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6" r:id="rId6"/>
    <p:sldId id="261" r:id="rId7"/>
    <p:sldId id="263" r:id="rId8"/>
    <p:sldId id="265" r:id="rId9"/>
    <p:sldId id="264" r:id="rId10"/>
    <p:sldId id="262" r:id="rId11"/>
    <p:sldId id="267" r:id="rId12"/>
    <p:sldId id="268" r:id="rId13"/>
    <p:sldId id="269" r:id="rId1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A8C"/>
    <a:srgbClr val="4F7FD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807BC-5659-4FC4-978B-EA24DE2205CD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C5305-2FAD-4EAA-BFF6-0C47E56F9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847B898-3BAD-47B7-86BC-345E8358C556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95124D9-4925-464A-91B5-6FBF2AD55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9C6CB8-2B28-4D44-8D2A-427934F3EFAD}" type="slidenum">
              <a:rPr lang="en-US"/>
              <a:pPr/>
              <a:t>9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C4AE0-5114-4C0F-A6A3-9BB8EF6EEA7A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7CCC-27BF-4070-8D51-1D6F3D720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600" y="6096000"/>
            <a:ext cx="3048000" cy="609600"/>
          </a:xfrm>
        </p:spPr>
        <p:txBody>
          <a:bodyPr/>
          <a:lstStyle/>
          <a:p>
            <a:pPr algn="r"/>
            <a:r>
              <a:rPr lang="en-US" i="1" dirty="0" smtClean="0">
                <a:solidFill>
                  <a:srgbClr val="4F7FD0"/>
                </a:solidFill>
              </a:rPr>
              <a:t>Ephesians 4:4-6</a:t>
            </a:r>
            <a:endParaRPr lang="en-US" i="1" dirty="0">
              <a:solidFill>
                <a:srgbClr val="4F7FD0"/>
              </a:solidFill>
            </a:endParaRPr>
          </a:p>
        </p:txBody>
      </p:sp>
      <p:pic>
        <p:nvPicPr>
          <p:cNvPr id="5" name="Picture 4" descr="img_globe.jpg"/>
          <p:cNvPicPr>
            <a:picLocks noChangeAspect="1"/>
          </p:cNvPicPr>
          <p:nvPr/>
        </p:nvPicPr>
        <p:blipFill>
          <a:blip r:embed="rId2" cstate="print"/>
          <a:srcRect l="13730"/>
          <a:stretch>
            <a:fillRect/>
          </a:stretch>
        </p:blipFill>
        <p:spPr>
          <a:xfrm>
            <a:off x="0" y="1143000"/>
            <a:ext cx="4267200" cy="5120640"/>
          </a:xfrm>
          <a:prstGeom prst="rect">
            <a:avLst/>
          </a:prstGeom>
        </p:spPr>
      </p:pic>
      <p:pic>
        <p:nvPicPr>
          <p:cNvPr id="2050" name="Picture 2" descr="\\pblfpr\users\David\_Graphics\Lesson-Event PPT Graphics\The One Factor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0"/>
            <a:ext cx="4827588" cy="62452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g_globe.jpg"/>
          <p:cNvPicPr>
            <a:picLocks noChangeAspect="1"/>
          </p:cNvPicPr>
          <p:nvPr/>
        </p:nvPicPr>
        <p:blipFill>
          <a:blip r:embed="rId2" cstate="print"/>
          <a:srcRect l="13730"/>
          <a:stretch>
            <a:fillRect/>
          </a:stretch>
        </p:blipFill>
        <p:spPr>
          <a:xfrm>
            <a:off x="0" y="2819400"/>
            <a:ext cx="3124200" cy="3749040"/>
          </a:xfrm>
          <a:prstGeom prst="rect">
            <a:avLst/>
          </a:prstGeom>
        </p:spPr>
      </p:pic>
      <p:pic>
        <p:nvPicPr>
          <p:cNvPr id="1026" name="Picture 2" descr="\\pblfpr\users\David\_Graphics\Lesson-Event PPT Graphics\The On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74" t="11369" r="6397" b="5217"/>
          <a:stretch>
            <a:fillRect/>
          </a:stretch>
        </p:blipFill>
        <p:spPr bwMode="auto">
          <a:xfrm>
            <a:off x="1066800" y="1981200"/>
            <a:ext cx="2971800" cy="44958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905000"/>
            <a:ext cx="5486400" cy="4449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Congregation – PBL 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Message – Christ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Purpose – Salvation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Heart – Love Souls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Million Dollars</a:t>
            </a:r>
          </a:p>
          <a:p>
            <a:endParaRPr lang="en-US" sz="36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50800" dist="381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  <a:p>
            <a:endParaRPr lang="en-US" sz="3600" b="1" dirty="0" smtClean="0"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One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g_globe.jpg"/>
          <p:cNvPicPr>
            <a:picLocks noChangeAspect="1"/>
          </p:cNvPicPr>
          <p:nvPr/>
        </p:nvPicPr>
        <p:blipFill>
          <a:blip r:embed="rId2" cstate="print"/>
          <a:srcRect l="13730"/>
          <a:stretch>
            <a:fillRect/>
          </a:stretch>
        </p:blipFill>
        <p:spPr>
          <a:xfrm>
            <a:off x="1447800" y="2819400"/>
            <a:ext cx="3124200" cy="3749040"/>
          </a:xfrm>
          <a:prstGeom prst="rect">
            <a:avLst/>
          </a:prstGeom>
        </p:spPr>
      </p:pic>
      <p:pic>
        <p:nvPicPr>
          <p:cNvPr id="1026" name="Picture 2" descr="\\pblfpr\users\David\_Graphics\Lesson-Event PPT Graphics\The On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74" t="11369" r="6397" b="5217"/>
          <a:stretch>
            <a:fillRect/>
          </a:stretch>
        </p:blipFill>
        <p:spPr bwMode="auto">
          <a:xfrm>
            <a:off x="2514600" y="1981200"/>
            <a:ext cx="2971800" cy="44958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2971800" cy="106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What is</a:t>
            </a:r>
            <a:endParaRPr lang="en-US" sz="4800" b="1" dirty="0" smtClean="0"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One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8200" y="2286000"/>
            <a:ext cx="4038600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uLnTx/>
                <a:uFillTx/>
                <a:latin typeface="Lucida Calligraphy" pitchFamily="66" charset="0"/>
                <a:ea typeface="+mn-ea"/>
                <a:cs typeface="+mn-cs"/>
              </a:rPr>
              <a:t>soul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   worth?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uLnTx/>
              <a:uFillTx/>
              <a:latin typeface="Lucida Calligraphy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g_globe.jpg"/>
          <p:cNvPicPr>
            <a:picLocks noChangeAspect="1"/>
          </p:cNvPicPr>
          <p:nvPr/>
        </p:nvPicPr>
        <p:blipFill>
          <a:blip r:embed="rId2" cstate="print"/>
          <a:srcRect l="13730"/>
          <a:stretch>
            <a:fillRect/>
          </a:stretch>
        </p:blipFill>
        <p:spPr>
          <a:xfrm>
            <a:off x="1447800" y="2819400"/>
            <a:ext cx="3124200" cy="3749040"/>
          </a:xfrm>
          <a:prstGeom prst="rect">
            <a:avLst/>
          </a:prstGeom>
        </p:spPr>
      </p:pic>
      <p:pic>
        <p:nvPicPr>
          <p:cNvPr id="1026" name="Picture 2" descr="\\pblfpr\users\David\_Graphics\Lesson-Event PPT Graphics\The On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74" t="11369" r="6397" b="5217"/>
          <a:stretch>
            <a:fillRect/>
          </a:stretch>
        </p:blipFill>
        <p:spPr bwMode="auto">
          <a:xfrm>
            <a:off x="2514600" y="1981200"/>
            <a:ext cx="2971800" cy="44958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2971800" cy="190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What can God do with</a:t>
            </a:r>
            <a:endParaRPr lang="en-US" sz="4000" b="1" dirty="0" smtClean="0"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One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8200" y="2286000"/>
            <a:ext cx="4038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dollar?</a:t>
            </a:r>
            <a:endParaRPr kumimoji="0" lang="en-US" sz="6000" b="1" i="0" u="none" strike="noStrike" kern="1200" cap="none" spc="0" normalizeH="0" baseline="0" noProof="0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4F7FD0"/>
              </a:solidFill>
              <a:effectLst>
                <a:outerShdw blurRad="50800" dist="38100" dir="2700000" algn="ctr" rotWithShape="0">
                  <a:schemeClr val="tx1"/>
                </a:outerShdw>
              </a:effectLst>
              <a:uLnTx/>
              <a:uFillTx/>
              <a:latin typeface="Lucida Calligraphy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Wow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75184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Being Saved by Christ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1752600"/>
            <a:ext cx="7010400" cy="0"/>
          </a:xfrm>
          <a:prstGeom prst="line">
            <a:avLst/>
          </a:prstGeom>
          <a:ln w="31750">
            <a:solidFill>
              <a:srgbClr val="325A8C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953000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</a:pPr>
            <a:r>
              <a:rPr lang="en-US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Believe in Jesus Christ			John 3:16</a:t>
            </a:r>
          </a:p>
          <a:p>
            <a:pPr>
              <a:lnSpc>
                <a:spcPct val="125000"/>
              </a:lnSpc>
            </a:pPr>
            <a:r>
              <a:rPr lang="en-US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Repent—decide to obey			Acts 17:30</a:t>
            </a:r>
          </a:p>
          <a:p>
            <a:pPr>
              <a:lnSpc>
                <a:spcPct val="125000"/>
              </a:lnSpc>
            </a:pPr>
            <a:r>
              <a:rPr lang="en-US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Confess Christ					Rom. 10:9</a:t>
            </a:r>
          </a:p>
          <a:p>
            <a:pPr>
              <a:lnSpc>
                <a:spcPct val="125000"/>
              </a:lnSpc>
            </a:pPr>
            <a:r>
              <a:rPr lang="en-US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Baptized to be saved			Acts 22:16</a:t>
            </a:r>
          </a:p>
          <a:p>
            <a:pPr algn="ctr">
              <a:lnSpc>
                <a:spcPct val="125000"/>
              </a:lnSpc>
              <a:buNone/>
            </a:pPr>
            <a:r>
              <a:rPr lang="en-US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325A8C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Added to His kingdom, His church</a:t>
            </a:r>
          </a:p>
          <a:p>
            <a:pPr>
              <a:lnSpc>
                <a:spcPct val="125000"/>
              </a:lnSpc>
            </a:pPr>
            <a:r>
              <a:rPr lang="en-US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Be faithful until death			Rev. 2:10</a:t>
            </a:r>
            <a:endParaRPr lang="en-US" sz="28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The One.jpg"/>
          <p:cNvPicPr>
            <a:picLocks noChangeAspect="1" noChangeArrowheads="1"/>
          </p:cNvPicPr>
          <p:nvPr/>
        </p:nvPicPr>
        <p:blipFill>
          <a:blip r:embed="rId2" cstate="print"/>
          <a:srcRect l="18616" t="9955" r="6397" b="5217"/>
          <a:stretch>
            <a:fillRect/>
          </a:stretch>
        </p:blipFill>
        <p:spPr bwMode="auto">
          <a:xfrm>
            <a:off x="609600" y="1905000"/>
            <a:ext cx="3124200" cy="4572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905000"/>
            <a:ext cx="2971800" cy="4449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Body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Spirit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Hope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Lord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Faith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Baptism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God</a:t>
            </a:r>
            <a:endParaRPr lang="en-US" sz="3600" b="1" dirty="0" smtClean="0"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One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42562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Ephesians 4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One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8" name="Picture 7" descr="Mission Sunday - without date.jpg"/>
          <p:cNvPicPr>
            <a:picLocks noChangeAspect="1"/>
          </p:cNvPicPr>
          <p:nvPr/>
        </p:nvPicPr>
        <p:blipFill>
          <a:blip r:embed="rId2" cstate="print"/>
          <a:srcRect b="23750"/>
          <a:stretch>
            <a:fillRect/>
          </a:stretch>
        </p:blipFill>
        <p:spPr>
          <a:xfrm>
            <a:off x="762000" y="1905000"/>
            <a:ext cx="7772400" cy="39509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23" y="5399782"/>
            <a:ext cx="9100569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Every dollar given on Mission Sunday</a:t>
            </a:r>
          </a:p>
          <a:p>
            <a:pPr algn="ctr"/>
            <a:r>
              <a:rPr lang="en-US" sz="3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goes toward mission work.</a:t>
            </a:r>
            <a:endParaRPr lang="en-US" sz="3400" b="1" cap="none" spc="0" dirty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50800" dist="381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1752600"/>
            <a:ext cx="7010400" cy="0"/>
          </a:xfrm>
          <a:prstGeom prst="line">
            <a:avLst/>
          </a:prstGeom>
          <a:ln w="31750">
            <a:solidFill>
              <a:srgbClr val="325A8C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g_globe.jpg"/>
          <p:cNvPicPr>
            <a:picLocks noChangeAspect="1"/>
          </p:cNvPicPr>
          <p:nvPr/>
        </p:nvPicPr>
        <p:blipFill>
          <a:blip r:embed="rId2" cstate="print"/>
          <a:srcRect l="13730"/>
          <a:stretch>
            <a:fillRect/>
          </a:stretch>
        </p:blipFill>
        <p:spPr>
          <a:xfrm>
            <a:off x="0" y="2819400"/>
            <a:ext cx="3124200" cy="3749040"/>
          </a:xfrm>
          <a:prstGeom prst="rect">
            <a:avLst/>
          </a:prstGeom>
        </p:spPr>
      </p:pic>
      <p:pic>
        <p:nvPicPr>
          <p:cNvPr id="1026" name="Picture 2" descr="\\pblfpr\users\David\_Graphics\Lesson-Event PPT Graphics\The On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74" t="11369" r="6397" b="5217"/>
          <a:stretch>
            <a:fillRect/>
          </a:stretch>
        </p:blipFill>
        <p:spPr bwMode="auto">
          <a:xfrm>
            <a:off x="1066800" y="1981200"/>
            <a:ext cx="2971800" cy="44958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905000"/>
            <a:ext cx="5486400" cy="44497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Congregation – PBL 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Message – Christ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Purpose – Salvation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Heart – Love Souls</a:t>
            </a:r>
          </a:p>
          <a:p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Million </a:t>
            </a:r>
            <a:r>
              <a:rPr lang="en-US" sz="36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Dollars</a:t>
            </a:r>
            <a:endParaRPr lang="en-US" sz="36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50800" dist="381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One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One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7" name="Picture 6" descr="Mission Sunday - without date and sub.jpg"/>
          <p:cNvPicPr>
            <a:picLocks noChangeAspect="1"/>
          </p:cNvPicPr>
          <p:nvPr/>
        </p:nvPicPr>
        <p:blipFill>
          <a:blip r:embed="rId2" cstate="print"/>
          <a:srcRect b="25000"/>
          <a:stretch>
            <a:fillRect/>
          </a:stretch>
        </p:blipFill>
        <p:spPr>
          <a:xfrm>
            <a:off x="0" y="1828800"/>
            <a:ext cx="4267200" cy="21336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066800" y="1752600"/>
            <a:ext cx="7010400" cy="0"/>
          </a:xfrm>
          <a:prstGeom prst="line">
            <a:avLst/>
          </a:prstGeom>
          <a:ln w="31750">
            <a:solidFill>
              <a:srgbClr val="325A8C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547296" y="1981200"/>
            <a:ext cx="38347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48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9 Years of </a:t>
            </a:r>
            <a:endParaRPr lang="en-US" sz="48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81360" y="2743200"/>
            <a:ext cx="42611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Unified Giving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381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35814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smtClean="0"/>
              <a:t>2004 – 2012</a:t>
            </a:r>
          </a:p>
          <a:p>
            <a:pPr>
              <a:lnSpc>
                <a:spcPct val="150000"/>
              </a:lnSpc>
              <a:tabLst>
                <a:tab pos="4403725" algn="l"/>
              </a:tabLst>
            </a:pPr>
            <a:r>
              <a:rPr lang="en-US" sz="3200" b="1" dirty="0" smtClean="0"/>
              <a:t>Average Contribution	</a:t>
            </a:r>
            <a:r>
              <a:rPr lang="en-US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   115,878.01</a:t>
            </a:r>
            <a:endParaRPr lang="en-US" sz="3200" b="1" dirty="0" smtClean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tabLst>
                <a:tab pos="4403725" algn="l"/>
              </a:tabLst>
            </a:pPr>
            <a:r>
              <a:rPr lang="en-US" sz="3200" b="1" dirty="0" smtClean="0"/>
              <a:t>Total Contribution	</a:t>
            </a:r>
            <a:r>
              <a:rPr lang="en-US" sz="40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$1,042,902.11</a:t>
            </a:r>
            <a:endParaRPr lang="en-US" sz="32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Wow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1752600"/>
            <a:ext cx="7010400" cy="0"/>
          </a:xfrm>
          <a:prstGeom prst="line">
            <a:avLst/>
          </a:prstGeom>
          <a:ln w="31750">
            <a:solidFill>
              <a:srgbClr val="325A8C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H2H to 400,000 homes in 8 years + 300,000 in 6 months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</a:rPr>
              <a:t>Radio Program (15 min/day, 5 day/week) in 2002-2007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</a:rPr>
              <a:t>“In Search of the Lord’s Way” 30-min TV Program in 2005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</a:rPr>
              <a:t>TV Spot Ads (2,000+ ads into 300k homes) in 2006-2007</a:t>
            </a:r>
            <a:endParaRPr lang="en-US" sz="2800" b="1" dirty="0" smtClean="0">
              <a:solidFill>
                <a:srgbClr val="4F7FD0"/>
              </a:solidFill>
              <a:effectLst>
                <a:outerShdw blurRad="25400" dist="25400" dir="2700000" algn="ctr" rotWithShape="0">
                  <a:schemeClr val="tx1"/>
                </a:outerShdw>
              </a:effectLst>
            </a:endParaRP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“Plan of Salvation” </a:t>
            </a:r>
            <a:r>
              <a:rPr lang="en-US" sz="2800" b="1" dirty="0" err="1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Mailout</a:t>
            </a: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 to 50,000 homes in 2007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13 Sr. High Mission Trips to 8 states with ~40 teens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Spanish Work at PBL in 2003-2010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“Silencing of God” Seminar in 2008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Special Lectureship on the Home in 2011</a:t>
            </a:r>
          </a:p>
          <a:p>
            <a:pPr>
              <a:lnSpc>
                <a:spcPct val="105000"/>
              </a:lnSpc>
            </a:pPr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New Bible tracts and car magnets/plates in 2012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705600" y="152400"/>
            <a:ext cx="2362200" cy="1524000"/>
          </a:xfrm>
          <a:prstGeom prst="rect">
            <a:avLst/>
          </a:prstGeom>
          <a:ln>
            <a:solidFill>
              <a:srgbClr val="4F7FD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uLnTx/>
                <a:uFillTx/>
                <a:latin typeface="Lucida Calligraphy" pitchFamily="66" charset="0"/>
                <a:ea typeface="+mn-ea"/>
                <a:cs typeface="+mn-cs"/>
              </a:rPr>
              <a:t>See What God Has Done!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uLnTx/>
              <a:uFillTx/>
              <a:latin typeface="Lucida Calligraphy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Wow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1752600"/>
            <a:ext cx="7010400" cy="0"/>
          </a:xfrm>
          <a:prstGeom prst="line">
            <a:avLst/>
          </a:prstGeom>
          <a:ln w="31750">
            <a:solidFill>
              <a:srgbClr val="325A8C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95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Troy Spradlin to School of Preaching in 2007-2009</a:t>
            </a:r>
          </a:p>
          <a:p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12 Full-Time Missionaries in 26 Countries</a:t>
            </a:r>
          </a:p>
          <a:p>
            <a:pPr lvl="1"/>
            <a:r>
              <a:rPr lang="en-US" sz="2400" b="1" dirty="0" err="1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Nnanna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 </a:t>
            </a:r>
            <a:r>
              <a:rPr lang="en-US" sz="2400" b="1" dirty="0" err="1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Aforji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 (Nigeria)</a:t>
            </a:r>
          </a:p>
          <a:p>
            <a:pPr lvl="1"/>
            <a:r>
              <a:rPr lang="en-US" sz="2400" b="1" dirty="0" err="1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Tamuka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 </a:t>
            </a:r>
            <a:r>
              <a:rPr lang="en-US" sz="2400" b="1" dirty="0" err="1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Arunashe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 (Zimbabwe)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Josh Blackmer (Paraguay)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Chris Fry (Paraguay)</a:t>
            </a:r>
          </a:p>
          <a:p>
            <a:pPr lvl="1"/>
            <a:r>
              <a:rPr lang="en-US" sz="2400" b="1" dirty="0" err="1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Junot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 Joseph (Miami)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Ray Leonard (South Africa)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Robert Martin (Pacific Islands)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Scott Shanahan (Pacific Islands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)</a:t>
            </a:r>
            <a:endParaRPr lang="en-US" sz="24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705600" y="152400"/>
            <a:ext cx="2362200" cy="1524000"/>
          </a:xfrm>
          <a:prstGeom prst="rect">
            <a:avLst/>
          </a:prstGeom>
          <a:ln>
            <a:solidFill>
              <a:srgbClr val="4F7FD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uLnTx/>
                <a:uFillTx/>
                <a:latin typeface="Lucida Calligraphy" pitchFamily="66" charset="0"/>
                <a:ea typeface="+mn-ea"/>
                <a:cs typeface="+mn-cs"/>
              </a:rPr>
              <a:t>See What God Has Done!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uLnTx/>
              <a:uFillTx/>
              <a:latin typeface="Lucida Calligraphy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6800" y="2933140"/>
            <a:ext cx="4572000" cy="17912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 smtClean="0">
                <a:ln w="6350" cmpd="sng">
                  <a:solidFill>
                    <a:prstClr val="white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prstClr val="black"/>
                  </a:outerShdw>
                </a:effectLst>
              </a:rPr>
              <a:t>Jason Quashie (Bahamas)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 smtClean="0">
                <a:ln w="6350" cmpd="sng">
                  <a:solidFill>
                    <a:prstClr val="white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prstClr val="black"/>
                  </a:outerShdw>
                </a:effectLst>
              </a:rPr>
              <a:t>Surendra Singh (Trinidad)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 smtClean="0">
                <a:ln w="6350" cmpd="sng">
                  <a:solidFill>
                    <a:prstClr val="white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prstClr val="black"/>
                  </a:outerShdw>
                </a:effectLst>
              </a:rPr>
              <a:t>Troy Spradlin (Paraguay)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400" b="1" dirty="0" smtClean="0">
                <a:ln w="6350" cmpd="sng">
                  <a:solidFill>
                    <a:prstClr val="white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prstClr val="black"/>
                  </a:outerShdw>
                </a:effectLst>
              </a:rPr>
              <a:t>Joey Treat (Pacific Islands)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0"/>
            <a:ext cx="8991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cap="small" dirty="0" smtClean="0">
                <a:ln w="11430"/>
                <a:solidFill>
                  <a:srgbClr val="325A8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pperplate Gothic Bold" pitchFamily="34" charset="0"/>
              </a:rPr>
              <a:t>The Wow Factor</a:t>
            </a:r>
            <a:endParaRPr lang="en-US" sz="5400" b="1" cap="small" dirty="0">
              <a:ln w="11430"/>
              <a:solidFill>
                <a:srgbClr val="325A8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pperplate Gothic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830759"/>
            <a:ext cx="55034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of 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4F7FD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Calligraphy" pitchFamily="66" charset="0"/>
              </a:rPr>
              <a:t>Mission Sunday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Calligraphy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1752600"/>
            <a:ext cx="7010400" cy="0"/>
          </a:xfrm>
          <a:prstGeom prst="line">
            <a:avLst/>
          </a:prstGeom>
          <a:ln w="31750">
            <a:solidFill>
              <a:srgbClr val="325A8C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95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</a:rPr>
              <a:t>Troy Spradlin to School of Preaching in 2007-2009</a:t>
            </a:r>
            <a:endParaRPr lang="en-US" sz="28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  <a:p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12 Full-Time Missionaries in 26 Countries</a:t>
            </a:r>
          </a:p>
          <a:p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Dozens of Mission Trips to ≥ 24 Countries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Adult Groups from PBL, College Students, Jenkins to Fiji, etc. ++</a:t>
            </a:r>
          </a:p>
          <a:p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Apologetics Press in Montgomery, AL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Website: 7,000,000+ page hits annually from 175+ countries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Professional Staff: 4 men speaking around the country &amp; globe</a:t>
            </a:r>
          </a:p>
          <a:p>
            <a:pPr lvl="1"/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Publications: Journals, Multi-Media &amp; Print for 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adults 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&amp; </a:t>
            </a:r>
            <a:r>
              <a:rPr lang="en-US" sz="24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kids</a:t>
            </a:r>
            <a:endParaRPr lang="en-US" sz="24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  <a:p>
            <a:r>
              <a:rPr lang="en-US" sz="2800" b="1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25400" dist="25400" dir="2700000" algn="ctr" rotWithShape="0">
                    <a:schemeClr val="tx1"/>
                  </a:outerShdw>
                </a:effectLst>
                <a:latin typeface="+mj-lt"/>
              </a:rPr>
              <a:t>Various requests from missionaries and mission works</a:t>
            </a:r>
          </a:p>
          <a:p>
            <a:pPr lvl="1"/>
            <a:endParaRPr lang="en-US" sz="24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  <a:p>
            <a:endParaRPr lang="en-US" sz="28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  <a:p>
            <a:endParaRPr lang="en-US" sz="28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  <a:p>
            <a:endParaRPr lang="en-US" sz="2800" b="1" dirty="0" smtClean="0">
              <a:ln w="6350" cmpd="sng">
                <a:solidFill>
                  <a:schemeClr val="bg1"/>
                </a:solidFill>
                <a:prstDash val="solid"/>
              </a:ln>
              <a:solidFill>
                <a:srgbClr val="A50021"/>
              </a:solidFill>
              <a:effectLst>
                <a:outerShdw blurRad="25400" dist="25400" dir="2700000" algn="ctr" rotWithShape="0">
                  <a:schemeClr val="tx1"/>
                </a:outerShdw>
              </a:effectLst>
              <a:latin typeface="+mj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705600" y="152400"/>
            <a:ext cx="2362200" cy="1524000"/>
          </a:xfrm>
          <a:prstGeom prst="rect">
            <a:avLst/>
          </a:prstGeom>
          <a:ln>
            <a:solidFill>
              <a:srgbClr val="4F7FD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0" cmpd="sng">
                  <a:solidFill>
                    <a:schemeClr val="bg1"/>
                  </a:solidFill>
                  <a:prstDash val="solid"/>
                </a:ln>
                <a:solidFill>
                  <a:srgbClr val="A5002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  <a:uLnTx/>
                <a:uFillTx/>
                <a:latin typeface="Lucida Calligraphy" pitchFamily="66" charset="0"/>
                <a:ea typeface="+mn-ea"/>
                <a:cs typeface="+mn-cs"/>
              </a:rPr>
              <a:t>See What God Has Done!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4F7FD0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uLnTx/>
              <a:uFillTx/>
              <a:latin typeface="Lucida Calligraphy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7467600" cy="4953000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en-US" sz="2400" b="1" dirty="0" smtClean="0"/>
              <a:t>Argentina </a:t>
            </a:r>
          </a:p>
          <a:p>
            <a:pPr>
              <a:buNone/>
            </a:pPr>
            <a:r>
              <a:rPr lang="en-US" sz="2400" b="1" dirty="0" smtClean="0"/>
              <a:t>Bahamas</a:t>
            </a:r>
          </a:p>
          <a:p>
            <a:pPr>
              <a:buNone/>
            </a:pPr>
            <a:r>
              <a:rPr lang="en-US" sz="2400" b="1" dirty="0" smtClean="0"/>
              <a:t>China</a:t>
            </a:r>
          </a:p>
          <a:p>
            <a:pPr>
              <a:buNone/>
            </a:pPr>
            <a:r>
              <a:rPr lang="en-US" sz="2400" b="1" dirty="0" smtClean="0"/>
              <a:t>El Salvador</a:t>
            </a:r>
          </a:p>
          <a:p>
            <a:pPr>
              <a:buNone/>
            </a:pPr>
            <a:r>
              <a:rPr lang="en-US" sz="2400" b="1" dirty="0" smtClean="0"/>
              <a:t>Ghana</a:t>
            </a:r>
          </a:p>
          <a:p>
            <a:pPr>
              <a:buNone/>
            </a:pPr>
            <a:r>
              <a:rPr lang="en-US" sz="2400" b="1" dirty="0" err="1" smtClean="0"/>
              <a:t>Guatamala</a:t>
            </a: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Haiti</a:t>
            </a:r>
          </a:p>
          <a:p>
            <a:pPr>
              <a:buNone/>
            </a:pPr>
            <a:r>
              <a:rPr lang="en-US" sz="2400" b="1" dirty="0" smtClean="0"/>
              <a:t>Honduras</a:t>
            </a:r>
          </a:p>
          <a:p>
            <a:pPr>
              <a:buNone/>
            </a:pPr>
            <a:r>
              <a:rPr lang="en-US" sz="2400" b="1" dirty="0" smtClean="0"/>
              <a:t>India</a:t>
            </a:r>
          </a:p>
          <a:p>
            <a:pPr>
              <a:buNone/>
            </a:pPr>
            <a:r>
              <a:rPr lang="en-US" sz="2400" b="1" dirty="0" smtClean="0"/>
              <a:t>Israel</a:t>
            </a:r>
          </a:p>
          <a:p>
            <a:pPr>
              <a:buNone/>
            </a:pPr>
            <a:r>
              <a:rPr lang="en-US" sz="2400" b="1" dirty="0" smtClean="0"/>
              <a:t>Mexico</a:t>
            </a:r>
          </a:p>
          <a:p>
            <a:pPr>
              <a:buNone/>
            </a:pPr>
            <a:r>
              <a:rPr lang="en-US" sz="2400" b="1" dirty="0" smtClean="0"/>
              <a:t>New Zealand</a:t>
            </a:r>
          </a:p>
          <a:p>
            <a:pPr>
              <a:buNone/>
            </a:pPr>
            <a:r>
              <a:rPr lang="en-US" sz="2400" b="1" dirty="0" smtClean="0"/>
              <a:t>Nicaragua</a:t>
            </a:r>
          </a:p>
          <a:p>
            <a:pPr>
              <a:buNone/>
            </a:pPr>
            <a:r>
              <a:rPr lang="en-US" sz="2400" b="1" dirty="0" smtClean="0"/>
              <a:t>Nigeria</a:t>
            </a:r>
          </a:p>
          <a:p>
            <a:pPr>
              <a:buNone/>
            </a:pPr>
            <a:r>
              <a:rPr lang="en-US" sz="2400" b="1" dirty="0" smtClean="0"/>
              <a:t>Papua N.G.</a:t>
            </a:r>
          </a:p>
          <a:p>
            <a:pPr>
              <a:buNone/>
            </a:pPr>
            <a:r>
              <a:rPr lang="en-US" sz="2400" b="1" dirty="0" smtClean="0"/>
              <a:t>Paraguay</a:t>
            </a:r>
          </a:p>
          <a:p>
            <a:pPr>
              <a:buNone/>
            </a:pPr>
            <a:r>
              <a:rPr lang="en-US" sz="2400" b="1" dirty="0" smtClean="0"/>
              <a:t>Peru</a:t>
            </a:r>
          </a:p>
          <a:p>
            <a:pPr>
              <a:buNone/>
            </a:pPr>
            <a:r>
              <a:rPr lang="en-US" sz="2400" b="1" dirty="0" smtClean="0"/>
              <a:t>Russia</a:t>
            </a:r>
          </a:p>
          <a:p>
            <a:pPr>
              <a:buNone/>
            </a:pPr>
            <a:r>
              <a:rPr lang="en-US" sz="2400" b="1" dirty="0" smtClean="0"/>
              <a:t>Sri Lanka</a:t>
            </a:r>
          </a:p>
          <a:p>
            <a:pPr>
              <a:buNone/>
            </a:pPr>
            <a:r>
              <a:rPr lang="en-US" sz="2400" b="1" dirty="0" smtClean="0"/>
              <a:t>Tanzania</a:t>
            </a:r>
          </a:p>
          <a:p>
            <a:pPr>
              <a:buNone/>
            </a:pPr>
            <a:r>
              <a:rPr lang="en-US" sz="2400" b="1" dirty="0" smtClean="0"/>
              <a:t>Trinidad</a:t>
            </a:r>
          </a:p>
          <a:p>
            <a:pPr>
              <a:buNone/>
            </a:pPr>
            <a:r>
              <a:rPr lang="en-US" sz="2400" b="1" dirty="0" smtClean="0"/>
              <a:t>Vanuatu</a:t>
            </a:r>
          </a:p>
          <a:p>
            <a:pPr>
              <a:buNone/>
            </a:pPr>
            <a:r>
              <a:rPr lang="en-US" sz="2400" b="1" dirty="0" smtClean="0"/>
              <a:t>Venezuela</a:t>
            </a:r>
          </a:p>
          <a:p>
            <a:pPr>
              <a:buNone/>
            </a:pPr>
            <a:r>
              <a:rPr lang="en-US" sz="2400" b="1" dirty="0" smtClean="0"/>
              <a:t>Zambia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381000" y="1295400"/>
            <a:ext cx="845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406400" indent="-406400">
              <a:defRPr/>
            </a:pP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Dozens mission trips to ≥ 24 Countries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/>
              <a:t>This slide will not be projected.  It is for reading purposes only for the next slide.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481</Words>
  <Application>Microsoft Office PowerPoint</Application>
  <PresentationFormat>On-screen Show (4:3)</PresentationFormat>
  <Paragraphs>123</Paragraphs>
  <Slides>13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9</cp:revision>
  <dcterms:created xsi:type="dcterms:W3CDTF">2013-01-10T14:11:17Z</dcterms:created>
  <dcterms:modified xsi:type="dcterms:W3CDTF">2013-01-12T18:22:53Z</dcterms:modified>
</cp:coreProperties>
</file>