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00"/>
    <a:srgbClr val="9A9600"/>
    <a:srgbClr val="FFFF66"/>
    <a:srgbClr val="9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DDD3-770F-499B-BC54-476F2682CA2D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4FB6-DDD9-4869-A23C-59D0ABA0A9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Stepping into the Likeness of Jesu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638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DDD3-770F-499B-BC54-476F2682CA2D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4FB6-DDD9-4869-A23C-59D0ABA0A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DDD3-770F-499B-BC54-476F2682CA2D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4FB6-DDD9-4869-A23C-59D0ABA0A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E56B-1584-4E60-A35D-92767CE2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8C71-E7EF-4CD6-870D-0E4B15F0C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Curriculum\Stepping Into The Bible Logo - 11 inch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117304"/>
            <a:ext cx="3124199" cy="167452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5181600"/>
          </a:xfrm>
        </p:spPr>
        <p:txBody>
          <a:bodyPr/>
          <a:lstStyle>
            <a:lvl1pPr>
              <a:defRPr b="1"/>
            </a:lvl1pPr>
            <a:lvl2pPr>
              <a:defRPr b="1">
                <a:solidFill>
                  <a:srgbClr val="006666"/>
                </a:solidFill>
              </a:defRPr>
            </a:lvl2pPr>
            <a:lvl3pPr>
              <a:defRPr b="1">
                <a:solidFill>
                  <a:srgbClr val="000099"/>
                </a:solidFill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AutoShape 7"/>
          <p:cNvSpPr>
            <a:spLocks noChangeArrowheads="1"/>
          </p:cNvSpPr>
          <p:nvPr userDrawn="1"/>
        </p:nvSpPr>
        <p:spPr bwMode="auto">
          <a:xfrm>
            <a:off x="3200400" y="76200"/>
            <a:ext cx="5715000" cy="1485900"/>
          </a:xfrm>
          <a:prstGeom prst="roundRect">
            <a:avLst>
              <a:gd name="adj" fmla="val 48287"/>
            </a:avLst>
          </a:prstGeom>
          <a:noFill/>
          <a:ln w="25400" algn="in">
            <a:solidFill>
              <a:srgbClr val="8ED6C8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2971800" y="76200"/>
            <a:ext cx="6172200" cy="1524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249E85"/>
                </a:solidFill>
                <a:latin typeface="Cambria" pitchFamily="18" charset="0"/>
                <a:cs typeface="Arial" pitchFamily="34" charset="0"/>
              </a:rPr>
              <a:t>Overview of the Children’s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249E85"/>
                </a:solidFill>
                <a:latin typeface="Cambria" pitchFamily="18" charset="0"/>
                <a:cs typeface="Arial" pitchFamily="34" charset="0"/>
              </a:rPr>
              <a:t>Bible Education </a:t>
            </a:r>
            <a:r>
              <a:rPr lang="en-US" sz="2400" b="1" dirty="0" smtClean="0">
                <a:solidFill>
                  <a:srgbClr val="249E85"/>
                </a:solidFill>
                <a:latin typeface="Cambria" pitchFamily="18" charset="0"/>
                <a:cs typeface="Arial" pitchFamily="34" charset="0"/>
              </a:rPr>
              <a:t>&amp;</a:t>
            </a:r>
            <a:r>
              <a:rPr lang="en-US" sz="3200" b="1" dirty="0" smtClean="0">
                <a:solidFill>
                  <a:srgbClr val="249E85"/>
                </a:solidFill>
                <a:latin typeface="Cambria" pitchFamily="18" charset="0"/>
                <a:cs typeface="Arial" pitchFamily="34" charset="0"/>
              </a:rPr>
              <a:t> Experience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249E85"/>
                </a:solidFill>
                <a:latin typeface="Cambria" pitchFamily="18" charset="0"/>
                <a:cs typeface="Arial" pitchFamily="34" charset="0"/>
              </a:rPr>
              <a:t>at Palm Beach Lakes church of Christ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E56B-1584-4E60-A35D-92767CE2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8C71-E7EF-4CD6-870D-0E4B15F0C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E56B-1584-4E60-A35D-92767CE2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8C71-E7EF-4CD6-870D-0E4B15F0C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E56B-1584-4E60-A35D-92767CE2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8C71-E7EF-4CD6-870D-0E4B15F0C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E56B-1584-4E60-A35D-92767CE2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8C71-E7EF-4CD6-870D-0E4B15F0C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E56B-1584-4E60-A35D-92767CE2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8C71-E7EF-4CD6-870D-0E4B15F0C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E56B-1584-4E60-A35D-92767CE2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8C71-E7EF-4CD6-870D-0E4B15F0C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Stepping into the Likeness of Jesus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663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1"/>
            <a:ext cx="8839200" cy="5181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rgbClr val="9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E56B-1584-4E60-A35D-92767CE2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8C71-E7EF-4CD6-870D-0E4B15F0C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E56B-1584-4E60-A35D-92767CE2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8C71-E7EF-4CD6-870D-0E4B15F0C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E56B-1584-4E60-A35D-92767CE2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C8C71-E7EF-4CD6-870D-0E4B15F0C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DDD3-770F-499B-BC54-476F2682CA2D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4FB6-DDD9-4869-A23C-59D0ABA0A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DDD3-770F-499B-BC54-476F2682CA2D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4FB6-DDD9-4869-A23C-59D0ABA0A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DDD3-770F-499B-BC54-476F2682CA2D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4FB6-DDD9-4869-A23C-59D0ABA0A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DDD3-770F-499B-BC54-476F2682CA2D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4FB6-DDD9-4869-A23C-59D0ABA0A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DDD3-770F-499B-BC54-476F2682CA2D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4FB6-DDD9-4869-A23C-59D0ABA0A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DDD3-770F-499B-BC54-476F2682CA2D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4FB6-DDD9-4869-A23C-59D0ABA0A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DDD3-770F-499B-BC54-476F2682CA2D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4FB6-DDD9-4869-A23C-59D0ABA0A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CDDD3-770F-499B-BC54-476F2682CA2D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44FB6-DDD9-4869-A23C-59D0ABA0A9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BE56B-1584-4E60-A35D-92767CE2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C8C71-E7EF-4CD6-870D-0E4B15F0C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5600" y="6324600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solidFill>
                  <a:srgbClr val="FFFF66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rPr>
              <a:t>Luke 2:40-52</a:t>
            </a:r>
            <a:endParaRPr lang="en-US" sz="2600" b="1" dirty="0">
              <a:solidFill>
                <a:srgbClr val="FFFF66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Overview of the “Experience”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Designed to immerse the kids into the Bible stories</a:t>
            </a:r>
            <a:endParaRPr lang="en-US" sz="2000" dirty="0" smtClean="0"/>
          </a:p>
          <a:p>
            <a:pPr marL="1314450" lvl="2" indent="-400050"/>
            <a:r>
              <a:rPr lang="en-US" dirty="0" smtClean="0"/>
              <a:t>Walk through Bible scenes (some 3-D) in the hallway</a:t>
            </a:r>
          </a:p>
          <a:p>
            <a:pPr marL="1314450" lvl="2" indent="-400050"/>
            <a:r>
              <a:rPr lang="en-US" dirty="0" smtClean="0"/>
              <a:t>Step into classrooms transformed into individual stories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Children </a:t>
            </a:r>
            <a:r>
              <a:rPr lang="en-US" dirty="0"/>
              <a:t>will learn </a:t>
            </a:r>
            <a:r>
              <a:rPr lang="en-US" dirty="0" smtClean="0"/>
              <a:t>the Bible while immersed in it</a:t>
            </a:r>
          </a:p>
          <a:p>
            <a:pPr marL="1314450" lvl="2" indent="-400050"/>
            <a:r>
              <a:rPr lang="en-US" dirty="0" smtClean="0"/>
              <a:t>Children will learn the Bible while experiencing it</a:t>
            </a:r>
          </a:p>
          <a:p>
            <a:pPr marL="1314450" lvl="2" indent="-400050"/>
            <a:r>
              <a:rPr lang="en-US" dirty="0" smtClean="0"/>
              <a:t>Children will experience the Bible while learning it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emphasis </a:t>
            </a:r>
            <a:r>
              <a:rPr lang="en-US" dirty="0"/>
              <a:t>will be placed on the learning</a:t>
            </a:r>
            <a:endParaRPr lang="en-US" sz="2000" dirty="0"/>
          </a:p>
          <a:p>
            <a:pPr marL="1314450" lvl="2" indent="-400050"/>
            <a:r>
              <a:rPr lang="en-US" spc="-20" dirty="0" smtClean="0"/>
              <a:t>The </a:t>
            </a:r>
            <a:r>
              <a:rPr lang="en-US" spc="-20" dirty="0"/>
              <a:t>“experience” </a:t>
            </a:r>
            <a:r>
              <a:rPr lang="en-US" spc="-20" dirty="0" smtClean="0"/>
              <a:t>is </a:t>
            </a:r>
            <a:r>
              <a:rPr lang="en-US" spc="-20" dirty="0"/>
              <a:t>to help the learning to “stick</a:t>
            </a:r>
            <a:r>
              <a:rPr lang="en-US" spc="-20" dirty="0" smtClean="0"/>
              <a:t>”</a:t>
            </a:r>
          </a:p>
          <a:p>
            <a:pPr marL="1314450" lvl="2" indent="-400050"/>
            <a:r>
              <a:rPr lang="en-US" spc="-20" dirty="0" smtClean="0"/>
              <a:t>Kids learn in different ways; we want all kids to learn!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5045075" y="2667000"/>
            <a:ext cx="4175125" cy="4310653"/>
            <a:chOff x="5045075" y="2667000"/>
            <a:chExt cx="4175125" cy="4310653"/>
          </a:xfrm>
        </p:grpSpPr>
        <p:pic>
          <p:nvPicPr>
            <p:cNvPr id="5121" name="Picture 1" descr="\\pblfpr\users\David\_Curriculum\Classroom Layout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5075" y="2667000"/>
              <a:ext cx="4175125" cy="4310653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 rot="18842252">
              <a:off x="6138969" y="3048633"/>
              <a:ext cx="576072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Overview of the Age &amp; Classroom </a:t>
            </a:r>
            <a:r>
              <a:rPr lang="en-US" dirty="0" smtClean="0"/>
              <a:t>Rotation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children, Age 3 thru Grade 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Five </a:t>
            </a:r>
            <a:r>
              <a:rPr lang="en-US" dirty="0"/>
              <a:t>age levels </a:t>
            </a:r>
            <a:r>
              <a:rPr lang="en-US" dirty="0" smtClean="0"/>
              <a:t>using </a:t>
            </a:r>
            <a:r>
              <a:rPr lang="en-US" dirty="0"/>
              <a:t>five </a:t>
            </a:r>
            <a:r>
              <a:rPr lang="en-US" dirty="0" smtClean="0"/>
              <a:t>classrooms</a:t>
            </a:r>
            <a:endParaRPr lang="en-US" dirty="0"/>
          </a:p>
          <a:p>
            <a:pPr marL="1371600" lvl="2" indent="-457200"/>
            <a:r>
              <a:rPr lang="en-US" dirty="0" smtClean="0"/>
              <a:t>Ages 3-4</a:t>
            </a:r>
          </a:p>
          <a:p>
            <a:pPr marL="1371600" lvl="2" indent="-457200"/>
            <a:r>
              <a:rPr lang="en-US" dirty="0" smtClean="0"/>
              <a:t>Kindergarten</a:t>
            </a:r>
          </a:p>
          <a:p>
            <a:pPr marL="1371600" lvl="2" indent="-457200"/>
            <a:r>
              <a:rPr lang="en-US" dirty="0" smtClean="0"/>
              <a:t>Grade 1</a:t>
            </a:r>
          </a:p>
          <a:p>
            <a:pPr marL="1371600" lvl="2" indent="-457200"/>
            <a:r>
              <a:rPr lang="en-US" dirty="0" smtClean="0"/>
              <a:t>Grades 2-3</a:t>
            </a:r>
          </a:p>
          <a:p>
            <a:pPr marL="1371600" lvl="2" indent="-457200"/>
            <a:r>
              <a:rPr lang="en-US" dirty="0" smtClean="0"/>
              <a:t>Grades 4-5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Each </a:t>
            </a:r>
            <a:r>
              <a:rPr lang="en-US" dirty="0"/>
              <a:t>age level </a:t>
            </a:r>
            <a:r>
              <a:rPr lang="en-US" dirty="0" smtClean="0"/>
              <a:t>will be taught </a:t>
            </a:r>
            <a:r>
              <a:rPr lang="en-US" dirty="0"/>
              <a:t>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</a:t>
            </a:r>
            <a:r>
              <a:rPr lang="en-US" dirty="0"/>
              <a:t>of the five </a:t>
            </a:r>
            <a:r>
              <a:rPr lang="en-US" dirty="0" smtClean="0"/>
              <a:t>classrooms, </a:t>
            </a:r>
            <a:br>
              <a:rPr lang="en-US" dirty="0" smtClean="0"/>
            </a:br>
            <a:r>
              <a:rPr lang="en-US" dirty="0" smtClean="0"/>
              <a:t>rotating every four weeks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Teachers will teach same age level</a:t>
            </a:r>
            <a:br>
              <a:rPr lang="en-US" dirty="0" smtClean="0"/>
            </a:br>
            <a:r>
              <a:rPr lang="en-US" dirty="0" smtClean="0"/>
              <a:t>for 8 weeks or 12 weeks, rotating with them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>
            <a:normAutofit/>
          </a:bodyPr>
          <a:lstStyle/>
          <a:p>
            <a:r>
              <a:rPr lang="en-US" sz="3300" dirty="0"/>
              <a:t>Overview of the </a:t>
            </a:r>
            <a:r>
              <a:rPr lang="en-US" sz="3300" dirty="0" smtClean="0"/>
              <a:t>Curriculum Structure</a:t>
            </a:r>
            <a:endParaRPr lang="en-US" sz="33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Does </a:t>
            </a:r>
            <a:r>
              <a:rPr lang="en-US" sz="2400" dirty="0"/>
              <a:t>not follow </a:t>
            </a:r>
            <a:r>
              <a:rPr lang="en-US" sz="2400" dirty="0" smtClean="0"/>
              <a:t>traditional </a:t>
            </a:r>
            <a:r>
              <a:rPr lang="en-US" sz="2400" dirty="0"/>
              <a:t>“13-Week Quarter” system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Covers </a:t>
            </a:r>
            <a:r>
              <a:rPr lang="en-US" sz="2400" dirty="0"/>
              <a:t>the entire Bible in approximately 6 ¾ years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Every 4 weeks (“Session”), age levels rotate </a:t>
            </a:r>
            <a:r>
              <a:rPr lang="en-US" sz="2400" dirty="0"/>
              <a:t>to next </a:t>
            </a:r>
            <a:r>
              <a:rPr lang="en-US" sz="2400" dirty="0" smtClean="0"/>
              <a:t>setting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spc="-10" dirty="0" smtClean="0"/>
              <a:t>20 wks (“Semester”) for </a:t>
            </a:r>
            <a:r>
              <a:rPr lang="en-US" sz="2400" spc="-10" dirty="0"/>
              <a:t>each age </a:t>
            </a:r>
            <a:r>
              <a:rPr lang="en-US" sz="2400" spc="-10" dirty="0" smtClean="0"/>
              <a:t>to </a:t>
            </a:r>
            <a:r>
              <a:rPr lang="en-US" sz="2400" spc="-10" dirty="0"/>
              <a:t>be taught in each room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After </a:t>
            </a:r>
            <a:r>
              <a:rPr lang="en-US" sz="2400" dirty="0"/>
              <a:t>each Semester will be a 2-week </a:t>
            </a:r>
            <a:r>
              <a:rPr lang="en-US" sz="2400" dirty="0" smtClean="0"/>
              <a:t>Mini-Session</a:t>
            </a:r>
          </a:p>
          <a:p>
            <a:pPr lvl="2"/>
            <a:r>
              <a:rPr lang="en-US" dirty="0" smtClean="0"/>
              <a:t>All </a:t>
            </a:r>
            <a:r>
              <a:rPr lang="en-US" dirty="0"/>
              <a:t>children will be taught in other </a:t>
            </a:r>
            <a:r>
              <a:rPr lang="en-US" dirty="0" smtClean="0"/>
              <a:t>rooms in South hall</a:t>
            </a:r>
          </a:p>
          <a:p>
            <a:pPr lvl="2"/>
            <a:r>
              <a:rPr lang="en-US" dirty="0" smtClean="0"/>
              <a:t>Classroom </a:t>
            </a:r>
            <a:r>
              <a:rPr lang="en-US" dirty="0"/>
              <a:t>settings will be changed </a:t>
            </a:r>
            <a:r>
              <a:rPr lang="en-US" dirty="0" smtClean="0"/>
              <a:t>for </a:t>
            </a:r>
            <a:r>
              <a:rPr lang="en-US" dirty="0"/>
              <a:t>the next </a:t>
            </a:r>
            <a:r>
              <a:rPr lang="en-US" dirty="0" smtClean="0"/>
              <a:t>Semester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pblfpr\users\David\_Curriculum\Classroom Layout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76199"/>
            <a:ext cx="6324600" cy="6529901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0" y="76200"/>
          <a:ext cx="2362200" cy="670560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13411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Session </a:t>
                      </a:r>
                      <a:r>
                        <a:rPr lang="en-US" sz="2400" b="1" kern="1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1: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kern="1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Creation</a:t>
                      </a:r>
                      <a:endParaRPr lang="en-US" sz="2400" b="1" u="sng" kern="1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(4 weeks)</a:t>
                      </a:r>
                    </a:p>
                  </a:txBody>
                  <a:tcPr marL="24771" marR="24771" marT="24771" marB="247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76"/>
                    </a:solidFill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Session </a:t>
                      </a:r>
                      <a:r>
                        <a:rPr lang="en-US" sz="2400" b="1" kern="1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2: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kern="1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Adam &amp; Eve</a:t>
                      </a:r>
                      <a:endParaRPr lang="en-US" sz="2400" b="1" u="sng" kern="1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(4 weeks)</a:t>
                      </a:r>
                    </a:p>
                  </a:txBody>
                  <a:tcPr marL="24771" marR="24771" marT="24771" marB="247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DFF"/>
                    </a:solidFill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Session </a:t>
                      </a:r>
                      <a:r>
                        <a:rPr lang="en-US" sz="2400" b="1" kern="1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3:</a:t>
                      </a:r>
                      <a:br>
                        <a:rPr lang="en-US" sz="2400" b="1" kern="1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</a:br>
                      <a:r>
                        <a:rPr lang="en-US" sz="2400" b="1" u="sng" kern="1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Noah</a:t>
                      </a:r>
                      <a:endParaRPr lang="en-US" sz="2400" b="1" u="sng" kern="1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(4 weeks)</a:t>
                      </a:r>
                    </a:p>
                  </a:txBody>
                  <a:tcPr marL="24771" marR="24771" marT="24771" marB="247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A9"/>
                    </a:solidFill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Session </a:t>
                      </a:r>
                      <a:r>
                        <a:rPr lang="en-US" sz="2400" b="1" kern="1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4: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kern="1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Abraham</a:t>
                      </a:r>
                      <a:endParaRPr lang="en-US" sz="2400" b="1" u="sng" kern="1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(4 weeks)</a:t>
                      </a:r>
                    </a:p>
                  </a:txBody>
                  <a:tcPr marL="24771" marR="24771" marT="24771" marB="247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8FF"/>
                    </a:solidFill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Session </a:t>
                      </a:r>
                      <a:r>
                        <a:rPr lang="en-US" sz="2400" b="1" kern="1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5: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kern="1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Abraham &amp; Isaac</a:t>
                      </a:r>
                      <a:endParaRPr lang="en-US" sz="2400" b="1" u="sng" kern="1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400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(4 weeks)</a:t>
                      </a:r>
                    </a:p>
                  </a:txBody>
                  <a:tcPr marL="24771" marR="24771" marT="24771" marB="247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F9D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52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99"/>
                </a:solidFill>
              </a:rPr>
              <a:t>Semester 1</a:t>
            </a:r>
            <a:endParaRPr lang="en-US" sz="2800" b="1" u="sng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24580"/>
            <a:ext cx="1752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prstClr val="black"/>
                </a:solidFill>
              </a:rPr>
              <a:t>20 </a:t>
            </a:r>
            <a:r>
              <a:rPr lang="en-US" sz="2200" b="1" dirty="0">
                <a:solidFill>
                  <a:prstClr val="black"/>
                </a:solidFill>
              </a:rPr>
              <a:t>weeks in </a:t>
            </a:r>
            <a:r>
              <a:rPr lang="en-US" sz="2200" b="1" dirty="0" smtClean="0">
                <a:solidFill>
                  <a:prstClr val="black"/>
                </a:solidFill>
              </a:rPr>
              <a:t>classrooms</a:t>
            </a:r>
          </a:p>
          <a:p>
            <a:r>
              <a:rPr lang="en-US" sz="2200" b="1" dirty="0" smtClean="0">
                <a:solidFill>
                  <a:prstClr val="black"/>
                </a:solidFill>
              </a:rPr>
              <a:t>(4 weeks in each room)</a:t>
            </a:r>
          </a:p>
          <a:p>
            <a:r>
              <a:rPr lang="en-US" sz="2200" b="1" dirty="0" smtClean="0">
                <a:solidFill>
                  <a:prstClr val="black"/>
                </a:solidFill>
              </a:rPr>
              <a:t>+ 2 weeks in review </a:t>
            </a:r>
          </a:p>
          <a:p>
            <a:endParaRPr lang="en-US" sz="2200" b="1" dirty="0" smtClean="0">
              <a:solidFill>
                <a:prstClr val="black"/>
              </a:solidFill>
            </a:endParaRPr>
          </a:p>
          <a:p>
            <a:r>
              <a:rPr lang="en-US" sz="2200" b="1" dirty="0" smtClean="0">
                <a:solidFill>
                  <a:prstClr val="black"/>
                </a:solidFill>
              </a:rPr>
              <a:t>January </a:t>
            </a:r>
            <a:r>
              <a:rPr lang="en-US" sz="2200" b="1" dirty="0">
                <a:solidFill>
                  <a:prstClr val="black"/>
                </a:solidFill>
              </a:rPr>
              <a:t>6 </a:t>
            </a:r>
            <a:r>
              <a:rPr lang="en-US" sz="2200" b="1" dirty="0" smtClean="0">
                <a:solidFill>
                  <a:prstClr val="black"/>
                </a:solidFill>
              </a:rPr>
              <a:t>– </a:t>
            </a:r>
          </a:p>
          <a:p>
            <a:r>
              <a:rPr lang="en-US" sz="2200" b="1" dirty="0" smtClean="0">
                <a:solidFill>
                  <a:prstClr val="black"/>
                </a:solidFill>
              </a:rPr>
              <a:t>June </a:t>
            </a:r>
            <a:r>
              <a:rPr lang="en-US" sz="2200" b="1" dirty="0">
                <a:solidFill>
                  <a:prstClr val="black"/>
                </a:solidFill>
              </a:rPr>
              <a:t>5, 2013</a:t>
            </a:r>
          </a:p>
          <a:p>
            <a:r>
              <a:rPr lang="en-US" sz="2200" b="1" dirty="0">
                <a:solidFill>
                  <a:prstClr val="black"/>
                </a:solidFill>
              </a:rPr>
              <a:t> </a:t>
            </a:r>
          </a:p>
          <a:p>
            <a:endParaRPr lang="en-US" sz="2200" b="1" dirty="0">
              <a:solidFill>
                <a:srgbClr val="0000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4953000"/>
            <a:ext cx="243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Ages 3-4</a:t>
            </a:r>
          </a:p>
          <a:p>
            <a:r>
              <a:rPr lang="en-US" sz="2400" b="1" dirty="0" smtClean="0">
                <a:solidFill>
                  <a:srgbClr val="000099"/>
                </a:solidFill>
              </a:rPr>
              <a:t>Kindergarten</a:t>
            </a:r>
          </a:p>
          <a:p>
            <a:r>
              <a:rPr lang="en-US" sz="2400" b="1" dirty="0" smtClean="0">
                <a:solidFill>
                  <a:srgbClr val="000099"/>
                </a:solidFill>
              </a:rPr>
              <a:t>Grade 1</a:t>
            </a:r>
          </a:p>
          <a:p>
            <a:r>
              <a:rPr lang="en-US" sz="2400" b="1" dirty="0" smtClean="0">
                <a:solidFill>
                  <a:srgbClr val="000099"/>
                </a:solidFill>
              </a:rPr>
              <a:t>Grades 2-3</a:t>
            </a:r>
          </a:p>
          <a:p>
            <a:r>
              <a:rPr lang="en-US" sz="2400" b="1" dirty="0" smtClean="0">
                <a:solidFill>
                  <a:srgbClr val="000099"/>
                </a:solidFill>
              </a:rPr>
              <a:t>Grades 4-5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0" y="76200"/>
          <a:ext cx="2971800" cy="6816102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13411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chemeClr val="tx1"/>
                          </a:solidFill>
                          <a:latin typeface="+mj-lt"/>
                        </a:rPr>
                        <a:t>Session </a:t>
                      </a:r>
                      <a:r>
                        <a:rPr lang="en-US" sz="2400" b="1" kern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1: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kern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Moses</a:t>
                      </a:r>
                      <a:endParaRPr lang="en-US" sz="2400" b="1" u="sng" kern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400" dirty="0">
                          <a:solidFill>
                            <a:schemeClr val="tx1"/>
                          </a:solidFill>
                          <a:latin typeface="+mj-lt"/>
                        </a:rPr>
                        <a:t>(4 weeks)</a:t>
                      </a:r>
                    </a:p>
                  </a:txBody>
                  <a:tcPr marL="24771" marR="24771" marT="24771" marB="247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76"/>
                    </a:solidFill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chemeClr val="tx1"/>
                          </a:solidFill>
                          <a:latin typeface="+mj-lt"/>
                        </a:rPr>
                        <a:t>Session </a:t>
                      </a:r>
                      <a:r>
                        <a:rPr lang="en-US" sz="2400" b="1" kern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2: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kern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 Plagues &amp; 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kern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Red Sea</a:t>
                      </a:r>
                      <a:endParaRPr lang="en-US" sz="2400" b="1" u="sng" kern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400" dirty="0">
                          <a:solidFill>
                            <a:schemeClr val="tx1"/>
                          </a:solidFill>
                          <a:latin typeface="+mj-lt"/>
                        </a:rPr>
                        <a:t>(4 weeks)</a:t>
                      </a:r>
                    </a:p>
                  </a:txBody>
                  <a:tcPr marL="24771" marR="24771" marT="24771" marB="247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DFF"/>
                    </a:solidFill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chemeClr val="tx1"/>
                          </a:solidFill>
                          <a:latin typeface="+mj-lt"/>
                        </a:rPr>
                        <a:t>Session </a:t>
                      </a:r>
                      <a:r>
                        <a:rPr lang="en-US" sz="2400" b="1" kern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3:</a:t>
                      </a:r>
                      <a:br>
                        <a:rPr lang="en-US" sz="2400" b="1" kern="1400" dirty="0" smtClean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2400" b="1" u="sng" kern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Mt. Sinai—The Law</a:t>
                      </a:r>
                      <a:endParaRPr lang="en-US" sz="2400" b="1" u="sng" kern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400" dirty="0">
                          <a:solidFill>
                            <a:schemeClr val="tx1"/>
                          </a:solidFill>
                          <a:latin typeface="+mj-lt"/>
                        </a:rPr>
                        <a:t>(4 weeks)</a:t>
                      </a:r>
                    </a:p>
                  </a:txBody>
                  <a:tcPr marL="24771" marR="24771" marT="24771" marB="247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A9"/>
                    </a:solidFill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chemeClr val="tx1"/>
                          </a:solidFill>
                          <a:latin typeface="+mj-lt"/>
                        </a:rPr>
                        <a:t>Session </a:t>
                      </a:r>
                      <a:r>
                        <a:rPr lang="en-US" sz="2400" b="1" kern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4: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kern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Mt. Sinai—Worship </a:t>
                      </a:r>
                      <a:endParaRPr lang="en-US" sz="2400" b="1" u="sng" kern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400" dirty="0">
                          <a:solidFill>
                            <a:schemeClr val="tx1"/>
                          </a:solidFill>
                          <a:latin typeface="+mj-lt"/>
                        </a:rPr>
                        <a:t>(4 weeks)</a:t>
                      </a:r>
                    </a:p>
                  </a:txBody>
                  <a:tcPr marL="24771" marR="24771" marT="24771" marB="247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8FF"/>
                    </a:solidFill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400" dirty="0">
                          <a:solidFill>
                            <a:schemeClr val="tx1"/>
                          </a:solidFill>
                          <a:latin typeface="+mj-lt"/>
                        </a:rPr>
                        <a:t>Session </a:t>
                      </a:r>
                      <a:r>
                        <a:rPr lang="en-US" sz="2400" b="1" kern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5:</a:t>
                      </a: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kern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Spies &amp; Wilderness</a:t>
                      </a:r>
                      <a:endParaRPr lang="en-US" sz="2400" b="1" u="sng" kern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400" dirty="0">
                          <a:solidFill>
                            <a:schemeClr val="tx1"/>
                          </a:solidFill>
                          <a:latin typeface="+mj-lt"/>
                        </a:rPr>
                        <a:t>(4 weeks)</a:t>
                      </a:r>
                    </a:p>
                  </a:txBody>
                  <a:tcPr marL="24771" marR="24771" marT="24771" marB="2477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FF9D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52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99"/>
                </a:solidFill>
              </a:rPr>
              <a:t>Semester 3</a:t>
            </a:r>
            <a:endParaRPr lang="en-US" sz="2800" b="1" u="sng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24580"/>
            <a:ext cx="182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prstClr val="black"/>
                </a:solidFill>
              </a:rPr>
              <a:t>20 weeks in classrooms</a:t>
            </a:r>
          </a:p>
          <a:p>
            <a:r>
              <a:rPr lang="en-US" sz="2200" b="1" dirty="0" smtClean="0">
                <a:solidFill>
                  <a:prstClr val="black"/>
                </a:solidFill>
              </a:rPr>
              <a:t>(4 weeks in each room) </a:t>
            </a:r>
          </a:p>
          <a:p>
            <a:r>
              <a:rPr lang="en-US" sz="2200" b="1" dirty="0" smtClean="0">
                <a:solidFill>
                  <a:prstClr val="black"/>
                </a:solidFill>
              </a:rPr>
              <a:t>+ </a:t>
            </a:r>
            <a:r>
              <a:rPr lang="en-US" sz="2200" b="1" dirty="0">
                <a:solidFill>
                  <a:prstClr val="black"/>
                </a:solidFill>
              </a:rPr>
              <a:t>2 weeks in </a:t>
            </a:r>
            <a:r>
              <a:rPr lang="en-US" sz="2200" b="1" dirty="0" smtClean="0">
                <a:solidFill>
                  <a:prstClr val="black"/>
                </a:solidFill>
              </a:rPr>
              <a:t>review</a:t>
            </a:r>
            <a:endParaRPr lang="en-US" sz="2200" b="1" dirty="0">
              <a:solidFill>
                <a:prstClr val="black"/>
              </a:solidFill>
            </a:endParaRPr>
          </a:p>
          <a:p>
            <a:endParaRPr lang="en-US" sz="2200" b="1" dirty="0" smtClean="0">
              <a:solidFill>
                <a:prstClr val="black"/>
              </a:solidFill>
            </a:endParaRPr>
          </a:p>
          <a:p>
            <a:r>
              <a:rPr lang="en-US" sz="2200" b="1" dirty="0" smtClean="0">
                <a:solidFill>
                  <a:prstClr val="black"/>
                </a:solidFill>
              </a:rPr>
              <a:t>Oct. 6, 2013 – Feb. 26, 2014</a:t>
            </a:r>
          </a:p>
          <a:p>
            <a:r>
              <a:rPr lang="en-US" sz="2200" b="1" dirty="0" smtClean="0">
                <a:solidFill>
                  <a:prstClr val="black"/>
                </a:solidFill>
              </a:rPr>
              <a:t> </a:t>
            </a:r>
          </a:p>
          <a:p>
            <a:r>
              <a:rPr lang="en-US" sz="2200" b="1" dirty="0">
                <a:solidFill>
                  <a:prstClr val="black"/>
                </a:solidFill>
              </a:rPr>
              <a:t> </a:t>
            </a:r>
          </a:p>
          <a:p>
            <a:endParaRPr lang="en-US" sz="2200" b="1" dirty="0">
              <a:solidFill>
                <a:srgbClr val="000099"/>
              </a:solidFill>
            </a:endParaRPr>
          </a:p>
        </p:txBody>
      </p:sp>
      <p:pic>
        <p:nvPicPr>
          <p:cNvPr id="24579" name="Picture 3" descr="\\pblfpr\users\David\_Curriculum\Classroom Layout 2jp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73152"/>
            <a:ext cx="6323549" cy="652881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29200" y="4953000"/>
            <a:ext cx="243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Ages 3-4</a:t>
            </a:r>
          </a:p>
          <a:p>
            <a:r>
              <a:rPr lang="en-US" sz="2400" b="1" dirty="0" smtClean="0">
                <a:solidFill>
                  <a:srgbClr val="000099"/>
                </a:solidFill>
              </a:rPr>
              <a:t>Kindergarten</a:t>
            </a:r>
          </a:p>
          <a:p>
            <a:r>
              <a:rPr lang="en-US" sz="2400" b="1" dirty="0" smtClean="0">
                <a:solidFill>
                  <a:srgbClr val="000099"/>
                </a:solidFill>
              </a:rPr>
              <a:t>Grade 1</a:t>
            </a:r>
          </a:p>
          <a:p>
            <a:r>
              <a:rPr lang="en-US" sz="2400" b="1" dirty="0" smtClean="0">
                <a:solidFill>
                  <a:srgbClr val="000099"/>
                </a:solidFill>
              </a:rPr>
              <a:t>Grades 2-3</a:t>
            </a:r>
          </a:p>
          <a:p>
            <a:r>
              <a:rPr lang="en-US" sz="2400" b="1" dirty="0" smtClean="0">
                <a:solidFill>
                  <a:srgbClr val="000099"/>
                </a:solidFill>
              </a:rPr>
              <a:t>Grades 4-5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Overview of the Lesson Plans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Each </a:t>
            </a:r>
            <a:r>
              <a:rPr lang="en-US" dirty="0"/>
              <a:t>Session </a:t>
            </a:r>
            <a:r>
              <a:rPr lang="en-US" dirty="0" smtClean="0"/>
              <a:t>has a </a:t>
            </a:r>
            <a:r>
              <a:rPr lang="en-US" dirty="0"/>
              <a:t>Teacher’s Binder that contains everything </a:t>
            </a:r>
            <a:r>
              <a:rPr lang="en-US" dirty="0" smtClean="0"/>
              <a:t>the teachers need </a:t>
            </a:r>
            <a:r>
              <a:rPr lang="en-US" dirty="0"/>
              <a:t>for that </a:t>
            </a:r>
            <a:r>
              <a:rPr lang="en-US" dirty="0" smtClean="0"/>
              <a:t>Session and it universally applies </a:t>
            </a:r>
            <a:r>
              <a:rPr lang="en-US" dirty="0"/>
              <a:t>that Session to all </a:t>
            </a:r>
            <a:r>
              <a:rPr lang="en-US" dirty="0" smtClean="0"/>
              <a:t>ages.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Lesson Plans provide a wide range of instructional methods and applicable reinforcement systems that include visual, audible and hands-on learning.</a:t>
            </a: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Every Lesson Plan has a built-in “Take Home Review Sheet” for children to take home and for families to review.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Every Lesson Plan includes these components:</a:t>
            </a:r>
          </a:p>
          <a:p>
            <a:pPr marL="1198563" lvl="2" indent="-223838"/>
            <a:r>
              <a:rPr lang="en-US" sz="2600" dirty="0" smtClean="0"/>
              <a:t>Objective, Scripture Reference, Memory Verse, Lesson Facts &amp; Review Questions</a:t>
            </a:r>
          </a:p>
          <a:p>
            <a:pPr marL="1198563" lvl="2" indent="-223838"/>
            <a:r>
              <a:rPr lang="en-US" sz="2600" dirty="0" smtClean="0"/>
              <a:t>Lesson Narrative, Teaching Resources, Lesson Reinforcement, Discussion Questions, Wednesday Highlights &amp; Useful Songs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it going to take?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u="sng" dirty="0" smtClean="0"/>
              <a:t>S</a:t>
            </a:r>
            <a:r>
              <a:rPr lang="en-US" sz="3200" dirty="0" smtClean="0"/>
              <a:t>ingle-Minded Parents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u="sng" dirty="0" smtClean="0"/>
              <a:t>T</a:t>
            </a:r>
            <a:r>
              <a:rPr lang="en-US" sz="3200" dirty="0" smtClean="0"/>
              <a:t>enderhearted Teachers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u="sng" dirty="0" smtClean="0"/>
              <a:t>E</a:t>
            </a:r>
            <a:r>
              <a:rPr lang="en-US" sz="3200" dirty="0" smtClean="0"/>
              <a:t>ngaged Church-Family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u="sng" dirty="0" smtClean="0"/>
              <a:t>P</a:t>
            </a:r>
            <a:r>
              <a:rPr lang="en-US" sz="3200" dirty="0" smtClean="0"/>
              <a:t>ersonal Inner-Drive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839200" cy="5029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Jesus Died, Was Buried &amp; Was Raised (1 Cor. 15:3-4)</a:t>
            </a:r>
          </a:p>
          <a:p>
            <a:pPr lvl="0"/>
            <a:r>
              <a:rPr lang="en-US" sz="2800" dirty="0" smtClean="0"/>
              <a:t>To obey Him, to be saved and to become like Him:</a:t>
            </a:r>
          </a:p>
          <a:p>
            <a:pPr lvl="1"/>
            <a:r>
              <a:rPr lang="en-US" sz="2400" dirty="0" smtClean="0"/>
              <a:t>We must die, be buried &amp; raised (Rom. 6:3-6, 17)</a:t>
            </a:r>
          </a:p>
          <a:p>
            <a:r>
              <a:rPr lang="en-US" sz="2800" dirty="0" smtClean="0"/>
              <a:t>Do you </a:t>
            </a:r>
            <a:r>
              <a:rPr lang="en-US" sz="2800" u="sng" dirty="0" smtClean="0"/>
              <a:t>believe</a:t>
            </a:r>
            <a:r>
              <a:rPr lang="en-US" sz="2800" dirty="0" smtClean="0"/>
              <a:t> Jesus is God’s Son (John 3:16)?</a:t>
            </a:r>
          </a:p>
          <a:p>
            <a:r>
              <a:rPr lang="en-US" sz="2800" dirty="0" smtClean="0"/>
              <a:t>Have you </a:t>
            </a:r>
            <a:r>
              <a:rPr lang="en-US" sz="2800" u="sng" dirty="0" smtClean="0"/>
              <a:t>repented</a:t>
            </a:r>
            <a:r>
              <a:rPr lang="en-US" sz="2800" dirty="0" smtClean="0"/>
              <a:t> of your sins (Luke 13:3)?</a:t>
            </a:r>
          </a:p>
          <a:p>
            <a:r>
              <a:rPr lang="en-US" sz="2800" dirty="0" smtClean="0"/>
              <a:t>Have you </a:t>
            </a:r>
            <a:r>
              <a:rPr lang="en-US" sz="2800" u="sng" dirty="0" smtClean="0"/>
              <a:t>confessed</a:t>
            </a:r>
            <a:r>
              <a:rPr lang="en-US" sz="2800" dirty="0" smtClean="0"/>
              <a:t> your faith (Acts 8:37)?</a:t>
            </a:r>
          </a:p>
          <a:p>
            <a:r>
              <a:rPr lang="en-US" sz="2800" dirty="0" smtClean="0"/>
              <a:t>Have you been </a:t>
            </a:r>
            <a:r>
              <a:rPr lang="en-US" sz="2800" u="sng" dirty="0" smtClean="0"/>
              <a:t>baptized</a:t>
            </a:r>
            <a:r>
              <a:rPr lang="en-US" sz="2800" dirty="0" smtClean="0"/>
              <a:t> into Christ (Rom. 6:3-4)?</a:t>
            </a:r>
          </a:p>
          <a:p>
            <a:pPr lvl="1"/>
            <a:r>
              <a:rPr lang="en-US" sz="2400" dirty="0" smtClean="0"/>
              <a:t>That’s when your sins are washed away – Acts 22:16</a:t>
            </a:r>
          </a:p>
          <a:p>
            <a:pPr lvl="1"/>
            <a:r>
              <a:rPr lang="en-US" sz="2400" dirty="0" smtClean="0"/>
              <a:t>That’s when God adds you to His church – Acts 2:47</a:t>
            </a:r>
          </a:p>
          <a:p>
            <a:pPr lvl="1"/>
            <a:r>
              <a:rPr lang="en-US" sz="2400" dirty="0" smtClean="0"/>
              <a:t>That’s when God writes your name in heaven – Hebrews 12:23</a:t>
            </a:r>
          </a:p>
          <a:p>
            <a:r>
              <a:rPr lang="en-US" sz="2800" dirty="0" smtClean="0"/>
              <a:t>Are you </a:t>
            </a:r>
            <a:r>
              <a:rPr lang="en-US" sz="2800" u="sng" dirty="0" smtClean="0"/>
              <a:t>living faithfully</a:t>
            </a:r>
            <a:r>
              <a:rPr lang="en-US" sz="2800" dirty="0" smtClean="0"/>
              <a:t> in service to Him (1 John 1:7)?</a:t>
            </a:r>
          </a:p>
          <a:p>
            <a:pPr lvl="0"/>
            <a:endParaRPr lang="en-US" sz="28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Single-Minded </a:t>
            </a:r>
            <a:r>
              <a:rPr lang="en-US" dirty="0" smtClean="0"/>
              <a:t>Parents</a:t>
            </a:r>
            <a:endParaRPr lang="en-US" dirty="0"/>
          </a:p>
          <a:p>
            <a:pPr lvl="1"/>
            <a:r>
              <a:rPr lang="en-US" dirty="0"/>
              <a:t>Trained Jesus at Home (Luke 2:40)</a:t>
            </a:r>
          </a:p>
          <a:p>
            <a:pPr lvl="1"/>
            <a:r>
              <a:rPr lang="en-US" dirty="0" smtClean="0"/>
              <a:t>Traveled </a:t>
            </a:r>
            <a:r>
              <a:rPr lang="en-US" dirty="0"/>
              <a:t>to Jerusalem every year at Passover </a:t>
            </a:r>
            <a:r>
              <a:rPr lang="en-US" dirty="0" smtClean="0"/>
              <a:t>(2:41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Took </a:t>
            </a:r>
            <a:r>
              <a:rPr lang="en-US" dirty="0"/>
              <a:t>Jesus with them to the feast in </a:t>
            </a:r>
            <a:r>
              <a:rPr lang="en-US" dirty="0" smtClean="0"/>
              <a:t>Jerusalem (2:42)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67600" y="-76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0EA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rPr>
              <a:t>Luke 2:40-52</a:t>
            </a:r>
            <a:endParaRPr lang="en-US" sz="2000" dirty="0">
              <a:solidFill>
                <a:srgbClr val="F0EA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Single-Minded </a:t>
            </a:r>
            <a:r>
              <a:rPr lang="en-US" dirty="0" smtClean="0"/>
              <a:t>Parents</a:t>
            </a:r>
            <a:endParaRPr lang="en-US" dirty="0"/>
          </a:p>
          <a:p>
            <a:r>
              <a:rPr lang="en-US" dirty="0" smtClean="0"/>
              <a:t>Tenderhearted Teachers</a:t>
            </a:r>
          </a:p>
          <a:p>
            <a:pPr lvl="1"/>
            <a:r>
              <a:rPr lang="en-US" sz="2700" dirty="0" smtClean="0"/>
              <a:t>They sat </a:t>
            </a:r>
            <a:r>
              <a:rPr lang="en-US" sz="2700" dirty="0"/>
              <a:t>in the midst of the students (Luke 2:46)</a:t>
            </a:r>
          </a:p>
          <a:p>
            <a:pPr lvl="1"/>
            <a:r>
              <a:rPr lang="en-US" sz="2700" dirty="0" smtClean="0"/>
              <a:t>They set </a:t>
            </a:r>
            <a:r>
              <a:rPr lang="en-US" sz="2700" dirty="0"/>
              <a:t>forth the great truths of </a:t>
            </a:r>
            <a:r>
              <a:rPr lang="en-US" sz="2700" dirty="0" smtClean="0"/>
              <a:t>God</a:t>
            </a:r>
            <a:endParaRPr lang="en-US" sz="2700" dirty="0"/>
          </a:p>
          <a:p>
            <a:pPr lvl="1"/>
            <a:r>
              <a:rPr lang="en-US" sz="2700" dirty="0" smtClean="0"/>
              <a:t>They shared info &amp; </a:t>
            </a:r>
            <a:r>
              <a:rPr lang="en-US" sz="2700" dirty="0"/>
              <a:t>answers from their studies</a:t>
            </a:r>
          </a:p>
          <a:p>
            <a:pPr lvl="1"/>
            <a:r>
              <a:rPr lang="en-US" sz="2700" dirty="0" smtClean="0"/>
              <a:t>They showed </a:t>
            </a:r>
            <a:r>
              <a:rPr lang="en-US" sz="2700" dirty="0"/>
              <a:t>an interest in their </a:t>
            </a:r>
            <a:r>
              <a:rPr lang="en-US" sz="2700" dirty="0" smtClean="0"/>
              <a:t>students (2:47</a:t>
            </a:r>
            <a:r>
              <a:rPr lang="en-US" sz="2700" dirty="0"/>
              <a:t>)</a:t>
            </a:r>
          </a:p>
          <a:p>
            <a:pPr lvl="1"/>
            <a:r>
              <a:rPr lang="en-US" sz="2700" dirty="0" smtClean="0"/>
              <a:t>They submerged </a:t>
            </a:r>
            <a:r>
              <a:rPr lang="en-US" sz="2700" dirty="0"/>
              <a:t>themselves in the setting &amp;</a:t>
            </a:r>
            <a:r>
              <a:rPr lang="en-US" sz="2700" dirty="0" smtClean="0"/>
              <a:t> </a:t>
            </a:r>
            <a:r>
              <a:rPr lang="en-US" sz="2700" dirty="0"/>
              <a:t>the </a:t>
            </a:r>
            <a:r>
              <a:rPr lang="en-US" sz="2700" dirty="0" smtClean="0"/>
              <a:t>study</a:t>
            </a:r>
            <a:endParaRPr lang="en-US" sz="2700" dirty="0"/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67600" y="-76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0EA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rPr>
              <a:t>Luke 2:40-52</a:t>
            </a:r>
            <a:endParaRPr lang="en-US" sz="2000" dirty="0">
              <a:solidFill>
                <a:srgbClr val="F0EA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Single-Minded </a:t>
            </a:r>
            <a:r>
              <a:rPr lang="en-US" dirty="0" smtClean="0"/>
              <a:t>Parents</a:t>
            </a:r>
          </a:p>
          <a:p>
            <a:pPr lvl="0"/>
            <a:r>
              <a:rPr lang="en-US" dirty="0" smtClean="0"/>
              <a:t>Tenderhearted Teachers</a:t>
            </a:r>
          </a:p>
          <a:p>
            <a:r>
              <a:rPr lang="en-US" dirty="0" smtClean="0"/>
              <a:t>Engaged “Church”-Family</a:t>
            </a:r>
          </a:p>
          <a:p>
            <a:pPr lvl="1"/>
            <a:r>
              <a:rPr lang="en-US" dirty="0"/>
              <a:t>Jesus stayed behind in Jerusalem alone (Luke 2:43)</a:t>
            </a:r>
          </a:p>
          <a:p>
            <a:pPr lvl="1"/>
            <a:r>
              <a:rPr lang="en-US" dirty="0"/>
              <a:t>Jesus separated from </a:t>
            </a:r>
            <a:r>
              <a:rPr lang="en-US" dirty="0" smtClean="0"/>
              <a:t>parents </a:t>
            </a:r>
            <a:r>
              <a:rPr lang="en-US" dirty="0"/>
              <a:t>for two nights (2:44-46)</a:t>
            </a:r>
          </a:p>
          <a:p>
            <a:pPr lvl="1"/>
            <a:r>
              <a:rPr lang="en-US" dirty="0"/>
              <a:t>Where did Jesus stay/sleep for those three days?</a:t>
            </a:r>
          </a:p>
          <a:p>
            <a:pPr lvl="1"/>
            <a:r>
              <a:rPr lang="en-US" dirty="0"/>
              <a:t>Where/How did Jesus eat for those three days?</a:t>
            </a:r>
          </a:p>
          <a:p>
            <a:pPr lvl="1"/>
            <a:r>
              <a:rPr lang="en-US" dirty="0" smtClean="0"/>
              <a:t>Kind, </a:t>
            </a:r>
            <a:r>
              <a:rPr lang="en-US" dirty="0"/>
              <a:t>loving “extended family” took care of </a:t>
            </a:r>
            <a:r>
              <a:rPr lang="en-US" dirty="0" smtClean="0"/>
              <a:t>His needs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67600" y="-76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0EA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rPr>
              <a:t>Luke 2:40-52</a:t>
            </a:r>
            <a:endParaRPr lang="en-US" sz="2000" dirty="0">
              <a:solidFill>
                <a:srgbClr val="F0EA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Single-Minded </a:t>
            </a:r>
            <a:r>
              <a:rPr lang="en-US" dirty="0" smtClean="0"/>
              <a:t>Parents</a:t>
            </a:r>
          </a:p>
          <a:p>
            <a:pPr lvl="0"/>
            <a:r>
              <a:rPr lang="en-US" dirty="0" smtClean="0"/>
              <a:t>Tenderhearted Teachers</a:t>
            </a:r>
          </a:p>
          <a:p>
            <a:r>
              <a:rPr lang="en-US" dirty="0" smtClean="0"/>
              <a:t>Engaged “Church”-Family</a:t>
            </a:r>
          </a:p>
          <a:p>
            <a:r>
              <a:rPr lang="en-US" dirty="0" smtClean="0"/>
              <a:t>Personal Inner-Drive</a:t>
            </a:r>
          </a:p>
          <a:p>
            <a:pPr lvl="1"/>
            <a:r>
              <a:rPr lang="en-US" dirty="0"/>
              <a:t>Decided on His own to stay in Jerusalem (Luke 2:43)</a:t>
            </a:r>
            <a:endParaRPr lang="en-US" sz="4400" dirty="0"/>
          </a:p>
          <a:p>
            <a:pPr lvl="1"/>
            <a:r>
              <a:rPr lang="en-US" dirty="0"/>
              <a:t>Desired to learn all that He could </a:t>
            </a:r>
            <a:r>
              <a:rPr lang="en-US" dirty="0" smtClean="0"/>
              <a:t>(2:46</a:t>
            </a:r>
            <a:r>
              <a:rPr lang="en-US" dirty="0"/>
              <a:t>)</a:t>
            </a:r>
            <a:endParaRPr lang="en-US" sz="4400" dirty="0"/>
          </a:p>
          <a:p>
            <a:pPr lvl="1"/>
            <a:r>
              <a:rPr lang="en-US" dirty="0" smtClean="0"/>
              <a:t>Deliberated </a:t>
            </a:r>
            <a:r>
              <a:rPr lang="en-US" dirty="0"/>
              <a:t>with teachers through </a:t>
            </a:r>
            <a:r>
              <a:rPr lang="en-US" dirty="0" smtClean="0"/>
              <a:t>Q&amp;A (2:46-47</a:t>
            </a:r>
            <a:r>
              <a:rPr lang="en-US" dirty="0"/>
              <a:t>)</a:t>
            </a:r>
            <a:endParaRPr lang="en-US" sz="4400" dirty="0"/>
          </a:p>
          <a:p>
            <a:pPr lvl="1"/>
            <a:r>
              <a:rPr lang="en-US" dirty="0" smtClean="0"/>
              <a:t>Devoted </a:t>
            </a:r>
            <a:r>
              <a:rPr lang="en-US" dirty="0"/>
              <a:t>Himself to His Father &amp; His </a:t>
            </a:r>
            <a:r>
              <a:rPr lang="en-US" dirty="0" smtClean="0"/>
              <a:t>Mission (2:49)</a:t>
            </a:r>
            <a:endParaRPr lang="en-US" sz="4400" dirty="0"/>
          </a:p>
          <a:p>
            <a:pPr lvl="1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467600" y="-76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0EA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rPr>
              <a:t>Luke 2:40-52</a:t>
            </a:r>
            <a:endParaRPr lang="en-US" sz="2000" dirty="0">
              <a:solidFill>
                <a:srgbClr val="F0EA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905000"/>
            <a:ext cx="6705600" cy="4953000"/>
          </a:xfrm>
        </p:spPr>
        <p:txBody>
          <a:bodyPr>
            <a:normAutofit/>
          </a:bodyPr>
          <a:lstStyle/>
          <a:p>
            <a:pPr lvl="0"/>
            <a:r>
              <a:rPr lang="en-US" sz="4400" u="sng" dirty="0">
                <a:solidFill>
                  <a:srgbClr val="FFFF00"/>
                </a:solidFill>
              </a:rPr>
              <a:t>S</a:t>
            </a:r>
            <a:r>
              <a:rPr lang="en-US" sz="4400" dirty="0">
                <a:solidFill>
                  <a:srgbClr val="FFFF00"/>
                </a:solidFill>
              </a:rPr>
              <a:t>ingle-Minded </a:t>
            </a:r>
            <a:r>
              <a:rPr lang="en-US" sz="4400" dirty="0" smtClean="0">
                <a:solidFill>
                  <a:srgbClr val="FFFF00"/>
                </a:solidFill>
              </a:rPr>
              <a:t>Parents</a:t>
            </a:r>
          </a:p>
          <a:p>
            <a:pPr lvl="0"/>
            <a:r>
              <a:rPr lang="en-US" sz="4400" u="sng" dirty="0" smtClean="0">
                <a:solidFill>
                  <a:srgbClr val="FFFF00"/>
                </a:solidFill>
              </a:rPr>
              <a:t>T</a:t>
            </a:r>
            <a:r>
              <a:rPr lang="en-US" sz="4400" dirty="0" smtClean="0">
                <a:solidFill>
                  <a:srgbClr val="FFFF00"/>
                </a:solidFill>
              </a:rPr>
              <a:t>enderhearted Teachers</a:t>
            </a:r>
          </a:p>
          <a:p>
            <a:r>
              <a:rPr lang="en-US" sz="4400" u="sng" dirty="0" smtClean="0">
                <a:solidFill>
                  <a:srgbClr val="FFFF00"/>
                </a:solidFill>
              </a:rPr>
              <a:t>E</a:t>
            </a:r>
            <a:r>
              <a:rPr lang="en-US" sz="4400" dirty="0" smtClean="0">
                <a:solidFill>
                  <a:srgbClr val="FFFF00"/>
                </a:solidFill>
              </a:rPr>
              <a:t>ngaged “Church”-Family</a:t>
            </a:r>
          </a:p>
          <a:p>
            <a:r>
              <a:rPr lang="en-US" sz="4400" u="sng" dirty="0" smtClean="0">
                <a:solidFill>
                  <a:srgbClr val="FFFF00"/>
                </a:solidFill>
              </a:rPr>
              <a:t>P</a:t>
            </a:r>
            <a:r>
              <a:rPr lang="en-US" sz="4400" dirty="0" smtClean="0">
                <a:solidFill>
                  <a:srgbClr val="FFFF00"/>
                </a:solidFill>
              </a:rPr>
              <a:t>ersonal Inner-Drive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7600" y="-76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0EA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rPr>
              <a:t>Luke 2:40-52</a:t>
            </a:r>
            <a:endParaRPr lang="en-US" sz="2000" dirty="0">
              <a:solidFill>
                <a:srgbClr val="F0EA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pblfpr\users\David\_Curriculum\Stepping Into The Bible Logo - 11 i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3639"/>
            <a:ext cx="8991600" cy="4819361"/>
          </a:xfrm>
          <a:prstGeom prst="rect">
            <a:avLst/>
          </a:prstGeom>
          <a:noFill/>
        </p:spPr>
      </p:pic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914400" y="5067300"/>
            <a:ext cx="7372350" cy="1562100"/>
          </a:xfrm>
          <a:prstGeom prst="roundRect">
            <a:avLst>
              <a:gd name="adj" fmla="val 48287"/>
            </a:avLst>
          </a:prstGeom>
          <a:noFill/>
          <a:ln w="25400" algn="in">
            <a:solidFill>
              <a:srgbClr val="8ED6C8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4662" y="5029200"/>
            <a:ext cx="82296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249E85"/>
                </a:solidFill>
                <a:latin typeface="Cambria" pitchFamily="18" charset="0"/>
                <a:cs typeface="Arial" pitchFamily="34" charset="0"/>
              </a:rPr>
              <a:t>Children’s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249E85"/>
                </a:solidFill>
                <a:latin typeface="Cambria" pitchFamily="18" charset="0"/>
                <a:cs typeface="Arial" pitchFamily="34" charset="0"/>
              </a:rPr>
              <a:t>Bible Education </a:t>
            </a:r>
            <a:r>
              <a:rPr lang="en-US" sz="2800" b="1" dirty="0" smtClean="0">
                <a:solidFill>
                  <a:srgbClr val="249E85"/>
                </a:solidFill>
                <a:latin typeface="Cambria" pitchFamily="18" charset="0"/>
                <a:cs typeface="Arial" pitchFamily="34" charset="0"/>
              </a:rPr>
              <a:t>&amp;</a:t>
            </a:r>
            <a:r>
              <a:rPr lang="en-US" sz="3600" b="1" dirty="0" smtClean="0">
                <a:solidFill>
                  <a:srgbClr val="249E85"/>
                </a:solidFill>
                <a:latin typeface="Cambria" pitchFamily="18" charset="0"/>
                <a:cs typeface="Arial" pitchFamily="34" charset="0"/>
              </a:rPr>
              <a:t> Experience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249E85"/>
                </a:solidFill>
                <a:latin typeface="Cambria" pitchFamily="18" charset="0"/>
                <a:cs typeface="Arial" pitchFamily="34" charset="0"/>
              </a:rPr>
              <a:t>at Palm Beach Lakes church of Christ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5105400"/>
          </a:xfrm>
        </p:spPr>
        <p:txBody>
          <a:bodyPr/>
          <a:lstStyle/>
          <a:p>
            <a:r>
              <a:rPr lang="en-US" sz="2800" dirty="0" smtClean="0"/>
              <a:t>PBL has always had a tremendous Bible class program</a:t>
            </a:r>
          </a:p>
          <a:p>
            <a:r>
              <a:rPr lang="en-US" sz="2800" dirty="0" smtClean="0"/>
              <a:t>PBL has always placed a strong emphasis on teaching</a:t>
            </a:r>
          </a:p>
          <a:p>
            <a:r>
              <a:rPr lang="en-US" sz="2800" dirty="0" smtClean="0"/>
              <a:t>PBL places utmost importance on fortifying faith</a:t>
            </a:r>
          </a:p>
          <a:p>
            <a:r>
              <a:rPr lang="en-US" sz="2800" dirty="0" smtClean="0"/>
              <a:t>PBL has uniquely talented members</a:t>
            </a:r>
          </a:p>
          <a:p>
            <a:r>
              <a:rPr lang="en-US" sz="2800" dirty="0" smtClean="0"/>
              <a:t>PBL’s teachers are second to none</a:t>
            </a:r>
          </a:p>
          <a:p>
            <a:r>
              <a:rPr lang="en-US" sz="2800" dirty="0" smtClean="0"/>
              <a:t>PBL’s Media Center is first-class and unparalleled</a:t>
            </a:r>
          </a:p>
          <a:p>
            <a:pPr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2800" dirty="0" smtClean="0"/>
              <a:t>Combine all of this into a new Bible Class Program: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sz="4000" cap="all" dirty="0" smtClean="0">
                <a:latin typeface="Futura Md BT" pitchFamily="34" charset="0"/>
              </a:rPr>
              <a:t>Stepping </a:t>
            </a:r>
            <a:r>
              <a:rPr lang="en-US" sz="4000" cap="all" dirty="0" smtClean="0">
                <a:latin typeface="Futura Lt BT" pitchFamily="34" charset="0"/>
              </a:rPr>
              <a:t>into the </a:t>
            </a:r>
            <a:r>
              <a:rPr lang="en-US" sz="4000" cap="all" dirty="0" smtClean="0">
                <a:latin typeface="Futura Md BT" pitchFamily="34" charset="0"/>
              </a:rPr>
              <a:t>Bible!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3809" y="6400800"/>
            <a:ext cx="5961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(Written &amp; Published by PBL for PBL Families)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181600"/>
            <a:ext cx="7696200" cy="114300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5105400"/>
          </a:xfrm>
        </p:spPr>
        <p:txBody>
          <a:bodyPr/>
          <a:lstStyle/>
          <a:p>
            <a:r>
              <a:rPr lang="en-US" dirty="0"/>
              <a:t>A program designed </a:t>
            </a:r>
            <a:r>
              <a:rPr lang="en-US" dirty="0" smtClean="0"/>
              <a:t>to:</a:t>
            </a:r>
          </a:p>
          <a:p>
            <a:pPr lvl="1">
              <a:buNone/>
            </a:pPr>
            <a:r>
              <a:rPr lang="en-US" sz="3200" dirty="0" smtClean="0"/>
              <a:t>	Develop </a:t>
            </a:r>
            <a:r>
              <a:rPr lang="en-US" sz="3200" dirty="0"/>
              <a:t>and strengthen </a:t>
            </a:r>
            <a:r>
              <a:rPr lang="en-US" sz="3200" dirty="0" smtClean="0"/>
              <a:t>a </a:t>
            </a:r>
            <a:r>
              <a:rPr lang="en-US" sz="3200" dirty="0"/>
              <a:t>living faith </a:t>
            </a:r>
            <a:endParaRPr lang="en-US" sz="3200" dirty="0" smtClean="0"/>
          </a:p>
          <a:p>
            <a:pPr marL="1028700" lvl="1">
              <a:buNone/>
            </a:pPr>
            <a:r>
              <a:rPr lang="en-US" sz="3200" dirty="0" smtClean="0"/>
              <a:t>in </a:t>
            </a:r>
            <a:r>
              <a:rPr lang="en-US" sz="3200" dirty="0"/>
              <a:t>the hearts of our children </a:t>
            </a:r>
            <a:endParaRPr lang="en-US" sz="3200" dirty="0" smtClean="0"/>
          </a:p>
          <a:p>
            <a:pPr marL="1028700" lvl="1">
              <a:buNone/>
            </a:pPr>
            <a:r>
              <a:rPr lang="en-US" sz="3200" dirty="0" smtClean="0"/>
              <a:t>by </a:t>
            </a:r>
            <a:r>
              <a:rPr lang="en-US" sz="3200" dirty="0"/>
              <a:t>walking them into </a:t>
            </a:r>
            <a:endParaRPr lang="en-US" sz="3200" dirty="0" smtClean="0"/>
          </a:p>
          <a:p>
            <a:pPr marL="1028700" lvl="1">
              <a:buNone/>
            </a:pPr>
            <a:r>
              <a:rPr lang="en-US" sz="3200" dirty="0" smtClean="0"/>
              <a:t>the </a:t>
            </a:r>
            <a:r>
              <a:rPr lang="en-US" sz="3200" dirty="0"/>
              <a:t>settings, </a:t>
            </a:r>
            <a:r>
              <a:rPr lang="en-US" sz="3200" dirty="0" smtClean="0"/>
              <a:t>narratives </a:t>
            </a:r>
            <a:r>
              <a:rPr lang="en-US" sz="3200" dirty="0"/>
              <a:t>and truths </a:t>
            </a:r>
            <a:endParaRPr lang="en-US" sz="3200" dirty="0" smtClean="0"/>
          </a:p>
          <a:p>
            <a:pPr marL="1028700" lvl="1">
              <a:buNone/>
            </a:pPr>
            <a:r>
              <a:rPr lang="en-US" sz="3200" dirty="0" smtClean="0"/>
              <a:t>of the living </a:t>
            </a:r>
            <a:r>
              <a:rPr lang="en-US" sz="3200" dirty="0"/>
              <a:t>messages </a:t>
            </a:r>
            <a:r>
              <a:rPr lang="en-US" sz="3200" dirty="0" smtClean="0"/>
              <a:t>of God’s </a:t>
            </a:r>
            <a:r>
              <a:rPr lang="en-US" sz="3200" dirty="0"/>
              <a:t>Word</a:t>
            </a:r>
            <a:r>
              <a:rPr lang="en-US" sz="3200" dirty="0" smtClean="0"/>
              <a:t>!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918</Words>
  <Application>Microsoft Office PowerPoint</Application>
  <PresentationFormat>On-screen Show (4:3)</PresentationFormat>
  <Paragraphs>162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10</cp:revision>
  <dcterms:created xsi:type="dcterms:W3CDTF">2012-10-28T02:01:00Z</dcterms:created>
  <dcterms:modified xsi:type="dcterms:W3CDTF">2012-10-28T12:49:05Z</dcterms:modified>
</cp:coreProperties>
</file>