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77FF9-4525-4C7F-A6CB-A379A7E59A0E}" type="datetimeFigureOut">
              <a:rPr lang="en-US" smtClean="0"/>
              <a:pPr/>
              <a:t>9/2/2012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2374A-3E4B-4590-B5C2-E7746225D9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77FF9-4525-4C7F-A6CB-A379A7E59A0E}" type="datetimeFigureOut">
              <a:rPr lang="en-US" smtClean="0"/>
              <a:pPr/>
              <a:t>9/2/2012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2374A-3E4B-4590-B5C2-E7746225D9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77FF9-4525-4C7F-A6CB-A379A7E59A0E}" type="datetimeFigureOut">
              <a:rPr lang="en-US" smtClean="0"/>
              <a:pPr/>
              <a:t>9/2/2012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2374A-3E4B-4590-B5C2-E7746225D9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pblfpr\users\David\_Graphics\Lesson-Event PPT Graphics\Most Valuable Part of You - text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610600" cy="4953001"/>
          </a:xfrm>
        </p:spPr>
        <p:txBody>
          <a:bodyPr/>
          <a:lstStyle>
            <a:lvl1pPr>
              <a:defRPr sz="2800" b="1">
                <a:solidFill>
                  <a:srgbClr val="000099"/>
                </a:solidFill>
              </a:defRPr>
            </a:lvl1pPr>
            <a:lvl2pPr>
              <a:defRPr b="1"/>
            </a:lvl2pPr>
            <a:lvl3pPr>
              <a:defRPr b="1">
                <a:solidFill>
                  <a:srgbClr val="C00000"/>
                </a:solidFill>
              </a:defRPr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77FF9-4525-4C7F-A6CB-A379A7E59A0E}" type="datetimeFigureOut">
              <a:rPr lang="en-US" smtClean="0"/>
              <a:pPr/>
              <a:t>9/2/2012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2374A-3E4B-4590-B5C2-E7746225D9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77FF9-4525-4C7F-A6CB-A379A7E59A0E}" type="datetimeFigureOut">
              <a:rPr lang="en-US" smtClean="0"/>
              <a:pPr/>
              <a:t>9/2/2012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2374A-3E4B-4590-B5C2-E7746225D9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77FF9-4525-4C7F-A6CB-A379A7E59A0E}" type="datetimeFigureOut">
              <a:rPr lang="en-US" smtClean="0"/>
              <a:pPr/>
              <a:t>9/2/2012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2374A-3E4B-4590-B5C2-E7746225D9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77FF9-4525-4C7F-A6CB-A379A7E59A0E}" type="datetimeFigureOut">
              <a:rPr lang="en-US" smtClean="0"/>
              <a:pPr/>
              <a:t>9/2/2012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2374A-3E4B-4590-B5C2-E7746225D9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77FF9-4525-4C7F-A6CB-A379A7E59A0E}" type="datetimeFigureOut">
              <a:rPr lang="en-US" smtClean="0"/>
              <a:pPr/>
              <a:t>9/2/2012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2374A-3E4B-4590-B5C2-E7746225D9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77FF9-4525-4C7F-A6CB-A379A7E59A0E}" type="datetimeFigureOut">
              <a:rPr lang="en-US" smtClean="0"/>
              <a:pPr/>
              <a:t>9/2/2012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2374A-3E4B-4590-B5C2-E7746225D9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77FF9-4525-4C7F-A6CB-A379A7E59A0E}" type="datetimeFigureOut">
              <a:rPr lang="en-US" smtClean="0"/>
              <a:pPr/>
              <a:t>9/2/2012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2374A-3E4B-4590-B5C2-E7746225D9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77FF9-4525-4C7F-A6CB-A379A7E59A0E}" type="datetimeFigureOut">
              <a:rPr lang="en-US" smtClean="0"/>
              <a:pPr/>
              <a:t>9/2/2012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2374A-3E4B-4590-B5C2-E7746225D9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\\pblfpr\users\David\_Graphics\Lesson-Event PPT Graphics\Most Valuable Part of Yo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324600" y="63246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/>
              <a:t>Matthew 16:24-27</a:t>
            </a:r>
            <a:endParaRPr lang="en-US" sz="2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Soul-Searching Questions We Must Answer</a:t>
            </a:r>
            <a:endParaRPr lang="en-US" sz="4400" dirty="0" smtClean="0"/>
          </a:p>
          <a:p>
            <a:pPr lvl="1"/>
            <a:r>
              <a:rPr lang="en-US" sz="2600" dirty="0" smtClean="0"/>
              <a:t>What would you take for your soul?</a:t>
            </a:r>
          </a:p>
          <a:p>
            <a:pPr lvl="1"/>
            <a:r>
              <a:rPr lang="en-US" sz="2600" dirty="0" smtClean="0"/>
              <a:t>What would you give in exchange for your soul?</a:t>
            </a:r>
          </a:p>
          <a:p>
            <a:pPr lvl="1"/>
            <a:r>
              <a:rPr lang="en-US" sz="2600" dirty="0" smtClean="0"/>
              <a:t>What </a:t>
            </a:r>
            <a:r>
              <a:rPr lang="en-US" sz="2600" dirty="0" smtClean="0"/>
              <a:t>value do you place on your soul?</a:t>
            </a:r>
          </a:p>
          <a:p>
            <a:pPr lvl="1"/>
            <a:r>
              <a:rPr lang="en-US" sz="2600" dirty="0" smtClean="0"/>
              <a:t>What value do you place on the souls of others?</a:t>
            </a:r>
            <a:endParaRPr lang="en-US" sz="2600" dirty="0" smtClean="0"/>
          </a:p>
          <a:p>
            <a:pPr lvl="1"/>
            <a:r>
              <a:rPr lang="en-US" sz="2600" dirty="0" smtClean="0"/>
              <a:t>One </a:t>
            </a:r>
            <a:r>
              <a:rPr lang="en-US" sz="2600" dirty="0" smtClean="0"/>
              <a:t>day you will have to leave this world – then </a:t>
            </a:r>
            <a:r>
              <a:rPr lang="en-US" sz="2600" dirty="0" smtClean="0"/>
              <a:t>what?</a:t>
            </a:r>
            <a:endParaRPr lang="en-US" sz="2600" dirty="0" smtClean="0"/>
          </a:p>
          <a:p>
            <a:pPr lvl="1"/>
            <a:r>
              <a:rPr lang="en-US" sz="2600" dirty="0" smtClean="0"/>
              <a:t>Have </a:t>
            </a:r>
            <a:r>
              <a:rPr lang="en-US" sz="2600" dirty="0" smtClean="0"/>
              <a:t>you committed your soul to </a:t>
            </a:r>
            <a:r>
              <a:rPr lang="en-US" sz="2600" dirty="0" smtClean="0"/>
              <a:t>God (1 </a:t>
            </a:r>
            <a:r>
              <a:rPr lang="en-US" sz="2600" dirty="0" smtClean="0"/>
              <a:t>Pet. </a:t>
            </a:r>
            <a:r>
              <a:rPr lang="en-US" sz="2600" dirty="0" smtClean="0"/>
              <a:t>4:19)?</a:t>
            </a:r>
            <a:endParaRPr lang="en-US" sz="2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Is your soul right with God?</a:t>
            </a:r>
          </a:p>
          <a:p>
            <a:pPr lvl="1"/>
            <a:r>
              <a:rPr lang="en-US" sz="2600" dirty="0" smtClean="0"/>
              <a:t>Believe Jesus is God’s Son – Mark 16:16</a:t>
            </a:r>
          </a:p>
          <a:p>
            <a:pPr lvl="1"/>
            <a:r>
              <a:rPr lang="en-US" sz="2600" dirty="0" smtClean="0"/>
              <a:t>Repent of your sins – Luke 13:3</a:t>
            </a:r>
          </a:p>
          <a:p>
            <a:pPr lvl="1"/>
            <a:r>
              <a:rPr lang="en-US" sz="2600" dirty="0" smtClean="0"/>
              <a:t>Confess your faith in Jesus – Matthew 10:32-33</a:t>
            </a:r>
          </a:p>
          <a:p>
            <a:pPr lvl="1"/>
            <a:r>
              <a:rPr lang="en-US" sz="2600" dirty="0" smtClean="0"/>
              <a:t>Be immersed into Christ – Galatians 3:27</a:t>
            </a:r>
          </a:p>
          <a:p>
            <a:pPr lvl="2"/>
            <a:r>
              <a:rPr lang="en-US" sz="2200" dirty="0" smtClean="0"/>
              <a:t>God will forgive you of your sins – Acts 2:38</a:t>
            </a:r>
          </a:p>
          <a:p>
            <a:pPr lvl="2"/>
            <a:r>
              <a:rPr lang="en-US" sz="2200" dirty="0" smtClean="0"/>
              <a:t>God will add you to His church – Acts 2:47</a:t>
            </a:r>
          </a:p>
          <a:p>
            <a:pPr lvl="2"/>
            <a:r>
              <a:rPr lang="en-US" sz="2200" dirty="0" smtClean="0"/>
              <a:t>God will write your name in heaven – Hebrews 12:23</a:t>
            </a:r>
          </a:p>
          <a:p>
            <a:pPr lvl="1"/>
            <a:r>
              <a:rPr lang="en-US" sz="2600" dirty="0" smtClean="0"/>
              <a:t>Commit your soul to faithful living – 1 Peter 4:19</a:t>
            </a:r>
          </a:p>
          <a:p>
            <a:pPr lvl="1"/>
            <a:endParaRPr lang="en-US" sz="2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Valuable Because…</a:t>
            </a:r>
            <a:r>
              <a:rPr lang="en-US" u="sng" dirty="0" smtClean="0"/>
              <a:t>It Came From God</a:t>
            </a:r>
            <a:r>
              <a:rPr lang="en-US" dirty="0" smtClean="0"/>
              <a:t>!</a:t>
            </a:r>
            <a:endParaRPr lang="en-US" sz="4400" dirty="0" smtClean="0"/>
          </a:p>
          <a:p>
            <a:pPr lvl="1"/>
            <a:r>
              <a:rPr lang="en-US" dirty="0" smtClean="0"/>
              <a:t>God made man in His own image (Gen. 1:26-27)</a:t>
            </a:r>
            <a:endParaRPr lang="en-US" sz="4400" dirty="0" smtClean="0"/>
          </a:p>
          <a:p>
            <a:pPr lvl="2"/>
            <a:r>
              <a:rPr lang="en-US" dirty="0" smtClean="0"/>
              <a:t>God’s nature is spirit (John 4:24); He does not have flesh and blood (Luke 24:39; Matt. 16:17; 1 Cor. 15:50)</a:t>
            </a:r>
            <a:endParaRPr lang="en-US" sz="4000" dirty="0" smtClean="0"/>
          </a:p>
          <a:p>
            <a:pPr lvl="2"/>
            <a:r>
              <a:rPr lang="en-US" dirty="0" smtClean="0"/>
              <a:t>Man (i.e., His soul/spirit) is made in the image of God’s spirit</a:t>
            </a:r>
            <a:endParaRPr lang="en-US" sz="4000" dirty="0" smtClean="0"/>
          </a:p>
          <a:p>
            <a:pPr lvl="3"/>
            <a:r>
              <a:rPr lang="en-US" dirty="0" smtClean="0"/>
              <a:t>God is “the Father of spirits” (Heb. 12:9)</a:t>
            </a:r>
            <a:endParaRPr lang="en-US" sz="3600" dirty="0" smtClean="0"/>
          </a:p>
          <a:p>
            <a:pPr lvl="3"/>
            <a:r>
              <a:rPr lang="en-US" dirty="0" smtClean="0"/>
              <a:t>He “forms the spirit of man within him” (Zech. 12:1)</a:t>
            </a:r>
            <a:endParaRPr lang="en-US" sz="3600" dirty="0" smtClean="0"/>
          </a:p>
          <a:p>
            <a:pPr lvl="1"/>
            <a:r>
              <a:rPr lang="en-US" dirty="0" smtClean="0"/>
              <a:t>This is what sets us apart from the rest of creation (cf. Psa. 8:3-8)</a:t>
            </a:r>
            <a:endParaRPr lang="en-US" sz="44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Valuable Because…</a:t>
            </a:r>
            <a:r>
              <a:rPr lang="en-US" u="sng" dirty="0" smtClean="0"/>
              <a:t>It Is Immortal</a:t>
            </a:r>
            <a:r>
              <a:rPr lang="en-US" dirty="0" smtClean="0"/>
              <a:t>!</a:t>
            </a:r>
            <a:endParaRPr lang="en-US" sz="4400" dirty="0" smtClean="0"/>
          </a:p>
          <a:p>
            <a:pPr lvl="1"/>
            <a:r>
              <a:rPr lang="en-US" dirty="0" smtClean="0"/>
              <a:t>The soul God fused within the body will live forever</a:t>
            </a:r>
            <a:endParaRPr lang="en-US" sz="4400" dirty="0" smtClean="0"/>
          </a:p>
          <a:p>
            <a:pPr lvl="2"/>
            <a:r>
              <a:rPr lang="en-US" sz="2200" dirty="0" smtClean="0"/>
              <a:t>“Soul” used variously: individual person, biological life, etc.</a:t>
            </a:r>
          </a:p>
          <a:p>
            <a:pPr lvl="2"/>
            <a:r>
              <a:rPr lang="en-US" sz="2200" dirty="0" smtClean="0"/>
              <a:t>“Spirit” is used variously: breath, wind, attitude, person, etc.</a:t>
            </a:r>
          </a:p>
          <a:p>
            <a:pPr lvl="2"/>
            <a:r>
              <a:rPr lang="en-US" sz="2200" dirty="0" smtClean="0"/>
              <a:t>But their most significant use is often used interchangeably</a:t>
            </a:r>
          </a:p>
          <a:p>
            <a:pPr lvl="1"/>
            <a:r>
              <a:rPr lang="en-US" dirty="0" smtClean="0"/>
              <a:t>There is a part/aspect of man that is immortal, non-material and undying</a:t>
            </a:r>
            <a:endParaRPr lang="en-US" sz="4400" dirty="0" smtClean="0"/>
          </a:p>
          <a:p>
            <a:pPr lvl="2"/>
            <a:r>
              <a:rPr lang="en-US" dirty="0" smtClean="0"/>
              <a:t>Jesus said the soul cannot be killed or destroyed  (Matt. 10:28; Luke 12:4)</a:t>
            </a:r>
            <a:endParaRPr lang="en-US" sz="40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sz="3000" dirty="0" smtClean="0"/>
              <a:t>Valuable Because…</a:t>
            </a:r>
            <a:br>
              <a:rPr lang="en-US" sz="3000" dirty="0" smtClean="0"/>
            </a:br>
            <a:r>
              <a:rPr lang="en-US" sz="3000" u="sng" dirty="0" smtClean="0"/>
              <a:t>It Lives on After Death, Separate from the Body</a:t>
            </a:r>
            <a:r>
              <a:rPr lang="en-US" sz="3000" dirty="0" smtClean="0"/>
              <a:t>!</a:t>
            </a:r>
          </a:p>
          <a:p>
            <a:pPr lvl="1"/>
            <a:r>
              <a:rPr lang="en-US" dirty="0" smtClean="0"/>
              <a:t>At the death of the body, the spirit departs (Jas. 2:26)</a:t>
            </a:r>
            <a:endParaRPr lang="en-US" sz="4400" dirty="0" smtClean="0"/>
          </a:p>
          <a:p>
            <a:pPr lvl="2"/>
            <a:r>
              <a:rPr lang="en-US" dirty="0" smtClean="0"/>
              <a:t>Examples: Luke 23:46; Acts 7:59; Luke 16:22; 8:55</a:t>
            </a:r>
            <a:endParaRPr lang="en-US" sz="4000" dirty="0" smtClean="0"/>
          </a:p>
          <a:p>
            <a:pPr lvl="1"/>
            <a:r>
              <a:rPr lang="en-US" dirty="0" smtClean="0"/>
              <a:t>The spirit not only departs the body but it continues to consciously exist/live (Luke 16:19-31; Rev. 6:9)</a:t>
            </a:r>
            <a:endParaRPr lang="en-US" sz="4400" dirty="0" smtClean="0"/>
          </a:p>
          <a:p>
            <a:pPr lvl="1"/>
            <a:r>
              <a:rPr lang="en-US" dirty="0" smtClean="0"/>
              <a:t>The soul is, therefore, more valuable than even the body (2 Cor. 4:16; 5:1; Mt. 5:29-30)</a:t>
            </a:r>
            <a:endParaRPr lang="en-US" sz="4400" dirty="0" smtClean="0"/>
          </a:p>
          <a:p>
            <a:pPr lvl="1"/>
            <a:r>
              <a:rPr lang="en-US" dirty="0" smtClean="0"/>
              <a:t>“Then the dust will return to the earth as it was, And the spirit will return to God who gave it” (</a:t>
            </a:r>
            <a:r>
              <a:rPr lang="en-US" dirty="0" err="1" smtClean="0"/>
              <a:t>Ecc</a:t>
            </a:r>
            <a:r>
              <a:rPr lang="en-US" dirty="0" smtClean="0"/>
              <a:t>. </a:t>
            </a:r>
            <a:r>
              <a:rPr lang="en-US" dirty="0" smtClean="0"/>
              <a:t>12:7).</a:t>
            </a:r>
            <a:endParaRPr lang="en-US" sz="4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lnSpc>
                <a:spcPct val="110000"/>
              </a:lnSpc>
            </a:pPr>
            <a:r>
              <a:rPr lang="en-US" sz="3000" dirty="0" smtClean="0"/>
              <a:t>Valuable Because…</a:t>
            </a:r>
            <a:r>
              <a:rPr lang="en-US" sz="3000" u="sng" dirty="0" smtClean="0"/>
              <a:t>It Was Our First Gift from God</a:t>
            </a:r>
            <a:r>
              <a:rPr lang="en-US" sz="3000" dirty="0" smtClean="0"/>
              <a:t>!</a:t>
            </a:r>
          </a:p>
          <a:p>
            <a:pPr lvl="1"/>
            <a:r>
              <a:rPr lang="en-US" dirty="0" smtClean="0"/>
              <a:t>Without the spirit, the body is dead (Jas. 2:26)</a:t>
            </a:r>
            <a:endParaRPr lang="en-US" sz="4400" dirty="0" smtClean="0"/>
          </a:p>
          <a:p>
            <a:pPr lvl="1"/>
            <a:r>
              <a:rPr lang="en-US" dirty="0" smtClean="0"/>
              <a:t>The Lord “forms the spirit of man within him” (Zech. 12:1), and He does this on the day that life begins in the womb…9 months before birth</a:t>
            </a:r>
            <a:endParaRPr lang="en-US" sz="4400" dirty="0" smtClean="0"/>
          </a:p>
          <a:p>
            <a:pPr lvl="2"/>
            <a:r>
              <a:rPr lang="en-US" dirty="0" smtClean="0"/>
              <a:t>Jer</a:t>
            </a:r>
            <a:r>
              <a:rPr lang="en-US" dirty="0" smtClean="0"/>
              <a:t>. 1:5; cf. Isa. 49:1, </a:t>
            </a:r>
            <a:r>
              <a:rPr lang="en-US" dirty="0" smtClean="0"/>
              <a:t>5</a:t>
            </a:r>
            <a:endParaRPr lang="en-US" sz="4000" dirty="0" smtClean="0"/>
          </a:p>
          <a:p>
            <a:pPr lvl="2"/>
            <a:r>
              <a:rPr lang="en-US" dirty="0" smtClean="0"/>
              <a:t>Psa</a:t>
            </a:r>
            <a:r>
              <a:rPr lang="en-US" dirty="0" smtClean="0"/>
              <a:t>. </a:t>
            </a:r>
            <a:r>
              <a:rPr lang="en-US" dirty="0" smtClean="0"/>
              <a:t>139:13-16</a:t>
            </a:r>
            <a:endParaRPr lang="en-US" sz="4000" dirty="0" smtClean="0"/>
          </a:p>
          <a:p>
            <a:pPr lvl="1"/>
            <a:r>
              <a:rPr lang="en-US" dirty="0" smtClean="0"/>
              <a:t>That which is in the womb is “in the image of God,” </a:t>
            </a:r>
            <a:r>
              <a:rPr lang="en-US" u="sng" dirty="0" smtClean="0"/>
              <a:t>not</a:t>
            </a:r>
            <a:r>
              <a:rPr lang="en-US" dirty="0" smtClean="0"/>
              <a:t> a “blob of tissue” for 9 months!</a:t>
            </a:r>
            <a:endParaRPr lang="en-US" sz="4400" dirty="0" smtClean="0"/>
          </a:p>
          <a:p>
            <a:pPr lvl="2"/>
            <a:r>
              <a:rPr lang="en-US" dirty="0" err="1" smtClean="0"/>
              <a:t>Ecc</a:t>
            </a:r>
            <a:r>
              <a:rPr lang="en-US" dirty="0" smtClean="0"/>
              <a:t>. 11:5 in ESV – “As you do not know the way the spirit comes to the bones in the womb of a woman with child, so you do not know the work of God who makes everything</a:t>
            </a:r>
            <a:r>
              <a:rPr lang="en-US" dirty="0" smtClean="0"/>
              <a:t>.”</a:t>
            </a:r>
            <a:endParaRPr lang="en-US" sz="40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lnSpc>
                <a:spcPct val="110000"/>
              </a:lnSpc>
            </a:pPr>
            <a:r>
              <a:rPr lang="en-US" dirty="0" smtClean="0"/>
              <a:t>Valuable Because…</a:t>
            </a:r>
            <a:br>
              <a:rPr lang="en-US" dirty="0" smtClean="0"/>
            </a:br>
            <a:r>
              <a:rPr lang="en-US" u="sng" dirty="0" smtClean="0"/>
              <a:t>It Is Worth More Than the Whole World</a:t>
            </a:r>
            <a:r>
              <a:rPr lang="en-US" dirty="0" smtClean="0"/>
              <a:t>!</a:t>
            </a:r>
            <a:endParaRPr lang="en-US" sz="4400" dirty="0" smtClean="0"/>
          </a:p>
          <a:p>
            <a:pPr lvl="1"/>
            <a:r>
              <a:rPr lang="en-US" dirty="0" smtClean="0"/>
              <a:t>The value of the soul cannot be measured by:</a:t>
            </a:r>
          </a:p>
          <a:p>
            <a:pPr lvl="2"/>
            <a:r>
              <a:rPr lang="en-US" dirty="0" smtClean="0"/>
              <a:t>Material </a:t>
            </a:r>
            <a:r>
              <a:rPr lang="en-US" dirty="0" smtClean="0"/>
              <a:t>standards because it is not material</a:t>
            </a:r>
            <a:endParaRPr lang="en-US" sz="4000" dirty="0" smtClean="0"/>
          </a:p>
          <a:p>
            <a:pPr lvl="2"/>
            <a:r>
              <a:rPr lang="en-US" dirty="0" smtClean="0"/>
              <a:t>Worldly </a:t>
            </a:r>
            <a:r>
              <a:rPr lang="en-US" dirty="0" smtClean="0"/>
              <a:t>standards because it is not worldly</a:t>
            </a:r>
            <a:endParaRPr lang="en-US" sz="4000" dirty="0" smtClean="0"/>
          </a:p>
          <a:p>
            <a:pPr lvl="2"/>
            <a:r>
              <a:rPr lang="en-US" dirty="0" smtClean="0"/>
              <a:t>Human </a:t>
            </a:r>
            <a:r>
              <a:rPr lang="en-US" dirty="0" smtClean="0"/>
              <a:t>standards because it is not human</a:t>
            </a:r>
            <a:endParaRPr lang="en-US" sz="4000" dirty="0" smtClean="0"/>
          </a:p>
          <a:p>
            <a:pPr lvl="1"/>
            <a:r>
              <a:rPr lang="en-US" dirty="0" smtClean="0"/>
              <a:t>The soul’s value eclipses any material </a:t>
            </a:r>
            <a:r>
              <a:rPr lang="en-US" dirty="0" smtClean="0"/>
              <a:t>value!</a:t>
            </a:r>
            <a:endParaRPr lang="en-US" sz="4400" dirty="0" smtClean="0"/>
          </a:p>
          <a:p>
            <a:pPr lvl="1"/>
            <a:r>
              <a:rPr lang="en-US" dirty="0" smtClean="0"/>
              <a:t>“For what profit is it to a man </a:t>
            </a:r>
            <a:r>
              <a:rPr lang="en-US" dirty="0" smtClean="0"/>
              <a:t>if…” (Matt. 16:26)</a:t>
            </a:r>
          </a:p>
          <a:p>
            <a:pPr lvl="2"/>
            <a:r>
              <a:rPr lang="en-US" dirty="0" smtClean="0"/>
              <a:t>“…he </a:t>
            </a:r>
            <a:r>
              <a:rPr lang="en-US" dirty="0" smtClean="0"/>
              <a:t>gains the whole world…?”</a:t>
            </a:r>
            <a:endParaRPr lang="en-US" sz="4000" dirty="0" smtClean="0"/>
          </a:p>
          <a:p>
            <a:pPr lvl="2"/>
            <a:r>
              <a:rPr lang="en-US" dirty="0" smtClean="0"/>
              <a:t>“…and loses/forfeits his own soul?”</a:t>
            </a:r>
            <a:endParaRPr lang="en-US" sz="4000" dirty="0" smtClean="0"/>
          </a:p>
          <a:p>
            <a:pPr lvl="2"/>
            <a:r>
              <a:rPr lang="en-US" dirty="0" smtClean="0"/>
              <a:t>“Or what will a man give in exchange for his soul</a:t>
            </a:r>
            <a:r>
              <a:rPr lang="en-US" dirty="0" smtClean="0"/>
              <a:t>?”</a:t>
            </a:r>
            <a:endParaRPr lang="en-US" sz="4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Valuable Because…</a:t>
            </a:r>
            <a:r>
              <a:rPr lang="en-US" u="sng" dirty="0" smtClean="0"/>
              <a:t>Jesus Paid the Price for It</a:t>
            </a:r>
            <a:r>
              <a:rPr lang="en-US" dirty="0" smtClean="0"/>
              <a:t>!</a:t>
            </a:r>
            <a:endParaRPr lang="en-US" sz="4400" dirty="0" smtClean="0"/>
          </a:p>
          <a:p>
            <a:pPr lvl="1"/>
            <a:r>
              <a:rPr lang="en-US" dirty="0" smtClean="0"/>
              <a:t>Jesus did not die for the physical </a:t>
            </a:r>
            <a:r>
              <a:rPr lang="en-US" dirty="0" smtClean="0"/>
              <a:t>body</a:t>
            </a:r>
            <a:endParaRPr lang="en-US" sz="4400" dirty="0" smtClean="0"/>
          </a:p>
          <a:p>
            <a:pPr lvl="1"/>
            <a:r>
              <a:rPr lang="en-US" dirty="0" smtClean="0"/>
              <a:t>Jesus gave His life (the ultimate price) for our souls!</a:t>
            </a:r>
            <a:endParaRPr lang="en-US" sz="4400" dirty="0" smtClean="0"/>
          </a:p>
          <a:p>
            <a:pPr lvl="2"/>
            <a:r>
              <a:rPr lang="en-US" dirty="0" smtClean="0"/>
              <a:t>Your body does not belong to you (1 Cor. 6:19)</a:t>
            </a:r>
            <a:endParaRPr lang="en-US" sz="4000" dirty="0" smtClean="0"/>
          </a:p>
          <a:p>
            <a:pPr lvl="2"/>
            <a:r>
              <a:rPr lang="en-US" dirty="0" smtClean="0"/>
              <a:t>Your soul/spirit does not belong </a:t>
            </a:r>
            <a:r>
              <a:rPr lang="en-US" dirty="0" smtClean="0"/>
              <a:t>to you (1 Cor. 6:20)</a:t>
            </a:r>
            <a:endParaRPr lang="en-US" sz="4000" dirty="0" smtClean="0"/>
          </a:p>
          <a:p>
            <a:pPr lvl="2"/>
            <a:r>
              <a:rPr lang="en-US" dirty="0" smtClean="0"/>
              <a:t>“Bought </a:t>
            </a:r>
            <a:r>
              <a:rPr lang="en-US" dirty="0" smtClean="0"/>
              <a:t>at a price” and belong to God (1 Cor. 6:20)</a:t>
            </a:r>
            <a:endParaRPr lang="en-US" sz="4000" dirty="0" smtClean="0"/>
          </a:p>
          <a:p>
            <a:pPr lvl="2"/>
            <a:r>
              <a:rPr lang="en-US" dirty="0" smtClean="0"/>
              <a:t>“Precious </a:t>
            </a:r>
            <a:r>
              <a:rPr lang="en-US" dirty="0" smtClean="0"/>
              <a:t>blood of Christ” redeemed </a:t>
            </a:r>
            <a:r>
              <a:rPr lang="en-US" dirty="0" smtClean="0"/>
              <a:t>souls </a:t>
            </a:r>
            <a:r>
              <a:rPr lang="en-US" dirty="0" smtClean="0"/>
              <a:t>(1 </a:t>
            </a:r>
            <a:r>
              <a:rPr lang="en-US" dirty="0" err="1" smtClean="0"/>
              <a:t>Pe</a:t>
            </a:r>
            <a:r>
              <a:rPr lang="en-US" dirty="0" smtClean="0"/>
              <a:t>. </a:t>
            </a:r>
            <a:r>
              <a:rPr lang="en-US" dirty="0" smtClean="0"/>
              <a:t>1:18-20)</a:t>
            </a:r>
            <a:endParaRPr lang="en-US" sz="4000" dirty="0" smtClean="0"/>
          </a:p>
          <a:p>
            <a:pPr lvl="1"/>
            <a:r>
              <a:rPr lang="en-US" dirty="0" smtClean="0"/>
              <a:t>Christ’s death shows that no soul is unimportant or worthless in His eyes</a:t>
            </a:r>
            <a:endParaRPr lang="en-US" sz="44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sz="3000" dirty="0" smtClean="0"/>
              <a:t>Valuable </a:t>
            </a:r>
            <a:r>
              <a:rPr lang="en-US" sz="3000" dirty="0" smtClean="0"/>
              <a:t>Because…</a:t>
            </a:r>
            <a:br>
              <a:rPr lang="en-US" sz="3000" dirty="0" smtClean="0"/>
            </a:br>
            <a:r>
              <a:rPr lang="en-US" sz="3000" u="sng" dirty="0" smtClean="0"/>
              <a:t>God </a:t>
            </a:r>
            <a:r>
              <a:rPr lang="en-US" sz="3000" u="sng" dirty="0" smtClean="0"/>
              <a:t>Can Save It, No Matter How Stained</a:t>
            </a:r>
            <a:r>
              <a:rPr lang="en-US" sz="3000" dirty="0" smtClean="0"/>
              <a:t>!</a:t>
            </a:r>
          </a:p>
          <a:p>
            <a:pPr lvl="1"/>
            <a:r>
              <a:rPr lang="en-US" dirty="0" smtClean="0"/>
              <a:t>The soul can be lost (Matt. 16:26).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</a:t>
            </a:r>
            <a:r>
              <a:rPr lang="en-US" dirty="0" smtClean="0"/>
              <a:t>, the soul can be saved (Jas. 1:21).</a:t>
            </a:r>
            <a:endParaRPr lang="en-US" sz="4400" dirty="0" smtClean="0"/>
          </a:p>
          <a:p>
            <a:pPr lvl="1"/>
            <a:r>
              <a:rPr lang="en-US" dirty="0" smtClean="0"/>
              <a:t>God </a:t>
            </a:r>
            <a:r>
              <a:rPr lang="en-US" dirty="0" smtClean="0"/>
              <a:t>wants ALL men to be saved (1 Tim. 2:4)</a:t>
            </a:r>
            <a:endParaRPr lang="en-US" sz="4400" dirty="0" smtClean="0"/>
          </a:p>
          <a:p>
            <a:pPr lvl="1"/>
            <a:r>
              <a:rPr lang="en-US" dirty="0" smtClean="0"/>
              <a:t>God gave ONE universal </a:t>
            </a:r>
            <a:r>
              <a:rPr lang="en-US" dirty="0" smtClean="0"/>
              <a:t>cleanser – blood </a:t>
            </a:r>
            <a:r>
              <a:rPr lang="en-US" dirty="0" smtClean="0"/>
              <a:t>of Jesus (2:5)</a:t>
            </a:r>
            <a:endParaRPr lang="en-US" sz="4400" dirty="0" smtClean="0"/>
          </a:p>
          <a:p>
            <a:pPr lvl="1"/>
            <a:r>
              <a:rPr lang="en-US" dirty="0" smtClean="0"/>
              <a:t>God gave ONE </a:t>
            </a:r>
            <a:r>
              <a:rPr lang="en-US" dirty="0" smtClean="0"/>
              <a:t>absolute </a:t>
            </a:r>
            <a:r>
              <a:rPr lang="en-US" dirty="0" smtClean="0"/>
              <a:t>method – the truth (1 Tim. 2:4)</a:t>
            </a:r>
            <a:endParaRPr lang="en-US" sz="4400" dirty="0" smtClean="0"/>
          </a:p>
          <a:p>
            <a:pPr lvl="2"/>
            <a:r>
              <a:rPr lang="en-US" dirty="0" smtClean="0"/>
              <a:t>“Obeying the truth” purifies </a:t>
            </a:r>
            <a:r>
              <a:rPr lang="en-US" dirty="0" smtClean="0"/>
              <a:t>a sinner’s soul (</a:t>
            </a:r>
            <a:r>
              <a:rPr lang="en-US" dirty="0" smtClean="0"/>
              <a:t>1 Pet. 1:22)</a:t>
            </a:r>
            <a:endParaRPr lang="en-US" sz="4000" dirty="0" smtClean="0"/>
          </a:p>
          <a:p>
            <a:pPr lvl="2"/>
            <a:r>
              <a:rPr lang="en-US" dirty="0" smtClean="0"/>
              <a:t>“Returning to truth” saves a wayward soul </a:t>
            </a:r>
            <a:r>
              <a:rPr lang="en-US" dirty="0" smtClean="0"/>
              <a:t>(</a:t>
            </a:r>
            <a:r>
              <a:rPr lang="en-US" dirty="0" smtClean="0"/>
              <a:t>James 5:19-20)</a:t>
            </a:r>
            <a:endParaRPr lang="en-US" sz="4000" dirty="0" smtClean="0"/>
          </a:p>
          <a:p>
            <a:pPr lvl="1"/>
            <a:r>
              <a:rPr lang="en-US" dirty="0" smtClean="0"/>
              <a:t>If </a:t>
            </a:r>
            <a:r>
              <a:rPr lang="en-US" dirty="0" smtClean="0"/>
              <a:t>it is lost, it cannot be </a:t>
            </a:r>
            <a:r>
              <a:rPr lang="en-US" dirty="0" smtClean="0"/>
              <a:t>replaced</a:t>
            </a:r>
            <a:endParaRPr lang="en-US" sz="4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Valuable Because</a:t>
            </a:r>
            <a:r>
              <a:rPr lang="en-US" dirty="0" smtClean="0"/>
              <a:t>…</a:t>
            </a:r>
            <a:br>
              <a:rPr lang="en-US" dirty="0" smtClean="0"/>
            </a:br>
            <a:r>
              <a:rPr lang="en-US" u="sng" dirty="0" smtClean="0"/>
              <a:t>It </a:t>
            </a:r>
            <a:r>
              <a:rPr lang="en-US" u="sng" dirty="0" smtClean="0"/>
              <a:t>Will Spend an Eternity in One of Two </a:t>
            </a:r>
            <a:r>
              <a:rPr lang="en-US" u="sng" dirty="0" smtClean="0"/>
              <a:t>Places</a:t>
            </a:r>
            <a:r>
              <a:rPr lang="en-US" dirty="0" smtClean="0"/>
              <a:t>!</a:t>
            </a:r>
            <a:endParaRPr lang="en-US" sz="4400" u="sng" dirty="0" smtClean="0"/>
          </a:p>
          <a:p>
            <a:pPr lvl="1"/>
            <a:r>
              <a:rPr lang="en-US" dirty="0" smtClean="0"/>
              <a:t>“Your soul will be required of you” (Luke 12:20)</a:t>
            </a:r>
            <a:endParaRPr lang="en-US" sz="4400" dirty="0" smtClean="0"/>
          </a:p>
          <a:p>
            <a:pPr lvl="1"/>
            <a:r>
              <a:rPr lang="en-US" dirty="0" smtClean="0"/>
              <a:t>Upon judgment by the Savior of souls:</a:t>
            </a:r>
            <a:endParaRPr lang="en-US" sz="4400" dirty="0" smtClean="0"/>
          </a:p>
          <a:p>
            <a:pPr lvl="2"/>
            <a:r>
              <a:rPr lang="en-US" dirty="0" smtClean="0"/>
              <a:t>Some souls will be sentenced to everlasting life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smtClean="0"/>
              <a:t>Matt. 25:46; 7:14)</a:t>
            </a:r>
            <a:endParaRPr lang="en-US" sz="4000" dirty="0" smtClean="0"/>
          </a:p>
          <a:p>
            <a:pPr lvl="2"/>
            <a:r>
              <a:rPr lang="en-US" dirty="0" smtClean="0"/>
              <a:t>Some souls will be sentenced to everlasting punishment (Matt. 25:46; 7:13)</a:t>
            </a:r>
            <a:endParaRPr lang="en-US" sz="4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585</Words>
  <Application>Microsoft Office PowerPoint</Application>
  <PresentationFormat>On-screen Show (4:3)</PresentationFormat>
  <Paragraphs>75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David</cp:lastModifiedBy>
  <cp:revision>4</cp:revision>
  <dcterms:created xsi:type="dcterms:W3CDTF">2012-09-02T00:12:44Z</dcterms:created>
  <dcterms:modified xsi:type="dcterms:W3CDTF">2012-09-02T21:47:23Z</dcterms:modified>
</cp:coreProperties>
</file>