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50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Signs that Your in Lov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4F5-B1EB-4B43-B604-A140AAA11223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6B76-0B59-4590-A94F-7976BDBE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4F5-B1EB-4B43-B604-A140AAA11223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6B76-0B59-4590-A94F-7976BDBE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4F5-B1EB-4B43-B604-A140AAA11223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6B76-0B59-4590-A94F-7976BDBE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blfpr\users\David\_Graphics\Lesson-Event PPT Graphics\Signs that Your in Love with Jesu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722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819400"/>
            <a:ext cx="7696200" cy="40386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4F5-B1EB-4B43-B604-A140AAA11223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6B76-0B59-4590-A94F-7976BDBE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4F5-B1EB-4B43-B604-A140AAA11223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6B76-0B59-4590-A94F-7976BDBE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4F5-B1EB-4B43-B604-A140AAA11223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6B76-0B59-4590-A94F-7976BDBE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4F5-B1EB-4B43-B604-A140AAA11223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6B76-0B59-4590-A94F-7976BDBE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4F5-B1EB-4B43-B604-A140AAA11223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6B76-0B59-4590-A94F-7976BDBE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4F5-B1EB-4B43-B604-A140AAA11223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6B76-0B59-4590-A94F-7976BDBE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194F5-B1EB-4B43-B604-A140AAA11223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6B76-0B59-4590-A94F-7976BDBE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633626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25400" dist="25400" dir="2700000" algn="ctr" rotWithShape="0">
                    <a:schemeClr val="bg1"/>
                  </a:outerShdw>
                </a:effectLst>
                <a:latin typeface="Futura Md BT" pitchFamily="34" charset="0"/>
              </a:rPr>
              <a:t>Ephesians </a:t>
            </a:r>
            <a:r>
              <a:rPr lang="en-US" sz="2400" dirty="0" smtClean="0">
                <a:effectLst>
                  <a:outerShdw blurRad="25400" dist="25400" dir="2700000" algn="ctr" rotWithShape="0">
                    <a:schemeClr val="bg1"/>
                  </a:outerShdw>
                </a:effectLst>
                <a:latin typeface="Futura Md BT" pitchFamily="34" charset="0"/>
              </a:rPr>
              <a:t>5:23-33</a:t>
            </a:r>
            <a:endParaRPr lang="en-US" sz="2400" dirty="0">
              <a:effectLst>
                <a:outerShdw blurRad="25400" dist="25400" dir="2700000" algn="ctr" rotWithShape="0">
                  <a:schemeClr val="bg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990600"/>
            <a:ext cx="64008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Behavior = All About JESUS!</a:t>
            </a:r>
          </a:p>
          <a:p>
            <a:pPr lvl="1"/>
            <a:r>
              <a:rPr lang="en-US" sz="2000" dirty="0"/>
              <a:t>Your heart is set on making </a:t>
            </a:r>
            <a:r>
              <a:rPr lang="en-US" sz="2000" dirty="0" smtClean="0"/>
              <a:t>______ </a:t>
            </a:r>
            <a:r>
              <a:rPr lang="en-US" sz="2000" dirty="0"/>
              <a:t>happy</a:t>
            </a:r>
          </a:p>
          <a:p>
            <a:pPr lvl="1"/>
            <a:r>
              <a:rPr lang="en-US" sz="2000" dirty="0"/>
              <a:t>You love time just for the two of you</a:t>
            </a:r>
          </a:p>
          <a:p>
            <a:pPr lvl="1"/>
            <a:r>
              <a:rPr lang="en-US" sz="2000" dirty="0" smtClean="0"/>
              <a:t>______ </a:t>
            </a:r>
            <a:r>
              <a:rPr lang="en-US" sz="2000" dirty="0"/>
              <a:t>makes you happier than anyone else</a:t>
            </a:r>
          </a:p>
          <a:p>
            <a:pPr lvl="1"/>
            <a:r>
              <a:rPr lang="en-US" sz="2000" dirty="0" smtClean="0"/>
              <a:t>You’re </a:t>
            </a:r>
            <a:r>
              <a:rPr lang="en-US" sz="2000" dirty="0"/>
              <a:t>more concerned with </a:t>
            </a:r>
            <a:r>
              <a:rPr lang="en-US" sz="2000" dirty="0" smtClean="0"/>
              <a:t>______’s happiness than </a:t>
            </a:r>
            <a:r>
              <a:rPr lang="en-US" sz="2000" dirty="0"/>
              <a:t>your own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9" name="Picture 2" descr="\\pblfpr\users\David\_Graphics\Lesson-Event PPT Graphics\Signs that Your in Love with 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59936"/>
            <a:ext cx="3731398" cy="2798064"/>
          </a:xfrm>
          <a:prstGeom prst="roundRect">
            <a:avLst>
              <a:gd name="adj" fmla="val 151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6400800" y="1362456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5200" y="2093976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19672" y="2459736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6600" y="4038600"/>
            <a:ext cx="266700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 Cor. 5:9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John 8:29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Gal. 1:10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Col. 1:10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Matt. 22:37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2133600"/>
            <a:ext cx="64008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Conversations = All About JESUS!</a:t>
            </a:r>
          </a:p>
          <a:p>
            <a:pPr lvl="1"/>
            <a:r>
              <a:rPr lang="en-US" sz="2000" dirty="0"/>
              <a:t>You talk about </a:t>
            </a:r>
            <a:r>
              <a:rPr lang="en-US" sz="2000" dirty="0" smtClean="0"/>
              <a:t>______ </a:t>
            </a:r>
            <a:r>
              <a:rPr lang="en-US" sz="2000" dirty="0"/>
              <a:t>all the time</a:t>
            </a:r>
          </a:p>
          <a:p>
            <a:pPr lvl="1"/>
            <a:r>
              <a:rPr lang="en-US" sz="2000" dirty="0"/>
              <a:t>You want to tell everybody about </a:t>
            </a:r>
            <a:r>
              <a:rPr lang="en-US" sz="2000" dirty="0" smtClean="0"/>
              <a:t>______</a:t>
            </a:r>
            <a:endParaRPr lang="en-US" sz="2000" dirty="0"/>
          </a:p>
          <a:p>
            <a:pPr lvl="1"/>
            <a:r>
              <a:rPr lang="en-US" sz="2000" dirty="0"/>
              <a:t>You are excited to introduce </a:t>
            </a:r>
            <a:r>
              <a:rPr lang="en-US" sz="2000" dirty="0" smtClean="0"/>
              <a:t>______ </a:t>
            </a:r>
            <a:r>
              <a:rPr lang="en-US" sz="2000" dirty="0"/>
              <a:t>to your family/friends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0" y="198120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0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76200" y="511539"/>
              <a:ext cx="26685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Conversations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9" name="Picture 2" descr="\\pblfpr\users\David\_Graphics\Lesson-Event PPT Graphics\Signs that Your in Love with 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59936"/>
            <a:ext cx="3731398" cy="2798064"/>
          </a:xfrm>
          <a:prstGeom prst="roundRect">
            <a:avLst>
              <a:gd name="adj" fmla="val 151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5065776" y="2505456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91585" y="2862072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10528" y="3236976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6600" y="4038600"/>
            <a:ext cx="266700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Acts </a:t>
            </a: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4:20</a:t>
            </a: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; 8:4 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 Cor. 5:14-21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Thess. 1:8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Mark 16:15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Jer. 20:9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3276600"/>
            <a:ext cx="64008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Decisions = All About JESUS!</a:t>
            </a:r>
          </a:p>
          <a:p>
            <a:pPr lvl="1"/>
            <a:r>
              <a:rPr lang="en-US" sz="2000" dirty="0"/>
              <a:t>You find that you’d do anything for </a:t>
            </a:r>
            <a:r>
              <a:rPr lang="en-US" sz="2000" dirty="0" smtClean="0"/>
              <a:t>______</a:t>
            </a:r>
            <a:endParaRPr lang="en-US" sz="2000" dirty="0"/>
          </a:p>
          <a:p>
            <a:pPr lvl="1"/>
            <a:r>
              <a:rPr lang="en-US" sz="2000" dirty="0"/>
              <a:t>You want what is very best for </a:t>
            </a:r>
            <a:r>
              <a:rPr lang="en-US" sz="2000" dirty="0" smtClean="0"/>
              <a:t>______</a:t>
            </a:r>
            <a:endParaRPr lang="en-US" sz="2000" dirty="0"/>
          </a:p>
          <a:p>
            <a:pPr lvl="1"/>
            <a:r>
              <a:rPr lang="en-US" sz="2000" dirty="0"/>
              <a:t>Other priorities of life take a backseat </a:t>
            </a:r>
            <a:r>
              <a:rPr lang="en-US" sz="2000" dirty="0" smtClean="0"/>
              <a:t>to ______</a:t>
            </a:r>
            <a:endParaRPr lang="en-US" sz="2000" dirty="0"/>
          </a:p>
          <a:p>
            <a:pPr lvl="1"/>
            <a:r>
              <a:rPr lang="en-US" sz="2000" dirty="0"/>
              <a:t>You don’t mind </a:t>
            </a:r>
            <a:r>
              <a:rPr lang="en-US" sz="2000" dirty="0" smtClean="0"/>
              <a:t>compromising and </a:t>
            </a:r>
            <a:r>
              <a:rPr lang="en-US" sz="2000" dirty="0"/>
              <a:t>doing what </a:t>
            </a:r>
            <a:r>
              <a:rPr lang="en-US" sz="2000" dirty="0" smtClean="0"/>
              <a:t>______ </a:t>
            </a:r>
            <a:r>
              <a:rPr lang="en-US" sz="2000" dirty="0"/>
              <a:t>likes to do</a:t>
            </a:r>
          </a:p>
          <a:p>
            <a:pPr lvl="1"/>
            <a:r>
              <a:rPr lang="en-US" sz="2000" dirty="0" smtClean="0"/>
              <a:t>You’re not afraid of commitment; ______ has made that your greatest desire</a:t>
            </a:r>
            <a:endParaRPr lang="en-US" sz="2000" dirty="0"/>
          </a:p>
          <a:p>
            <a:pPr lvl="1"/>
            <a:r>
              <a:rPr lang="en-US" sz="2000" dirty="0"/>
              <a:t>You joyfully rearrange clock and calendar to be with </a:t>
            </a:r>
            <a:r>
              <a:rPr lang="en-US" sz="2000" dirty="0" smtClean="0"/>
              <a:t>______</a:t>
            </a:r>
            <a:endParaRPr lang="en-US" sz="2000" dirty="0"/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0" y="198120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0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76200" y="511539"/>
              <a:ext cx="26685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Conversations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0" y="3081528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486186" y="511539"/>
              <a:ext cx="18485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Decisions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223760" y="3648456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20840" y="4014216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799832" y="4370832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5200" y="5047488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68312" y="5413248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10185" y="6391656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6600" y="152400"/>
            <a:ext cx="266700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Col. 1:18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Matt. 6:33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John 15:14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Luke 6:46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Phil. 2:3-4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0" y="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\\pblfpr\users\David\_Graphics\Lesson-Event PPT Graphics\Signs that Your in Love with 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"/>
            <a:ext cx="3731398" cy="2798064"/>
          </a:xfrm>
          <a:prstGeom prst="roundRect">
            <a:avLst>
              <a:gd name="adj" fmla="val 151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4419600"/>
            <a:ext cx="64008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Exclusivity = All About JESUS!</a:t>
            </a:r>
          </a:p>
          <a:p>
            <a:pPr lvl="1"/>
            <a:r>
              <a:rPr lang="en-US" sz="2000" dirty="0" smtClean="0"/>
              <a:t>You have no desire to be with anyone else</a:t>
            </a:r>
          </a:p>
          <a:p>
            <a:pPr lvl="1"/>
            <a:r>
              <a:rPr lang="en-US" sz="2000" dirty="0" smtClean="0"/>
              <a:t>Nobody else matters compared to ______</a:t>
            </a:r>
          </a:p>
          <a:p>
            <a:pPr lvl="1"/>
            <a:r>
              <a:rPr lang="en-US" sz="2000" dirty="0" smtClean="0"/>
              <a:t>You decide that ______ is the only one for you</a:t>
            </a:r>
          </a:p>
          <a:p>
            <a:pPr lvl="1"/>
            <a:r>
              <a:rPr lang="en-US" sz="2000" dirty="0" smtClean="0"/>
              <a:t>______ is it!</a:t>
            </a:r>
            <a:endParaRPr lang="en-US" sz="2000" dirty="0"/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0" y="198120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0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76200" y="511539"/>
              <a:ext cx="26685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Conversations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0" y="3081528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486186" y="511539"/>
              <a:ext cx="18485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Decisions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0" y="41691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8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Rectangle 38"/>
            <p:cNvSpPr/>
            <p:nvPr/>
          </p:nvSpPr>
          <p:spPr>
            <a:xfrm>
              <a:off x="398726" y="511539"/>
              <a:ext cx="202350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Exclusivity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141464" y="5138928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" name="Picture 2" descr="\\pblfpr\users\David\_Graphics\Lesson-Event PPT Graphics\Signs that Your in Love with 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"/>
            <a:ext cx="3731398" cy="2798064"/>
          </a:xfrm>
          <a:prstGeom prst="roundRect">
            <a:avLst>
              <a:gd name="adj" fmla="val 151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6" name="Rectangle 45"/>
          <p:cNvSpPr/>
          <p:nvPr/>
        </p:nvSpPr>
        <p:spPr>
          <a:xfrm>
            <a:off x="5181600" y="5513832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05200" y="5879592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6600" y="152400"/>
            <a:ext cx="2667000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Matt. 4:10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John 6:68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Acts 4:12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Sam. 7:3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5562600"/>
            <a:ext cx="64770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Future = All About JESUS!</a:t>
            </a:r>
          </a:p>
          <a:p>
            <a:pPr lvl="1"/>
            <a:r>
              <a:rPr lang="en-US" sz="2000" dirty="0" smtClean="0"/>
              <a:t>You want to spend the rest of your life with ______</a:t>
            </a:r>
          </a:p>
          <a:p>
            <a:pPr lvl="1"/>
            <a:r>
              <a:rPr lang="en-US" sz="2000" dirty="0" smtClean="0"/>
              <a:t>Whenever you think about the future, ______ is in it</a:t>
            </a:r>
            <a:endParaRPr lang="en-US" sz="2000" dirty="0"/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0" y="198120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0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76200" y="511539"/>
              <a:ext cx="26685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Conversations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0" y="3081528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486186" y="511539"/>
              <a:ext cx="18485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Decisions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0" y="41691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8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Rectangle 38"/>
            <p:cNvSpPr/>
            <p:nvPr/>
          </p:nvSpPr>
          <p:spPr>
            <a:xfrm>
              <a:off x="398726" y="511539"/>
              <a:ext cx="202350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Exclusivity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0" y="5285232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42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3" name="Rectangle 42"/>
            <p:cNvSpPr/>
            <p:nvPr/>
          </p:nvSpPr>
          <p:spPr>
            <a:xfrm>
              <a:off x="739362" y="511539"/>
              <a:ext cx="134222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Future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092440" y="5925312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" name="Picture 2" descr="\\pblfpr\users\David\_Graphics\Lesson-Event PPT Graphics\Signs that Your in Love with 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"/>
            <a:ext cx="3731398" cy="2798064"/>
          </a:xfrm>
          <a:prstGeom prst="roundRect">
            <a:avLst>
              <a:gd name="adj" fmla="val 151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Rectangle 40"/>
          <p:cNvSpPr/>
          <p:nvPr/>
        </p:nvSpPr>
        <p:spPr>
          <a:xfrm>
            <a:off x="7571232" y="6291072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6600" y="152400"/>
            <a:ext cx="266700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John 14:3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Thess. 4:17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Col. 3:4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Phil. 3:14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John 3:2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blfpr\users\David\_Graphics\Lesson-Event PPT Graphics\Signs that Your in Love with 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"/>
            <a:ext cx="467441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0" y="3962400"/>
            <a:ext cx="64770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John 14:15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“If you love Me…” </a:t>
            </a:r>
            <a:r>
              <a:rPr lang="en-US" sz="2000" dirty="0" smtClean="0"/>
              <a:t>(conditional &amp; continuous)</a:t>
            </a:r>
            <a:endParaRPr lang="en-US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“you will keep My commandments”</a:t>
            </a:r>
            <a:r>
              <a:rPr lang="en-US" sz="2200" dirty="0" smtClean="0"/>
              <a:t> </a:t>
            </a:r>
            <a:r>
              <a:rPr lang="en-US" sz="2000" dirty="0" smtClean="0"/>
              <a:t>(auto reflex)</a:t>
            </a:r>
            <a:endParaRPr lang="en-US" sz="2200" dirty="0" smtClean="0"/>
          </a:p>
          <a:p>
            <a:r>
              <a:rPr lang="en-US" sz="2400" dirty="0" smtClean="0"/>
              <a:t>John 14:23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“If anyone loves Me…” </a:t>
            </a:r>
            <a:r>
              <a:rPr lang="en-US" sz="2000" dirty="0" smtClean="0"/>
              <a:t>(conditional &amp; continuous)</a:t>
            </a:r>
            <a:endParaRPr lang="en-US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“…he will keep My word” </a:t>
            </a:r>
            <a:r>
              <a:rPr lang="en-US" sz="2000" dirty="0" smtClean="0"/>
              <a:t>(auto reflex)</a:t>
            </a:r>
            <a:endParaRPr lang="en-US" dirty="0" smtClean="0"/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0" y="198120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0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76200" y="511539"/>
              <a:ext cx="26685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Conversations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0" y="3081528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486186" y="511539"/>
              <a:ext cx="18485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Decisions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0" y="41691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8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Rectangle 38"/>
            <p:cNvSpPr/>
            <p:nvPr/>
          </p:nvSpPr>
          <p:spPr>
            <a:xfrm>
              <a:off x="398726" y="511539"/>
              <a:ext cx="202350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Exclusivity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0" y="5285232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42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3" name="Rectangle 42"/>
            <p:cNvSpPr/>
            <p:nvPr/>
          </p:nvSpPr>
          <p:spPr>
            <a:xfrm>
              <a:off x="739362" y="511539"/>
              <a:ext cx="134222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Future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4559517" y="2964359"/>
            <a:ext cx="17180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rPr>
              <a:t>A to Z 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5080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67894" y="3134380"/>
            <a:ext cx="8803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rPr>
              <a:t>Your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50800" dir="5400000" algn="tl" rotWithShape="0">
                  <a:srgbClr val="000000"/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096000" y="3134380"/>
            <a:ext cx="18312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rPr>
              <a:t>Everything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50800" dir="54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1"/>
          <p:cNvSpPr txBox="1">
            <a:spLocks/>
          </p:cNvSpPr>
          <p:nvPr/>
        </p:nvSpPr>
        <p:spPr>
          <a:xfrm>
            <a:off x="4114800" y="533400"/>
            <a:ext cx="502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 BT" pitchFamily="34" charset="0"/>
              </a:rPr>
              <a:t>Keep His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 BT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 BT" pitchFamily="34" charset="0"/>
              </a:rPr>
              <a:t>Commandments</a:t>
            </a:r>
          </a:p>
        </p:txBody>
      </p:sp>
      <p:pic>
        <p:nvPicPr>
          <p:cNvPr id="4098" name="Picture 2" descr="\\pblfpr\users\David\_Graphics\Lesson-Event PPT Graphics\If you Love 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1"/>
            <a:ext cx="4572792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3276600" y="2514600"/>
            <a:ext cx="58674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Believe that He is the Son of God</a:t>
            </a:r>
          </a:p>
          <a:p>
            <a:pPr lvl="1"/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John 3:16; 5:24; 8:24</a:t>
            </a:r>
          </a:p>
          <a:p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Repent of your sins</a:t>
            </a:r>
          </a:p>
          <a:p>
            <a:pPr lvl="1"/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Luke 13:3, 5; 5:32; 24:47; Matthew 4:17</a:t>
            </a:r>
          </a:p>
          <a:p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Confess your faith in Him</a:t>
            </a:r>
          </a:p>
          <a:p>
            <a:pPr lvl="1"/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Matthew 10:32-33; John 12:42-43</a:t>
            </a:r>
          </a:p>
          <a:p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Be baptized into Him</a:t>
            </a:r>
          </a:p>
          <a:p>
            <a:pPr lvl="1"/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His blood will wash away your sins – Ac. 22:16</a:t>
            </a:r>
          </a:p>
          <a:p>
            <a:pPr lvl="1"/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You will be added to His body – 1 Cor. 12:13</a:t>
            </a:r>
          </a:p>
          <a:p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Keep loving &amp; obeying Him for life</a:t>
            </a:r>
          </a:p>
          <a:p>
            <a:pPr lvl="1"/>
            <a:r>
              <a:rPr lang="en-US" dirty="0" smtClean="0">
                <a:effectLst>
                  <a:outerShdw blurRad="38100" dist="50800" dir="2700000" algn="ctr" rotWithShape="0">
                    <a:schemeClr val="tx1"/>
                  </a:outerShdw>
                </a:effectLst>
              </a:rPr>
              <a:t>John 14:15, 23; 1 John 2:1-6</a:t>
            </a:r>
            <a:endParaRPr lang="en-US" dirty="0">
              <a:effectLst>
                <a:outerShdw blurRad="38100" dist="50800" dir="2700000" algn="ctr" rotWithShape="0">
                  <a:schemeClr val="tx1"/>
                </a:outerShdw>
              </a:effectLst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0" y="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0"/>
            <a:ext cx="64008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Attention = All About </a:t>
            </a:r>
            <a:r>
              <a:rPr lang="en-US" sz="2400" dirty="0" err="1" smtClean="0"/>
              <a:t>Him/Her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/>
              <a:t>You think about </a:t>
            </a:r>
            <a:r>
              <a:rPr lang="en-US" sz="2000" dirty="0" smtClean="0"/>
              <a:t>______ </a:t>
            </a:r>
            <a:r>
              <a:rPr lang="en-US" sz="2000" dirty="0"/>
              <a:t>all the time </a:t>
            </a:r>
          </a:p>
          <a:p>
            <a:pPr lvl="1"/>
            <a:r>
              <a:rPr lang="en-US" sz="2000" dirty="0"/>
              <a:t>Everything reminds you of </a:t>
            </a:r>
            <a:r>
              <a:rPr lang="en-US" sz="2000" dirty="0" smtClean="0"/>
              <a:t>______</a:t>
            </a:r>
            <a:endParaRPr lang="en-US" sz="2000" dirty="0"/>
          </a:p>
          <a:p>
            <a:pPr lvl="1"/>
            <a:r>
              <a:rPr lang="en-US" sz="2000" dirty="0"/>
              <a:t>You have trouble concentrating on anything else</a:t>
            </a:r>
          </a:p>
          <a:p>
            <a:pPr lvl="1"/>
            <a:r>
              <a:rPr lang="en-US" sz="2000" dirty="0"/>
              <a:t>You are always looking for ways to be with </a:t>
            </a:r>
            <a:r>
              <a:rPr lang="en-US" sz="2000" dirty="0" smtClean="0"/>
              <a:t>______</a:t>
            </a:r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5" name="Picture 2" descr="\\pblfpr\users\David\_Graphics\Lesson-Event PPT Graphics\Signs that Your in L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58135"/>
            <a:ext cx="3733800" cy="2799865"/>
          </a:xfrm>
          <a:prstGeom prst="roundRect">
            <a:avLst>
              <a:gd name="adj" fmla="val 138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7" name="Straight Connector 46"/>
          <p:cNvCxnSpPr/>
          <p:nvPr/>
        </p:nvCxnSpPr>
        <p:spPr>
          <a:xfrm>
            <a:off x="0" y="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990600"/>
            <a:ext cx="64008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Behavior = All About </a:t>
            </a:r>
            <a:r>
              <a:rPr lang="en-US" sz="2400" dirty="0" err="1" smtClean="0"/>
              <a:t>Him/Her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/>
              <a:t>Your heart is set on making </a:t>
            </a:r>
            <a:r>
              <a:rPr lang="en-US" sz="2000" dirty="0" smtClean="0"/>
              <a:t>______ </a:t>
            </a:r>
            <a:r>
              <a:rPr lang="en-US" sz="2000" dirty="0"/>
              <a:t>happy</a:t>
            </a:r>
          </a:p>
          <a:p>
            <a:pPr lvl="1"/>
            <a:r>
              <a:rPr lang="en-US" sz="2000" dirty="0"/>
              <a:t>You love time just for the two of you</a:t>
            </a:r>
          </a:p>
          <a:p>
            <a:pPr lvl="1"/>
            <a:r>
              <a:rPr lang="en-US" sz="2000" dirty="0" smtClean="0"/>
              <a:t>______ </a:t>
            </a:r>
            <a:r>
              <a:rPr lang="en-US" sz="2000" dirty="0"/>
              <a:t>makes you happier than anyone else</a:t>
            </a:r>
          </a:p>
          <a:p>
            <a:pPr lvl="1"/>
            <a:r>
              <a:rPr lang="en-US" sz="2000" dirty="0" smtClean="0"/>
              <a:t>You’re </a:t>
            </a:r>
            <a:r>
              <a:rPr lang="en-US" sz="2000" dirty="0"/>
              <a:t>more concerned with </a:t>
            </a:r>
            <a:r>
              <a:rPr lang="en-US" sz="2000" dirty="0" smtClean="0"/>
              <a:t>______’s happiness than </a:t>
            </a:r>
            <a:r>
              <a:rPr lang="en-US" sz="2000" dirty="0"/>
              <a:t>your own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5" name="Picture 2" descr="\\pblfpr\users\David\_Graphics\Lesson-Event PPT Graphics\Signs that Your in L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58135"/>
            <a:ext cx="3733800" cy="2799865"/>
          </a:xfrm>
          <a:prstGeom prst="roundRect">
            <a:avLst>
              <a:gd name="adj" fmla="val 138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9" name="Straight Connector 28"/>
          <p:cNvCxnSpPr/>
          <p:nvPr/>
        </p:nvCxnSpPr>
        <p:spPr>
          <a:xfrm>
            <a:off x="0" y="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2133600"/>
            <a:ext cx="64008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Conversations = All About </a:t>
            </a:r>
            <a:r>
              <a:rPr lang="en-US" sz="2400" dirty="0" err="1" smtClean="0"/>
              <a:t>Him/Her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/>
              <a:t>You talk about </a:t>
            </a:r>
            <a:r>
              <a:rPr lang="en-US" sz="2000" dirty="0" smtClean="0"/>
              <a:t>______ </a:t>
            </a:r>
            <a:r>
              <a:rPr lang="en-US" sz="2000" dirty="0"/>
              <a:t>all the time</a:t>
            </a:r>
          </a:p>
          <a:p>
            <a:pPr lvl="1"/>
            <a:r>
              <a:rPr lang="en-US" sz="2000" dirty="0"/>
              <a:t>You want to tell everybody about </a:t>
            </a:r>
            <a:r>
              <a:rPr lang="en-US" sz="2000" dirty="0" smtClean="0"/>
              <a:t>______</a:t>
            </a:r>
            <a:endParaRPr lang="en-US" sz="2000" dirty="0"/>
          </a:p>
          <a:p>
            <a:pPr lvl="1"/>
            <a:r>
              <a:rPr lang="en-US" sz="2000" dirty="0"/>
              <a:t>You are excited to introduce </a:t>
            </a:r>
            <a:r>
              <a:rPr lang="en-US" sz="2000" dirty="0" smtClean="0"/>
              <a:t>______ </a:t>
            </a:r>
            <a:r>
              <a:rPr lang="en-US" sz="2000" dirty="0"/>
              <a:t>to your family/friends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0" y="198120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0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76200" y="511539"/>
              <a:ext cx="26685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Conversations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5" name="Picture 2" descr="\\pblfpr\users\David\_Graphics\Lesson-Event PPT Graphics\Signs that Your in L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58135"/>
            <a:ext cx="3733800" cy="2799865"/>
          </a:xfrm>
          <a:prstGeom prst="roundRect">
            <a:avLst>
              <a:gd name="adj" fmla="val 138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9" name="Straight Connector 28"/>
          <p:cNvCxnSpPr/>
          <p:nvPr/>
        </p:nvCxnSpPr>
        <p:spPr>
          <a:xfrm>
            <a:off x="0" y="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\\pblfpr\users\David\_Graphics\Lesson-Event PPT Graphics\Signs that Your in 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058135"/>
            <a:ext cx="3733800" cy="2799865"/>
          </a:xfrm>
          <a:prstGeom prst="roundRect">
            <a:avLst>
              <a:gd name="adj" fmla="val 138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3276600"/>
            <a:ext cx="64008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Decisions = All About </a:t>
            </a:r>
            <a:r>
              <a:rPr lang="en-US" sz="2400" dirty="0" err="1" smtClean="0"/>
              <a:t>Him/Her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/>
              <a:t>You find that you’d do anything for </a:t>
            </a:r>
            <a:r>
              <a:rPr lang="en-US" sz="2000" dirty="0" smtClean="0"/>
              <a:t>______</a:t>
            </a:r>
            <a:endParaRPr lang="en-US" sz="2000" dirty="0"/>
          </a:p>
          <a:p>
            <a:pPr lvl="1"/>
            <a:r>
              <a:rPr lang="en-US" sz="2000" dirty="0"/>
              <a:t>You want what is very best for </a:t>
            </a:r>
            <a:r>
              <a:rPr lang="en-US" sz="2000" dirty="0" smtClean="0"/>
              <a:t>______</a:t>
            </a:r>
            <a:endParaRPr lang="en-US" sz="2000" dirty="0"/>
          </a:p>
          <a:p>
            <a:pPr lvl="1"/>
            <a:r>
              <a:rPr lang="en-US" sz="2000" dirty="0"/>
              <a:t>Other priorities of life take a backseat </a:t>
            </a:r>
            <a:r>
              <a:rPr lang="en-US" sz="2000" dirty="0" smtClean="0"/>
              <a:t>to ______</a:t>
            </a:r>
            <a:endParaRPr lang="en-US" sz="2000" dirty="0"/>
          </a:p>
          <a:p>
            <a:pPr lvl="1"/>
            <a:r>
              <a:rPr lang="en-US" sz="2000" dirty="0"/>
              <a:t>You don’t mind </a:t>
            </a:r>
            <a:r>
              <a:rPr lang="en-US" sz="2000" dirty="0" smtClean="0"/>
              <a:t>compromising and </a:t>
            </a:r>
            <a:r>
              <a:rPr lang="en-US" sz="2000" dirty="0"/>
              <a:t>doing what </a:t>
            </a:r>
            <a:r>
              <a:rPr lang="en-US" sz="2000" dirty="0" smtClean="0"/>
              <a:t>______ </a:t>
            </a:r>
            <a:r>
              <a:rPr lang="en-US" sz="2000" dirty="0"/>
              <a:t>likes to do</a:t>
            </a:r>
          </a:p>
          <a:p>
            <a:pPr lvl="1"/>
            <a:r>
              <a:rPr lang="en-US" sz="2000" dirty="0" smtClean="0"/>
              <a:t>You’re not afraid of commitment; ______ has made that your greatest desire</a:t>
            </a:r>
            <a:endParaRPr lang="en-US" sz="2000" dirty="0"/>
          </a:p>
          <a:p>
            <a:pPr lvl="1"/>
            <a:r>
              <a:rPr lang="en-US" sz="2000" dirty="0"/>
              <a:t>You joyfully rearrange clock and calendar to be with </a:t>
            </a:r>
            <a:r>
              <a:rPr lang="en-US" sz="2000" dirty="0" smtClean="0"/>
              <a:t>______</a:t>
            </a:r>
            <a:endParaRPr lang="en-US" sz="2000" dirty="0"/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0" y="198120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0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76200" y="511539"/>
              <a:ext cx="26685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Conversations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0" y="3081528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486186" y="511539"/>
              <a:ext cx="18485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Decisions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0" y="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5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4419600"/>
            <a:ext cx="64008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Exclusivity = All About </a:t>
            </a:r>
            <a:r>
              <a:rPr lang="en-US" sz="2400" dirty="0" err="1" smtClean="0"/>
              <a:t>Him/Her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 smtClean="0"/>
              <a:t>You have no desire to be with anyone else</a:t>
            </a:r>
          </a:p>
          <a:p>
            <a:pPr lvl="1"/>
            <a:r>
              <a:rPr lang="en-US" sz="2000" dirty="0" smtClean="0"/>
              <a:t>Nobody else matters compared to ______</a:t>
            </a:r>
          </a:p>
          <a:p>
            <a:pPr lvl="1"/>
            <a:r>
              <a:rPr lang="en-US" sz="2000" dirty="0" smtClean="0"/>
              <a:t>You decide that ______ is the only one for you</a:t>
            </a:r>
          </a:p>
          <a:p>
            <a:pPr lvl="1"/>
            <a:r>
              <a:rPr lang="en-US" sz="2000" dirty="0" smtClean="0"/>
              <a:t>______ is it!</a:t>
            </a:r>
            <a:endParaRPr lang="en-US" sz="2000" dirty="0"/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0" y="198120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0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76200" y="511539"/>
              <a:ext cx="26685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Conversations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0" y="3081528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486186" y="511539"/>
              <a:ext cx="18485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Decisions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0" y="41691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8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Rectangle 38"/>
            <p:cNvSpPr/>
            <p:nvPr/>
          </p:nvSpPr>
          <p:spPr>
            <a:xfrm>
              <a:off x="398726" y="511539"/>
              <a:ext cx="202350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Exclusivity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9" name="Picture 2" descr="\\pblfpr\users\David\_Graphics\Lesson-Event PPT Graphics\Signs that Your in L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"/>
            <a:ext cx="3733800" cy="2799865"/>
          </a:xfrm>
          <a:prstGeom prst="roundRect">
            <a:avLst>
              <a:gd name="adj" fmla="val 138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3" name="Straight Connector 32"/>
          <p:cNvCxnSpPr/>
          <p:nvPr/>
        </p:nvCxnSpPr>
        <p:spPr>
          <a:xfrm>
            <a:off x="0" y="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5562600"/>
            <a:ext cx="64770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Future = All About </a:t>
            </a:r>
            <a:r>
              <a:rPr lang="en-US" sz="2400" dirty="0" err="1" smtClean="0"/>
              <a:t>Him/Her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 smtClean="0"/>
              <a:t>You want to spend the rest of your life with ______</a:t>
            </a:r>
          </a:p>
          <a:p>
            <a:pPr lvl="1"/>
            <a:r>
              <a:rPr lang="en-US" sz="2000" dirty="0" smtClean="0"/>
              <a:t>Whenever you think about the future, ______ is in it</a:t>
            </a:r>
            <a:endParaRPr lang="en-US" sz="2000" dirty="0"/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0" y="8925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26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34786" y="511539"/>
              <a:ext cx="17513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Behavior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0" y="198120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0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76200" y="511539"/>
              <a:ext cx="26685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Conversations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0" y="3081528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486186" y="511539"/>
              <a:ext cx="18485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Decisions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0" y="4169140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38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Rectangle 38"/>
            <p:cNvSpPr/>
            <p:nvPr/>
          </p:nvSpPr>
          <p:spPr>
            <a:xfrm>
              <a:off x="398726" y="511539"/>
              <a:ext cx="202350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Exclusivity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0" y="5285232"/>
            <a:ext cx="2819400" cy="1774460"/>
            <a:chOff x="0" y="-174260"/>
            <a:chExt cx="2819400" cy="1774460"/>
          </a:xfrm>
          <a:effectLst>
            <a:outerShdw blurRad="50800" dist="25400" dir="16200000" algn="ctr" rotWithShape="0">
              <a:schemeClr val="tx1"/>
            </a:outerShdw>
          </a:effectLst>
        </p:grpSpPr>
        <p:pic>
          <p:nvPicPr>
            <p:cNvPr id="42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3" name="Rectangle 42"/>
            <p:cNvSpPr/>
            <p:nvPr/>
          </p:nvSpPr>
          <p:spPr>
            <a:xfrm>
              <a:off x="739362" y="511539"/>
              <a:ext cx="134222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Future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9" name="Picture 2" descr="\\pblfpr\users\David\_Graphics\Lesson-Event PPT Graphics\Signs that Your in L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"/>
            <a:ext cx="3733800" cy="2799865"/>
          </a:xfrm>
          <a:prstGeom prst="roundRect">
            <a:avLst>
              <a:gd name="adj" fmla="val 138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3" name="Straight Connector 32"/>
          <p:cNvCxnSpPr/>
          <p:nvPr/>
        </p:nvCxnSpPr>
        <p:spPr>
          <a:xfrm>
            <a:off x="0" y="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0"/>
            <a:ext cx="64008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Attention = All About JESUS!</a:t>
            </a:r>
          </a:p>
          <a:p>
            <a:pPr lvl="1"/>
            <a:r>
              <a:rPr lang="en-US" sz="2000" dirty="0"/>
              <a:t>You think about </a:t>
            </a:r>
            <a:r>
              <a:rPr lang="en-US" sz="2000" dirty="0" smtClean="0"/>
              <a:t>______ </a:t>
            </a:r>
            <a:r>
              <a:rPr lang="en-US" sz="2000" dirty="0"/>
              <a:t>all the time </a:t>
            </a:r>
          </a:p>
          <a:p>
            <a:pPr lvl="1"/>
            <a:r>
              <a:rPr lang="en-US" sz="2000" dirty="0"/>
              <a:t>Everything reminds you of </a:t>
            </a:r>
            <a:r>
              <a:rPr lang="en-US" sz="2000" dirty="0" smtClean="0"/>
              <a:t>______</a:t>
            </a:r>
            <a:endParaRPr lang="en-US" sz="2000" dirty="0"/>
          </a:p>
          <a:p>
            <a:pPr lvl="1"/>
            <a:r>
              <a:rPr lang="en-US" sz="2000" dirty="0"/>
              <a:t>You have trouble concentrating on anything else</a:t>
            </a:r>
          </a:p>
          <a:p>
            <a:pPr lvl="1"/>
            <a:r>
              <a:rPr lang="en-US" sz="2000" dirty="0"/>
              <a:t>You are always looking for ways to be with </a:t>
            </a:r>
            <a:r>
              <a:rPr lang="en-US" sz="2000" dirty="0" smtClean="0"/>
              <a:t>______</a:t>
            </a:r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3" name="Group 23"/>
          <p:cNvGrpSpPr/>
          <p:nvPr/>
        </p:nvGrpSpPr>
        <p:grpSpPr>
          <a:xfrm>
            <a:off x="0" y="-192024"/>
            <a:ext cx="2819400" cy="1774460"/>
            <a:chOff x="0" y="-174260"/>
            <a:chExt cx="2819400" cy="177446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3074" name="Picture 2" descr="\\pblfpr\users\David\_Graphics\hand_he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74260"/>
              <a:ext cx="2819400" cy="177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80061" y="511539"/>
              <a:ext cx="18608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Attention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3619" y="206739"/>
              <a:ext cx="834267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50800" dir="5400000" algn="tl" rotWithShape="0">
                      <a:srgbClr val="000000"/>
                    </a:outerShdw>
                  </a:effectLst>
                </a:rPr>
                <a:t>Your</a:t>
              </a:r>
              <a:endParaRPr lang="en-US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050" name="Picture 2" descr="\\pblfpr\users\David\_Graphics\Lesson-Event PPT Graphics\Signs that Your in Love with 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59936"/>
            <a:ext cx="3731398" cy="2798064"/>
          </a:xfrm>
          <a:prstGeom prst="roundRect">
            <a:avLst>
              <a:gd name="adj" fmla="val 151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5221224" y="376535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29585" y="731520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05985" y="1463040"/>
            <a:ext cx="909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6600" y="4038600"/>
            <a:ext cx="2667000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Col. 3:1-3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Heb. 12:2</a:t>
            </a:r>
          </a:p>
          <a:p>
            <a:pPr marL="342900" lvl="1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Matt. 22:37</a:t>
            </a:r>
            <a:endParaRPr lang="en-US" sz="3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spcAft>
                <a:spcPts val="700"/>
              </a:spcAft>
              <a:buFont typeface="Wingdings" pitchFamily="2" charset="2"/>
              <a:buChar char="ü"/>
            </a:pP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811</Words>
  <Application>Microsoft Office PowerPoint</Application>
  <PresentationFormat>On-screen Show (4:3)</PresentationFormat>
  <Paragraphs>223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14</cp:revision>
  <dcterms:created xsi:type="dcterms:W3CDTF">2012-09-01T03:35:06Z</dcterms:created>
  <dcterms:modified xsi:type="dcterms:W3CDTF">2012-09-02T12:19:05Z</dcterms:modified>
</cp:coreProperties>
</file>