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181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6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CAD1-91C9-4F3A-8BBA-E040D7CB63FB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1D29-D966-4CDD-860A-5127C66DD2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pblfpr\users\David\_Graphics\Lesson-Event PPT Graphics\still growing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2" y="-12701"/>
            <a:ext cx="9161462" cy="68707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CAD1-91C9-4F3A-8BBA-E040D7CB63FB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1D29-D966-4CDD-860A-5127C66DD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CAD1-91C9-4F3A-8BBA-E040D7CB63FB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1D29-D966-4CDD-860A-5127C66DD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Lesson-Event PPT Graphics\still growing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0"/>
            <a:ext cx="9151938" cy="686435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86401"/>
          </a:xfrm>
        </p:spPr>
        <p:txBody>
          <a:bodyPr/>
          <a:lstStyle>
            <a:lvl1pPr>
              <a:defRPr b="1"/>
            </a:lvl1pPr>
            <a:lvl2pPr>
              <a:defRPr b="1">
                <a:solidFill>
                  <a:srgbClr val="000099"/>
                </a:solidFill>
              </a:defRPr>
            </a:lvl2pPr>
            <a:lvl3pPr>
              <a:defRPr b="1">
                <a:solidFill>
                  <a:srgbClr val="831816"/>
                </a:solidFill>
              </a:defRPr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CAD1-91C9-4F3A-8BBA-E040D7CB63FB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1D29-D966-4CDD-860A-5127C66DD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CAD1-91C9-4F3A-8BBA-E040D7CB63FB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1D29-D966-4CDD-860A-5127C66DD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CAD1-91C9-4F3A-8BBA-E040D7CB63FB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1D29-D966-4CDD-860A-5127C66DD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CAD1-91C9-4F3A-8BBA-E040D7CB63FB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1D29-D966-4CDD-860A-5127C66DD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CAD1-91C9-4F3A-8BBA-E040D7CB63FB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1D29-D966-4CDD-860A-5127C66DD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CAD1-91C9-4F3A-8BBA-E040D7CB63FB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1D29-D966-4CDD-860A-5127C66DD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CAD1-91C9-4F3A-8BBA-E040D7CB63FB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1D29-D966-4CDD-860A-5127C66DD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6CAD1-91C9-4F3A-8BBA-E040D7CB63FB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C1D29-D966-4CDD-860A-5127C66DD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19702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ooh" pitchFamily="2" charset="0"/>
              </a:rPr>
              <a:t>Galatians 5:22-25</a:t>
            </a:r>
            <a:endParaRPr lang="en-US" sz="3200" dirty="0">
              <a:latin typeface="Pooh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pblfpr\users\David\_Graphics\arrows pointing inw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456" y="18288"/>
            <a:ext cx="3041360" cy="2542032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1"/>
          </a:xfrm>
        </p:spPr>
        <p:txBody>
          <a:bodyPr/>
          <a:lstStyle/>
          <a:p>
            <a:pPr lvl="0"/>
            <a:r>
              <a:rPr lang="en-US" dirty="0"/>
              <a:t>Focus on Your </a:t>
            </a:r>
            <a:r>
              <a:rPr lang="en-US" u="sng" dirty="0" smtClean="0"/>
              <a:t>INWARD</a:t>
            </a:r>
            <a:r>
              <a:rPr lang="en-US" dirty="0" smtClean="0"/>
              <a:t> Growth</a:t>
            </a:r>
            <a:r>
              <a:rPr lang="en-US" spc="-50" dirty="0" smtClean="0"/>
              <a:t> </a:t>
            </a:r>
            <a:r>
              <a:rPr lang="en-US" spc="-50" dirty="0"/>
              <a:t>(Toward </a:t>
            </a:r>
            <a:r>
              <a:rPr lang="en-US" spc="-50" dirty="0" smtClean="0"/>
              <a:t>Self)</a:t>
            </a:r>
            <a:endParaRPr lang="en-US" sz="4800" spc="-50" dirty="0"/>
          </a:p>
          <a:p>
            <a:pPr lvl="1"/>
            <a:r>
              <a:rPr lang="en-US" sz="3200" u="sng" dirty="0" smtClean="0"/>
              <a:t>Self-Control</a:t>
            </a:r>
            <a:endParaRPr lang="en-US" sz="4800" u="sng" dirty="0"/>
          </a:p>
          <a:p>
            <a:pPr lvl="2"/>
            <a:r>
              <a:rPr lang="en-US" dirty="0"/>
              <a:t>Self-control is holding oneself in, mastering fleshly desires</a:t>
            </a:r>
            <a:endParaRPr lang="en-US" sz="4000" dirty="0"/>
          </a:p>
          <a:p>
            <a:pPr lvl="2"/>
            <a:r>
              <a:rPr lang="en-US" dirty="0"/>
              <a:t>I learn about true SELF-CONTROL from Jesus (</a:t>
            </a:r>
            <a:r>
              <a:rPr lang="en-US" dirty="0" smtClean="0"/>
              <a:t>Mt</a:t>
            </a:r>
            <a:r>
              <a:rPr lang="en-US" dirty="0"/>
              <a:t>. 26:53-54)</a:t>
            </a:r>
            <a:endParaRPr lang="en-US" sz="4000" dirty="0"/>
          </a:p>
          <a:p>
            <a:pPr lvl="3"/>
            <a:r>
              <a:rPr lang="en-US" dirty="0"/>
              <a:t>True self-control like Jesus makes temptations lose strength</a:t>
            </a:r>
            <a:endParaRPr lang="en-US" sz="3600" dirty="0"/>
          </a:p>
          <a:p>
            <a:pPr lvl="2"/>
            <a:r>
              <a:rPr lang="en-US" dirty="0"/>
              <a:t>I must grow in my self-control (2 Pet. 1:5-8;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 </a:t>
            </a:r>
            <a:r>
              <a:rPr lang="en-US" dirty="0"/>
              <a:t>Cor. 9:25; Jas. 1:27)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1"/>
          </a:xfrm>
        </p:spPr>
        <p:txBody>
          <a:bodyPr/>
          <a:lstStyle/>
          <a:p>
            <a:pPr lvl="0"/>
            <a:r>
              <a:rPr lang="en-US" dirty="0"/>
              <a:t>Focus on Your </a:t>
            </a:r>
            <a:r>
              <a:rPr lang="en-US" u="sng" dirty="0" smtClean="0"/>
              <a:t>UPWARD</a:t>
            </a:r>
            <a:r>
              <a:rPr lang="en-US" dirty="0" smtClean="0"/>
              <a:t> Growth </a:t>
            </a:r>
            <a:r>
              <a:rPr lang="en-US" dirty="0"/>
              <a:t>(Toward God)</a:t>
            </a:r>
            <a:endParaRPr lang="en-US" sz="4800" dirty="0"/>
          </a:p>
          <a:p>
            <a:pPr lvl="1"/>
            <a:r>
              <a:rPr lang="en-US" sz="3200" dirty="0" smtClean="0"/>
              <a:t>Love, Joy, Peace</a:t>
            </a:r>
          </a:p>
          <a:p>
            <a:pPr lvl="0"/>
            <a:r>
              <a:rPr lang="en-US" dirty="0" smtClean="0"/>
              <a:t>Focus on Your </a:t>
            </a:r>
            <a:r>
              <a:rPr lang="en-US" u="sng" dirty="0" smtClean="0"/>
              <a:t>OUTWARD</a:t>
            </a:r>
            <a:r>
              <a:rPr lang="en-US" dirty="0" smtClean="0"/>
              <a:t> Growth</a:t>
            </a:r>
            <a:r>
              <a:rPr lang="en-US" spc="-50" dirty="0" smtClean="0"/>
              <a:t> (Toward Others)</a:t>
            </a:r>
            <a:endParaRPr lang="en-US" sz="4800" spc="-50" dirty="0" smtClean="0"/>
          </a:p>
          <a:p>
            <a:pPr lvl="1"/>
            <a:r>
              <a:rPr lang="en-US" sz="3200" dirty="0" smtClean="0"/>
              <a:t>Longsuffering, Kindness, Goodness</a:t>
            </a:r>
          </a:p>
          <a:p>
            <a:pPr lvl="0"/>
            <a:r>
              <a:rPr lang="en-US" dirty="0" smtClean="0"/>
              <a:t>Focus on Your </a:t>
            </a:r>
            <a:r>
              <a:rPr lang="en-US" u="sng" dirty="0" smtClean="0"/>
              <a:t>INWARD</a:t>
            </a:r>
            <a:r>
              <a:rPr lang="en-US" dirty="0" smtClean="0"/>
              <a:t> Growth (Toward Self)</a:t>
            </a:r>
            <a:endParaRPr lang="en-US" sz="4800" dirty="0" smtClean="0"/>
          </a:p>
          <a:p>
            <a:pPr lvl="1"/>
            <a:r>
              <a:rPr lang="en-US" sz="3200" dirty="0" smtClean="0"/>
              <a:t>Faithfulness, Meekness, Self-Control</a:t>
            </a:r>
          </a:p>
          <a:p>
            <a:pPr lvl="1"/>
            <a:endParaRPr lang="en-US" sz="3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\\pblfpr\users\David\_Graphics\Lesson-Event PPT Graphics\still growing text invi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-6350"/>
            <a:ext cx="9151938" cy="686435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510540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Marker #1:  Believe Jesus is God’s Son – John 8:24</a:t>
            </a:r>
          </a:p>
          <a:p>
            <a:pPr lvl="0"/>
            <a:r>
              <a:rPr lang="en-US" dirty="0" smtClean="0"/>
              <a:t>Marker #2:  Repent of your sins – Luke 13:3</a:t>
            </a:r>
          </a:p>
          <a:p>
            <a:pPr lvl="0"/>
            <a:r>
              <a:rPr lang="en-US" dirty="0" smtClean="0"/>
              <a:t>Marker #3:  Confess your faith – Matt. 10:32</a:t>
            </a:r>
          </a:p>
          <a:p>
            <a:pPr lvl="0"/>
            <a:r>
              <a:rPr lang="en-US" dirty="0" smtClean="0"/>
              <a:t>Marker #4:  Be baptized – Mark 16:16</a:t>
            </a:r>
          </a:p>
          <a:p>
            <a:pPr lvl="1"/>
            <a:r>
              <a:rPr lang="en-US" dirty="0" smtClean="0"/>
              <a:t>God will forgive all your sins – Acts 2:38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register you in heaven – Heb. 12:23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Marker #5 thru </a:t>
            </a:r>
            <a:r>
              <a:rPr lang="en-US" sz="4000" dirty="0" smtClean="0">
                <a:latin typeface="Calibri"/>
                <a:cs typeface="Calibri"/>
              </a:rPr>
              <a:t>∞</a:t>
            </a:r>
            <a:r>
              <a:rPr lang="en-US" dirty="0" smtClean="0">
                <a:latin typeface="Calibri"/>
                <a:cs typeface="Calibri"/>
              </a:rPr>
              <a:t>:  Keep on growing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Be steadfast in your service – 1 Cor. 15:58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pblfpr\users\David\_Graphics\arrows pointing upward.jpg"/>
          <p:cNvPicPr>
            <a:picLocks noChangeAspect="1" noChangeArrowheads="1"/>
          </p:cNvPicPr>
          <p:nvPr/>
        </p:nvPicPr>
        <p:blipFill>
          <a:blip r:embed="rId2" cstate="print"/>
          <a:srcRect l="6844" b="20845"/>
          <a:stretch>
            <a:fillRect/>
          </a:stretch>
        </p:blipFill>
        <p:spPr bwMode="auto">
          <a:xfrm>
            <a:off x="5867400" y="0"/>
            <a:ext cx="3111500" cy="22098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1"/>
          </a:xfrm>
        </p:spPr>
        <p:txBody>
          <a:bodyPr/>
          <a:lstStyle/>
          <a:p>
            <a:pPr lvl="0"/>
            <a:r>
              <a:rPr lang="en-US" dirty="0"/>
              <a:t>Focus on Your </a:t>
            </a:r>
            <a:r>
              <a:rPr lang="en-US" u="sng" dirty="0" smtClean="0"/>
              <a:t>UPWARD</a:t>
            </a:r>
            <a:r>
              <a:rPr lang="en-US" dirty="0" smtClean="0"/>
              <a:t> Growth </a:t>
            </a:r>
            <a:r>
              <a:rPr lang="en-US" dirty="0"/>
              <a:t>(Toward God)</a:t>
            </a:r>
            <a:endParaRPr lang="en-US" sz="4800" dirty="0"/>
          </a:p>
          <a:p>
            <a:pPr lvl="1"/>
            <a:r>
              <a:rPr lang="en-US" sz="3200" u="sng" dirty="0" smtClean="0"/>
              <a:t>Love</a:t>
            </a:r>
            <a:endParaRPr lang="en-US" sz="4400" u="sng" dirty="0"/>
          </a:p>
          <a:p>
            <a:pPr lvl="2"/>
            <a:r>
              <a:rPr lang="en-US" dirty="0"/>
              <a:t>Love actively seeks only the highest good of others</a:t>
            </a:r>
            <a:endParaRPr lang="en-US" sz="4000" dirty="0"/>
          </a:p>
          <a:p>
            <a:pPr lvl="2"/>
            <a:r>
              <a:rPr lang="en-US" dirty="0"/>
              <a:t>I learn about true LOVE from Jesus (John 14:31 + 8:29)</a:t>
            </a:r>
            <a:endParaRPr lang="en-US" sz="4000" dirty="0"/>
          </a:p>
          <a:p>
            <a:pPr lvl="3"/>
            <a:r>
              <a:rPr lang="en-US" dirty="0"/>
              <a:t>True love like Jesus prioritizes God’s will and obedience to it</a:t>
            </a:r>
            <a:endParaRPr lang="en-US" sz="3600" dirty="0"/>
          </a:p>
          <a:p>
            <a:pPr lvl="2"/>
            <a:r>
              <a:rPr lang="en-US" dirty="0"/>
              <a:t>I must grow in my love for God (</a:t>
            </a:r>
            <a:r>
              <a:rPr lang="en-US" dirty="0" smtClean="0"/>
              <a:t>Matt. </a:t>
            </a:r>
            <a:r>
              <a:rPr lang="en-US" dirty="0"/>
              <a:t>22:37 +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 John </a:t>
            </a:r>
            <a:r>
              <a:rPr lang="en-US" dirty="0"/>
              <a:t>4:19; 5:3)</a:t>
            </a:r>
            <a:endParaRPr lang="en-US" sz="4000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pblfpr\users\David\_Graphics\arrows pointing upward.jpg"/>
          <p:cNvPicPr>
            <a:picLocks noChangeAspect="1" noChangeArrowheads="1"/>
          </p:cNvPicPr>
          <p:nvPr/>
        </p:nvPicPr>
        <p:blipFill>
          <a:blip r:embed="rId2" cstate="print"/>
          <a:srcRect l="6844" b="20845"/>
          <a:stretch>
            <a:fillRect/>
          </a:stretch>
        </p:blipFill>
        <p:spPr bwMode="auto">
          <a:xfrm>
            <a:off x="5867400" y="0"/>
            <a:ext cx="3111500" cy="22098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1"/>
          </a:xfrm>
        </p:spPr>
        <p:txBody>
          <a:bodyPr/>
          <a:lstStyle/>
          <a:p>
            <a:pPr lvl="0"/>
            <a:r>
              <a:rPr lang="en-US" dirty="0"/>
              <a:t>Focus on Your </a:t>
            </a:r>
            <a:r>
              <a:rPr lang="en-US" u="sng" dirty="0" smtClean="0"/>
              <a:t>UPWARD</a:t>
            </a:r>
            <a:r>
              <a:rPr lang="en-US" dirty="0" smtClean="0"/>
              <a:t> Growth </a:t>
            </a:r>
            <a:r>
              <a:rPr lang="en-US" dirty="0"/>
              <a:t>(Toward God)</a:t>
            </a:r>
            <a:endParaRPr lang="en-US" sz="4800" dirty="0"/>
          </a:p>
          <a:p>
            <a:pPr lvl="1"/>
            <a:r>
              <a:rPr lang="en-US" sz="3200" u="sng" dirty="0" smtClean="0"/>
              <a:t>Joy</a:t>
            </a:r>
            <a:endParaRPr lang="en-US" sz="4800" u="sng" dirty="0"/>
          </a:p>
          <a:p>
            <a:pPr lvl="2"/>
            <a:r>
              <a:rPr lang="en-US" dirty="0"/>
              <a:t>Joy is the gladness and delight from being in the Lord and His grace</a:t>
            </a:r>
            <a:endParaRPr lang="en-US" sz="4000" dirty="0"/>
          </a:p>
          <a:p>
            <a:pPr lvl="2"/>
            <a:r>
              <a:rPr lang="en-US" dirty="0"/>
              <a:t>I learn about true JOY from Jesus (Heb. 12:2; John 15:11; 17:13)</a:t>
            </a:r>
            <a:endParaRPr lang="en-US" sz="4000" dirty="0"/>
          </a:p>
          <a:p>
            <a:pPr lvl="3"/>
            <a:r>
              <a:rPr lang="en-US" dirty="0"/>
              <a:t>True joy like Jesus is not determined by circumstances</a:t>
            </a:r>
            <a:endParaRPr lang="en-US" sz="3600" dirty="0"/>
          </a:p>
          <a:p>
            <a:pPr lvl="2"/>
            <a:r>
              <a:rPr lang="en-US" dirty="0"/>
              <a:t>I must grow in my joy with God (Acts 8:39 + Phil. 4:4)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pblfpr\users\David\_Graphics\arrows pointing upward.jpg"/>
          <p:cNvPicPr>
            <a:picLocks noChangeAspect="1" noChangeArrowheads="1"/>
          </p:cNvPicPr>
          <p:nvPr/>
        </p:nvPicPr>
        <p:blipFill>
          <a:blip r:embed="rId2" cstate="print"/>
          <a:srcRect l="6844" b="20845"/>
          <a:stretch>
            <a:fillRect/>
          </a:stretch>
        </p:blipFill>
        <p:spPr bwMode="auto">
          <a:xfrm>
            <a:off x="5867400" y="0"/>
            <a:ext cx="3111500" cy="22098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1"/>
          </a:xfrm>
        </p:spPr>
        <p:txBody>
          <a:bodyPr/>
          <a:lstStyle/>
          <a:p>
            <a:pPr lvl="0"/>
            <a:r>
              <a:rPr lang="en-US" dirty="0"/>
              <a:t>Focus on Your </a:t>
            </a:r>
            <a:r>
              <a:rPr lang="en-US" u="sng" dirty="0" smtClean="0"/>
              <a:t>UPWARD</a:t>
            </a:r>
            <a:r>
              <a:rPr lang="en-US" dirty="0" smtClean="0"/>
              <a:t> Growth </a:t>
            </a:r>
            <a:r>
              <a:rPr lang="en-US" dirty="0"/>
              <a:t>(Toward God)</a:t>
            </a:r>
            <a:endParaRPr lang="en-US" sz="4800" dirty="0"/>
          </a:p>
          <a:p>
            <a:pPr lvl="1"/>
            <a:r>
              <a:rPr lang="en-US" sz="3200" u="sng" dirty="0" smtClean="0"/>
              <a:t>Peace</a:t>
            </a:r>
            <a:endParaRPr lang="en-US" sz="4800" u="sng" dirty="0"/>
          </a:p>
          <a:p>
            <a:pPr lvl="2"/>
            <a:r>
              <a:rPr lang="en-US" dirty="0"/>
              <a:t>The opposite of being </a:t>
            </a:r>
            <a:r>
              <a:rPr lang="en-US" dirty="0" smtClean="0"/>
              <a:t>troubled, </a:t>
            </a:r>
            <a:r>
              <a:rPr lang="en-US" dirty="0"/>
              <a:t>peace is the </a:t>
            </a:r>
            <a:r>
              <a:rPr lang="en-US" dirty="0" smtClean="0"/>
              <a:t>serenity </a:t>
            </a:r>
            <a:r>
              <a:rPr lang="en-US" dirty="0"/>
              <a:t>of soul</a:t>
            </a:r>
            <a:endParaRPr lang="en-US" sz="4000" dirty="0"/>
          </a:p>
          <a:p>
            <a:pPr lvl="2"/>
            <a:r>
              <a:rPr lang="en-US" dirty="0"/>
              <a:t>I learn about true PEACE from Jesus (Isa. 9:6; Acts 10:36; Jn. 14:27; 16:33)</a:t>
            </a:r>
            <a:endParaRPr lang="en-US" sz="4000" dirty="0"/>
          </a:p>
          <a:p>
            <a:pPr lvl="3"/>
            <a:r>
              <a:rPr lang="en-US" dirty="0"/>
              <a:t>True peace like Jesus trusts regardless of circumstances</a:t>
            </a:r>
            <a:endParaRPr lang="en-US" sz="3600" dirty="0"/>
          </a:p>
          <a:p>
            <a:pPr lvl="2"/>
            <a:r>
              <a:rPr lang="en-US" dirty="0"/>
              <a:t>I must grow in my peace with God (Rom. 5:1; Phil. 4:7)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pblfpr\users\David\_Graphics\arrows pointing 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9"/>
            <a:ext cx="2971800" cy="254599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1"/>
          </a:xfrm>
        </p:spPr>
        <p:txBody>
          <a:bodyPr/>
          <a:lstStyle/>
          <a:p>
            <a:pPr lvl="0"/>
            <a:r>
              <a:rPr lang="en-US" dirty="0"/>
              <a:t>Focus on Your </a:t>
            </a:r>
            <a:r>
              <a:rPr lang="en-US" u="sng" dirty="0" smtClean="0"/>
              <a:t>OUTWARD</a:t>
            </a:r>
            <a:r>
              <a:rPr lang="en-US" dirty="0" smtClean="0"/>
              <a:t> Growth</a:t>
            </a:r>
            <a:r>
              <a:rPr lang="en-US" spc="-50" dirty="0" smtClean="0"/>
              <a:t> </a:t>
            </a:r>
            <a:r>
              <a:rPr lang="en-US" spc="-50" dirty="0"/>
              <a:t>(Toward </a:t>
            </a:r>
            <a:r>
              <a:rPr lang="en-US" spc="-50" dirty="0" smtClean="0"/>
              <a:t>Others)</a:t>
            </a:r>
            <a:endParaRPr lang="en-US" sz="4800" spc="-50" dirty="0"/>
          </a:p>
          <a:p>
            <a:pPr lvl="1"/>
            <a:r>
              <a:rPr lang="en-US" sz="3200" u="sng" dirty="0" smtClean="0"/>
              <a:t>Longsuffering</a:t>
            </a:r>
            <a:endParaRPr lang="en-US" sz="4800" u="sng" dirty="0"/>
          </a:p>
          <a:p>
            <a:pPr lvl="2"/>
            <a:r>
              <a:rPr lang="en-US" dirty="0"/>
              <a:t>Longsuffering is being long-tempered, patiently enduring wrongs and being slow to retaliate</a:t>
            </a:r>
            <a:endParaRPr lang="en-US" sz="4000" dirty="0"/>
          </a:p>
          <a:p>
            <a:pPr lvl="2"/>
            <a:r>
              <a:rPr lang="en-US" dirty="0"/>
              <a:t>I learn about true LONGSUFFERING from Jesus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Luke 23:33-34; 1 Tim. 1:16)</a:t>
            </a:r>
            <a:endParaRPr lang="en-US" sz="4000" dirty="0"/>
          </a:p>
          <a:p>
            <a:pPr lvl="3"/>
            <a:r>
              <a:rPr lang="en-US" dirty="0"/>
              <a:t>True longsuffering like Jesus resists temptation to strike back</a:t>
            </a:r>
            <a:endParaRPr lang="en-US" sz="3600" dirty="0"/>
          </a:p>
          <a:p>
            <a:pPr lvl="2"/>
            <a:r>
              <a:rPr lang="en-US" dirty="0"/>
              <a:t>I must grow in my longsuffering toward others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 Thess. 5:14; Heb. 12:3)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pblfpr\users\David\_Graphics\arrows pointing 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9"/>
            <a:ext cx="2971800" cy="254599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1"/>
          </a:xfrm>
        </p:spPr>
        <p:txBody>
          <a:bodyPr/>
          <a:lstStyle/>
          <a:p>
            <a:pPr lvl="0"/>
            <a:r>
              <a:rPr lang="en-US" dirty="0"/>
              <a:t>Focus on Your </a:t>
            </a:r>
            <a:r>
              <a:rPr lang="en-US" u="sng" dirty="0" smtClean="0"/>
              <a:t>OUTWARD</a:t>
            </a:r>
            <a:r>
              <a:rPr lang="en-US" dirty="0" smtClean="0"/>
              <a:t> Growth</a:t>
            </a:r>
            <a:r>
              <a:rPr lang="en-US" spc="-50" dirty="0" smtClean="0"/>
              <a:t> </a:t>
            </a:r>
            <a:r>
              <a:rPr lang="en-US" spc="-50" dirty="0"/>
              <a:t>(Toward </a:t>
            </a:r>
            <a:r>
              <a:rPr lang="en-US" spc="-50" dirty="0" smtClean="0"/>
              <a:t>Others)</a:t>
            </a:r>
            <a:endParaRPr lang="en-US" sz="4800" spc="-50" dirty="0"/>
          </a:p>
          <a:p>
            <a:pPr lvl="1"/>
            <a:r>
              <a:rPr lang="en-US" sz="3200" u="sng" dirty="0" smtClean="0"/>
              <a:t>Kindness</a:t>
            </a:r>
            <a:endParaRPr lang="en-US" sz="4800" u="sng" dirty="0"/>
          </a:p>
          <a:p>
            <a:pPr lvl="2"/>
            <a:r>
              <a:rPr lang="en-US" dirty="0"/>
              <a:t>Kindness is sweetness of temper that places others at ease.</a:t>
            </a:r>
            <a:endParaRPr lang="en-US" sz="4000" dirty="0"/>
          </a:p>
          <a:p>
            <a:pPr lvl="2"/>
            <a:r>
              <a:rPr lang="en-US" dirty="0"/>
              <a:t>I learn about true KINDNESS from Jesus</a:t>
            </a:r>
            <a:r>
              <a:rPr lang="en-US" spc="-20" dirty="0"/>
              <a:t> (</a:t>
            </a:r>
            <a:r>
              <a:rPr lang="en-US" spc="-20" dirty="0" smtClean="0"/>
              <a:t>Tit. </a:t>
            </a:r>
            <a:r>
              <a:rPr lang="en-US" spc="-20" dirty="0"/>
              <a:t>3:3-5; </a:t>
            </a:r>
            <a:r>
              <a:rPr lang="en-US" spc="-20" dirty="0" err="1" smtClean="0"/>
              <a:t>Lk</a:t>
            </a:r>
            <a:r>
              <a:rPr lang="en-US" spc="-20" dirty="0" smtClean="0"/>
              <a:t>. </a:t>
            </a:r>
            <a:r>
              <a:rPr lang="en-US" spc="-20" dirty="0"/>
              <a:t>22:51)</a:t>
            </a:r>
            <a:endParaRPr lang="en-US" sz="4000" spc="-20" dirty="0"/>
          </a:p>
          <a:p>
            <a:pPr lvl="3"/>
            <a:r>
              <a:rPr lang="en-US" dirty="0"/>
              <a:t>True kindness like Jesus treats others as you would be treated</a:t>
            </a:r>
            <a:endParaRPr lang="en-US" sz="3600" dirty="0"/>
          </a:p>
          <a:p>
            <a:pPr lvl="2"/>
            <a:r>
              <a:rPr lang="en-US" dirty="0"/>
              <a:t>I must grow in my kindness toward others (Eph. 4:31-32)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pblfpr\users\David\_Graphics\arrows pointing 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9"/>
            <a:ext cx="2971800" cy="254599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1"/>
          </a:xfrm>
        </p:spPr>
        <p:txBody>
          <a:bodyPr/>
          <a:lstStyle/>
          <a:p>
            <a:pPr lvl="0"/>
            <a:r>
              <a:rPr lang="en-US" dirty="0"/>
              <a:t>Focus on Your </a:t>
            </a:r>
            <a:r>
              <a:rPr lang="en-US" u="sng" dirty="0" smtClean="0"/>
              <a:t>OUTWARD</a:t>
            </a:r>
            <a:r>
              <a:rPr lang="en-US" dirty="0" smtClean="0"/>
              <a:t> Growth</a:t>
            </a:r>
            <a:r>
              <a:rPr lang="en-US" spc="-50" dirty="0" smtClean="0"/>
              <a:t> </a:t>
            </a:r>
            <a:r>
              <a:rPr lang="en-US" spc="-50" dirty="0"/>
              <a:t>(Toward </a:t>
            </a:r>
            <a:r>
              <a:rPr lang="en-US" spc="-50" dirty="0" smtClean="0"/>
              <a:t>Others)</a:t>
            </a:r>
            <a:endParaRPr lang="en-US" sz="4800" spc="-50" dirty="0"/>
          </a:p>
          <a:p>
            <a:pPr lvl="1"/>
            <a:r>
              <a:rPr lang="en-US" sz="3200" u="sng" dirty="0" smtClean="0"/>
              <a:t>Goodness</a:t>
            </a:r>
            <a:endParaRPr lang="en-US" sz="4800" u="sng" dirty="0"/>
          </a:p>
          <a:p>
            <a:pPr lvl="2"/>
            <a:r>
              <a:rPr lang="en-US" dirty="0"/>
              <a:t>Goodness is kindness in action </a:t>
            </a:r>
            <a:r>
              <a:rPr lang="en-US" dirty="0" smtClean="0"/>
              <a:t>through </a:t>
            </a:r>
            <a:r>
              <a:rPr lang="en-US" dirty="0"/>
              <a:t>actions of generosity &amp; benevolence. </a:t>
            </a:r>
            <a:endParaRPr lang="en-US" sz="4000" dirty="0"/>
          </a:p>
          <a:p>
            <a:pPr lvl="2"/>
            <a:r>
              <a:rPr lang="en-US" dirty="0"/>
              <a:t>I learn about true GOODNESS from Jesus (Acts 10:38;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John </a:t>
            </a:r>
            <a:r>
              <a:rPr lang="en-US" dirty="0"/>
              <a:t>10:11)</a:t>
            </a:r>
            <a:endParaRPr lang="en-US" sz="4000" dirty="0"/>
          </a:p>
          <a:p>
            <a:pPr lvl="3"/>
            <a:r>
              <a:rPr lang="en-US" dirty="0"/>
              <a:t>True goodness like Jesus is impartial in its expression</a:t>
            </a:r>
            <a:endParaRPr lang="en-US" sz="3600" dirty="0"/>
          </a:p>
          <a:p>
            <a:pPr lvl="2"/>
            <a:r>
              <a:rPr lang="en-US" dirty="0"/>
              <a:t>I must grow in my goodness toward others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Gal. 6:10; Acts 9:36)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pblfpr\users\David\_Graphics\arrows pointing inw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456" y="18288"/>
            <a:ext cx="3041360" cy="2542032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1"/>
          </a:xfrm>
        </p:spPr>
        <p:txBody>
          <a:bodyPr/>
          <a:lstStyle/>
          <a:p>
            <a:pPr lvl="0"/>
            <a:r>
              <a:rPr lang="en-US" dirty="0"/>
              <a:t>Focus on Your </a:t>
            </a:r>
            <a:r>
              <a:rPr lang="en-US" u="sng" dirty="0" smtClean="0"/>
              <a:t>INWARD</a:t>
            </a:r>
            <a:r>
              <a:rPr lang="en-US" dirty="0" smtClean="0"/>
              <a:t> Growth</a:t>
            </a:r>
            <a:r>
              <a:rPr lang="en-US" spc="-50" dirty="0" smtClean="0"/>
              <a:t> </a:t>
            </a:r>
            <a:r>
              <a:rPr lang="en-US" spc="-50" dirty="0"/>
              <a:t>(Toward </a:t>
            </a:r>
            <a:r>
              <a:rPr lang="en-US" spc="-50" dirty="0" smtClean="0"/>
              <a:t>Self)</a:t>
            </a:r>
            <a:endParaRPr lang="en-US" sz="4800" spc="-50" dirty="0"/>
          </a:p>
          <a:p>
            <a:pPr lvl="1"/>
            <a:r>
              <a:rPr lang="en-US" sz="3200" u="sng" dirty="0" smtClean="0"/>
              <a:t>Faithfulness</a:t>
            </a:r>
            <a:endParaRPr lang="en-US" sz="4800" u="sng" dirty="0"/>
          </a:p>
          <a:p>
            <a:pPr lvl="2"/>
            <a:r>
              <a:rPr lang="en-US" dirty="0"/>
              <a:t>Faithfulness is being trustworthy, reliable and dependable</a:t>
            </a:r>
            <a:endParaRPr lang="en-US" sz="4000" dirty="0"/>
          </a:p>
          <a:p>
            <a:pPr lvl="2"/>
            <a:r>
              <a:rPr lang="en-US" dirty="0"/>
              <a:t>I learn about true FAITHFULNESS from Jesus (Heb. 2:17; 10:9; 2 Thess. 3:3)</a:t>
            </a:r>
            <a:endParaRPr lang="en-US" sz="4000" dirty="0"/>
          </a:p>
          <a:p>
            <a:pPr lvl="3"/>
            <a:r>
              <a:rPr lang="en-US" dirty="0" smtClean="0"/>
              <a:t>True faithfulness like Jesus works to gain the trust of others</a:t>
            </a:r>
            <a:endParaRPr lang="en-US" sz="3600" dirty="0" smtClean="0"/>
          </a:p>
          <a:p>
            <a:pPr lvl="2"/>
            <a:r>
              <a:rPr lang="en-US" dirty="0" smtClean="0"/>
              <a:t>I </a:t>
            </a:r>
            <a:r>
              <a:rPr lang="en-US" dirty="0"/>
              <a:t>must grow in my faithfulness (Luke 16:10-12;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 </a:t>
            </a:r>
            <a:r>
              <a:rPr lang="en-US" dirty="0"/>
              <a:t>Cor. 4:2)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pblfpr\users\David\_Graphics\arrows pointing inw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456" y="18288"/>
            <a:ext cx="3041360" cy="2542032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1"/>
          </a:xfrm>
        </p:spPr>
        <p:txBody>
          <a:bodyPr/>
          <a:lstStyle/>
          <a:p>
            <a:pPr lvl="0"/>
            <a:r>
              <a:rPr lang="en-US" dirty="0"/>
              <a:t>Focus on Your </a:t>
            </a:r>
            <a:r>
              <a:rPr lang="en-US" u="sng" dirty="0" smtClean="0"/>
              <a:t>INWARD</a:t>
            </a:r>
            <a:r>
              <a:rPr lang="en-US" dirty="0" smtClean="0"/>
              <a:t> Growth</a:t>
            </a:r>
            <a:r>
              <a:rPr lang="en-US" spc="-50" dirty="0" smtClean="0"/>
              <a:t> </a:t>
            </a:r>
            <a:r>
              <a:rPr lang="en-US" spc="-50" dirty="0"/>
              <a:t>(Toward </a:t>
            </a:r>
            <a:r>
              <a:rPr lang="en-US" spc="-50" dirty="0" smtClean="0"/>
              <a:t>Self)</a:t>
            </a:r>
            <a:endParaRPr lang="en-US" sz="4800" spc="-50" dirty="0"/>
          </a:p>
          <a:p>
            <a:pPr lvl="1"/>
            <a:r>
              <a:rPr lang="en-US" sz="3200" u="sng" dirty="0" smtClean="0"/>
              <a:t>Meekness</a:t>
            </a:r>
            <a:endParaRPr lang="en-US" sz="4800" u="sng" dirty="0"/>
          </a:p>
          <a:p>
            <a:pPr lvl="2"/>
            <a:r>
              <a:rPr lang="en-US" dirty="0"/>
              <a:t>Meekness is born of </a:t>
            </a:r>
            <a:r>
              <a:rPr lang="en-US" dirty="0" smtClean="0"/>
              <a:t>humility and has one’s </a:t>
            </a:r>
            <a:r>
              <a:rPr lang="en-US" dirty="0"/>
              <a:t>power under control</a:t>
            </a:r>
            <a:endParaRPr lang="en-US" sz="4000" dirty="0"/>
          </a:p>
          <a:p>
            <a:pPr lvl="2"/>
            <a:r>
              <a:rPr lang="en-US" dirty="0"/>
              <a:t>I learn about true MEEKNESS from Jesus (Matt. 11:28-30; 27:12-14)</a:t>
            </a:r>
            <a:endParaRPr lang="en-US" sz="4000" dirty="0"/>
          </a:p>
          <a:p>
            <a:pPr lvl="3"/>
            <a:r>
              <a:rPr lang="en-US" dirty="0"/>
              <a:t>True meekness like Jesus is not weakness</a:t>
            </a:r>
            <a:endParaRPr lang="en-US" sz="3600" dirty="0"/>
          </a:p>
          <a:p>
            <a:pPr lvl="2"/>
            <a:r>
              <a:rPr lang="en-US" dirty="0"/>
              <a:t>I must grow in my meekness (Eph. 4:26; Gal. 6:1;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</a:t>
            </a:r>
            <a:r>
              <a:rPr lang="en-US" dirty="0"/>
              <a:t>Tim. 2:24-25)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615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3</cp:revision>
  <dcterms:created xsi:type="dcterms:W3CDTF">2012-08-26T04:42:38Z</dcterms:created>
  <dcterms:modified xsi:type="dcterms:W3CDTF">2012-08-26T12:37:45Z</dcterms:modified>
</cp:coreProperties>
</file>