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B0000"/>
    <a:srgbClr val="D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You Cannot Be A Disciple for text slide.jpg"/>
          <p:cNvPicPr>
            <a:picLocks noChangeAspect="1" noChangeArrowheads="1"/>
          </p:cNvPicPr>
          <p:nvPr userDrawn="1"/>
        </p:nvPicPr>
        <p:blipFill>
          <a:blip r:embed="rId2" cstate="print"/>
          <a:srcRect l="7214" t="6667" r="3819" b="8333"/>
          <a:stretch>
            <a:fillRect/>
          </a:stretch>
        </p:blipFill>
        <p:spPr bwMode="auto">
          <a:xfrm>
            <a:off x="0" y="0"/>
            <a:ext cx="4495800" cy="20656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4267200" cy="144780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DA0000"/>
                </a:solidFill>
                <a:effectLst>
                  <a:outerShdw blurRad="12700" dist="12700" dir="7200000" algn="ctr" rotWithShape="0">
                    <a:schemeClr val="tx1"/>
                  </a:outerShdw>
                </a:effectLst>
                <a:latin typeface="Teen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1"/>
            <a:ext cx="8610600" cy="4724400"/>
          </a:xfrm>
        </p:spPr>
        <p:txBody>
          <a:bodyPr/>
          <a:lstStyle>
            <a:lvl1pPr>
              <a:defRPr sz="2800" b="1"/>
            </a:lvl1pPr>
            <a:lvl2pPr>
              <a:defRPr b="1">
                <a:solidFill>
                  <a:srgbClr val="000099"/>
                </a:solidFill>
              </a:defRPr>
            </a:lvl2pPr>
            <a:lvl3pPr>
              <a:defRPr b="1">
                <a:solidFill>
                  <a:srgbClr val="CB0000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3EE2-B99C-44C2-AAF0-169E218100FB}" type="datetimeFigureOut">
              <a:rPr lang="en-US" smtClean="0"/>
              <a:pPr/>
              <a:t>8/12/2012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A004-25A0-4129-BC62-5C9A4B73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You Cannot.jpg"/>
          <p:cNvPicPr>
            <a:picLocks noChangeAspect="1" noChangeArrowheads="1"/>
          </p:cNvPicPr>
          <p:nvPr/>
        </p:nvPicPr>
        <p:blipFill>
          <a:blip r:embed="rId2" cstate="print"/>
          <a:srcRect l="7150" r="21275"/>
          <a:stretch>
            <a:fillRect/>
          </a:stretch>
        </p:blipFill>
        <p:spPr bwMode="auto">
          <a:xfrm>
            <a:off x="0" y="0"/>
            <a:ext cx="9145544" cy="6144768"/>
          </a:xfrm>
          <a:prstGeom prst="rect">
            <a:avLst/>
          </a:prstGeom>
          <a:noFill/>
        </p:spPr>
      </p:pic>
      <p:pic>
        <p:nvPicPr>
          <p:cNvPr id="6" name="Picture 4" descr="\\pblfpr\users\David\_Graphics\Lesson-Event PPT Graphics\You Cannot Be A Disciple.jpg"/>
          <p:cNvPicPr>
            <a:picLocks noChangeAspect="1" noChangeArrowheads="1"/>
          </p:cNvPicPr>
          <p:nvPr/>
        </p:nvPicPr>
        <p:blipFill>
          <a:blip r:embed="rId3" cstate="print"/>
          <a:srcRect l="7156" t="58284" r="21281"/>
          <a:stretch>
            <a:fillRect/>
          </a:stretch>
        </p:blipFill>
        <p:spPr bwMode="auto">
          <a:xfrm>
            <a:off x="0" y="3578352"/>
            <a:ext cx="9144000" cy="2563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248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cap="small" dirty="0" smtClean="0">
                <a:latin typeface="Teen" pitchFamily="2" charset="0"/>
              </a:rPr>
              <a:t>Luke</a:t>
            </a:r>
            <a:r>
              <a:rPr lang="en-US" sz="3200" b="1" dirty="0" smtClean="0">
                <a:latin typeface="Teen" pitchFamily="2" charset="0"/>
              </a:rPr>
              <a:t> 14:25-33</a:t>
            </a:r>
            <a:endParaRPr lang="en-US" sz="3200" b="1" dirty="0"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48200" y="381000"/>
            <a:ext cx="4114800" cy="1676400"/>
          </a:xfrm>
          <a:prstGeom prst="wedgeRoundRectCallout">
            <a:avLst>
              <a:gd name="adj1" fmla="val -70192"/>
              <a:gd name="adj2" fmla="val 694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500000" rev="0"/>
            </a:camera>
            <a:lightRig rig="flood" dir="t">
              <a:rot lat="0" lon="0" rev="13800000"/>
            </a:lightRig>
          </a:scene3d>
          <a:sp3d extrusionH="107950" contourW="6350" prstMaterial="powder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tx1"/>
                </a:solidFill>
                <a:latin typeface="Teen" pitchFamily="2" charset="0"/>
              </a:rPr>
              <a:t>UNLESS …</a:t>
            </a:r>
          </a:p>
          <a:p>
            <a:pPr algn="ctr">
              <a:lnSpc>
                <a:spcPct val="80000"/>
              </a:lnSpc>
            </a:pPr>
            <a:r>
              <a:rPr lang="en-US" sz="6800" dirty="0" smtClean="0">
                <a:solidFill>
                  <a:srgbClr val="DA0000"/>
                </a:solidFill>
                <a:effectLst>
                  <a:outerShdw blurRad="25400" dist="25400" dir="7200000" algn="ctr" rotWithShape="0">
                    <a:schemeClr val="tx1"/>
                  </a:outerShdw>
                </a:effectLst>
                <a:latin typeface="Berlin Sans FB Demi" pitchFamily="34" charset="0"/>
              </a:rPr>
              <a:t>Hate</a:t>
            </a:r>
            <a:endParaRPr lang="en-US" sz="6800" dirty="0">
              <a:solidFill>
                <a:srgbClr val="DA0000"/>
              </a:solidFill>
              <a:effectLst>
                <a:outerShdw blurRad="25400" dist="25400" dir="72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Define:  Hate means “to love less” (Matt. 10:37)</a:t>
            </a:r>
            <a:endParaRPr lang="en-US" sz="4400" dirty="0" smtClean="0"/>
          </a:p>
          <a:p>
            <a:pPr lvl="1"/>
            <a:r>
              <a:rPr lang="en-US" sz="2600" dirty="0" smtClean="0"/>
              <a:t>Love for the Lord is to so far exceed all others </a:t>
            </a:r>
          </a:p>
          <a:p>
            <a:pPr lvl="1"/>
            <a:r>
              <a:rPr lang="en-US" sz="2600" dirty="0" smtClean="0"/>
              <a:t>“Hate” (present tense) indicates continuous attitude/action</a:t>
            </a:r>
          </a:p>
          <a:p>
            <a:r>
              <a:rPr lang="en-US" dirty="0" smtClean="0"/>
              <a:t>Hate Your Parents</a:t>
            </a:r>
            <a:endParaRPr lang="en-US" sz="4400" dirty="0" smtClean="0"/>
          </a:p>
          <a:p>
            <a:pPr lvl="1"/>
            <a:r>
              <a:rPr lang="en-US" sz="2600" dirty="0" smtClean="0"/>
              <a:t>Relationship with the Lord closer than with parents</a:t>
            </a:r>
          </a:p>
          <a:p>
            <a:pPr lvl="1"/>
            <a:r>
              <a:rPr lang="en-US" sz="2600" dirty="0" smtClean="0"/>
              <a:t>Breaking with parents’ religion (Matt. 10:34-36; Gal. 1:13-14)</a:t>
            </a:r>
          </a:p>
          <a:p>
            <a:r>
              <a:rPr lang="en-US" dirty="0" smtClean="0"/>
              <a:t>Hate Your Wife and Children</a:t>
            </a:r>
            <a:endParaRPr lang="en-US" sz="4400" dirty="0" smtClean="0"/>
          </a:p>
          <a:p>
            <a:pPr lvl="1"/>
            <a:r>
              <a:rPr lang="en-US" sz="2600" dirty="0" smtClean="0"/>
              <a:t>Relationship with the Lord closer than with wife &amp; kids</a:t>
            </a:r>
          </a:p>
          <a:p>
            <a:pPr lvl="1"/>
            <a:r>
              <a:rPr lang="en-US" sz="2600" dirty="0" smtClean="0"/>
              <a:t>Breaking unscriptural marriages (Matt. 19:9; 1 Cor. 6:9-11)</a:t>
            </a:r>
          </a:p>
          <a:p>
            <a:r>
              <a:rPr lang="en-US" dirty="0" smtClean="0"/>
              <a:t>Hate Your Own Life</a:t>
            </a:r>
            <a:endParaRPr lang="en-US" sz="4400" dirty="0" smtClean="0"/>
          </a:p>
          <a:p>
            <a:pPr lvl="1"/>
            <a:r>
              <a:rPr lang="en-US" dirty="0" smtClean="0"/>
              <a:t>Love for self and for life must never surpass love for Christ</a:t>
            </a:r>
            <a:endParaRPr lang="en-US" sz="4400" dirty="0" smtClean="0"/>
          </a:p>
          <a:p>
            <a:r>
              <a:rPr lang="en-US" dirty="0" smtClean="0"/>
              <a:t>If you do not, you cannot be (pres tense, continual) His disciple!</a:t>
            </a:r>
            <a:endParaRPr lang="en-US" sz="8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48200" y="381000"/>
            <a:ext cx="4114800" cy="1676400"/>
          </a:xfrm>
          <a:prstGeom prst="wedgeRoundRectCallout">
            <a:avLst>
              <a:gd name="adj1" fmla="val -70192"/>
              <a:gd name="adj2" fmla="val 694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500000" rev="0"/>
            </a:camera>
            <a:lightRig rig="flood" dir="t">
              <a:rot lat="0" lon="0" rev="13800000"/>
            </a:lightRig>
          </a:scene3d>
          <a:sp3d extrusionH="107950" contourW="6350" prstMaterial="powder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tx1"/>
                </a:solidFill>
                <a:latin typeface="Teen" pitchFamily="2" charset="0"/>
              </a:rPr>
              <a:t>UNLESS …</a:t>
            </a:r>
          </a:p>
          <a:p>
            <a:pPr algn="ctr">
              <a:lnSpc>
                <a:spcPct val="80000"/>
              </a:lnSpc>
            </a:pPr>
            <a:r>
              <a:rPr lang="en-US" sz="6800" dirty="0" smtClean="0">
                <a:solidFill>
                  <a:srgbClr val="DA0000"/>
                </a:solidFill>
                <a:effectLst>
                  <a:outerShdw blurRad="25400" dist="25400" dir="7200000" algn="ctr" rotWithShape="0">
                    <a:schemeClr val="tx1"/>
                  </a:outerShdw>
                </a:effectLst>
                <a:latin typeface="Berlin Sans FB Demi" pitchFamily="34" charset="0"/>
              </a:rPr>
              <a:t>Cross</a:t>
            </a:r>
            <a:endParaRPr lang="en-US" sz="6800" dirty="0">
              <a:solidFill>
                <a:srgbClr val="DA0000"/>
              </a:solidFill>
              <a:effectLst>
                <a:outerShdw blurRad="25400" dist="25400" dir="72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Define:  A vivid description of any suffering, hardship, sacrifice or difficulty that comes with becoming and being a disciple</a:t>
            </a:r>
            <a:endParaRPr lang="en-US" sz="4400" dirty="0" smtClean="0"/>
          </a:p>
          <a:p>
            <a:r>
              <a:rPr lang="en-US" dirty="0" smtClean="0"/>
              <a:t>Carry Your Cross</a:t>
            </a:r>
            <a:endParaRPr lang="en-US" sz="4400" dirty="0" smtClean="0"/>
          </a:p>
          <a:p>
            <a:pPr lvl="1"/>
            <a:r>
              <a:rPr lang="en-US" dirty="0" smtClean="0"/>
              <a:t>“Carry” (present tense) indicates continuous attitude/action</a:t>
            </a:r>
            <a:endParaRPr lang="en-US" sz="4400" dirty="0" smtClean="0"/>
          </a:p>
          <a:p>
            <a:pPr lvl="1"/>
            <a:r>
              <a:rPr lang="en-US" dirty="0" smtClean="0"/>
              <a:t>Carry/Bear the hardships and sacrifices of being a Christian!</a:t>
            </a:r>
            <a:endParaRPr lang="en-US" sz="4400" dirty="0" smtClean="0"/>
          </a:p>
          <a:p>
            <a:pPr lvl="2"/>
            <a:r>
              <a:rPr lang="en-US" sz="2800" dirty="0" smtClean="0"/>
              <a:t>Persecution (Matt. 5:10-12)</a:t>
            </a:r>
            <a:endParaRPr lang="en-US" sz="4200" dirty="0" smtClean="0"/>
          </a:p>
          <a:p>
            <a:pPr lvl="2"/>
            <a:r>
              <a:rPr lang="en-US" sz="2800" dirty="0" smtClean="0"/>
              <a:t>Ridicule (1 Pet. 4:1-4)</a:t>
            </a:r>
            <a:endParaRPr lang="en-US" sz="4200" dirty="0" smtClean="0"/>
          </a:p>
          <a:p>
            <a:pPr lvl="2"/>
            <a:r>
              <a:rPr lang="en-US" sz="2800" dirty="0" smtClean="0"/>
              <a:t>Lose friendships (Matt. 26:50)</a:t>
            </a:r>
          </a:p>
          <a:p>
            <a:pPr lvl="2"/>
            <a:r>
              <a:rPr lang="en-US" sz="2800" dirty="0" smtClean="0"/>
              <a:t>Lose family (Matt. 10:34-37)</a:t>
            </a:r>
            <a:endParaRPr lang="en-US" sz="4200" dirty="0" smtClean="0"/>
          </a:p>
          <a:p>
            <a:pPr lvl="2"/>
            <a:r>
              <a:rPr lang="en-US" sz="2800" dirty="0" smtClean="0"/>
              <a:t>Lose job (Col. 3:5-9; Eph. 4:25-29)</a:t>
            </a:r>
            <a:endParaRPr lang="en-US" sz="4200" dirty="0" smtClean="0"/>
          </a:p>
          <a:p>
            <a:r>
              <a:rPr lang="en-US" dirty="0" smtClean="0"/>
              <a:t>If you do not, you cannot be (pres tense, continual) His disciple!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48200" y="381000"/>
            <a:ext cx="4114800" cy="1676400"/>
          </a:xfrm>
          <a:prstGeom prst="wedgeRoundRectCallout">
            <a:avLst>
              <a:gd name="adj1" fmla="val -70192"/>
              <a:gd name="adj2" fmla="val 694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500000" rev="0"/>
            </a:camera>
            <a:lightRig rig="flood" dir="t">
              <a:rot lat="0" lon="0" rev="13800000"/>
            </a:lightRig>
          </a:scene3d>
          <a:sp3d extrusionH="107950" contourW="6350" prstMaterial="powder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tx1"/>
                </a:solidFill>
                <a:latin typeface="Teen" pitchFamily="2" charset="0"/>
              </a:rPr>
              <a:t>UNLESS …</a:t>
            </a:r>
          </a:p>
          <a:p>
            <a:pPr algn="ctr">
              <a:lnSpc>
                <a:spcPct val="80000"/>
              </a:lnSpc>
            </a:pPr>
            <a:r>
              <a:rPr lang="en-US" sz="6800" dirty="0" smtClean="0">
                <a:solidFill>
                  <a:srgbClr val="DA0000"/>
                </a:solidFill>
                <a:effectLst>
                  <a:outerShdw blurRad="25400" dist="25400" dir="7200000" algn="ctr" rotWithShape="0">
                    <a:schemeClr val="tx1"/>
                  </a:outerShdw>
                </a:effectLst>
                <a:latin typeface="Berlin Sans FB Demi" pitchFamily="34" charset="0"/>
              </a:rPr>
              <a:t>Renounce</a:t>
            </a:r>
            <a:endParaRPr lang="en-US" sz="6800" dirty="0">
              <a:solidFill>
                <a:srgbClr val="DA0000"/>
              </a:solidFill>
              <a:effectLst>
                <a:outerShdw blurRad="25400" dist="25400" dir="72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Define: “To say good-bye, willingly give up what one possesses”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Abandon a life of “things” by </a:t>
            </a:r>
            <a:r>
              <a:rPr lang="en-US" sz="2300" smtClean="0"/>
              <a:t>yielding the right </a:t>
            </a:r>
            <a:r>
              <a:rPr lang="en-US" sz="2300" dirty="0" smtClean="0"/>
              <a:t>of ownership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“Renounce” (pres tense) indicates continuous attitude/action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Renounce All That You Have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Must never come close to dethroning Christ (1 John 2:15-17)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Must recognize that all things belong to Him (Psa. 24:1)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Must recognize that all we are belongs to Him (1 Cor. 6:19-20)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Must be ready + willing to relinquish any/all for Him (</a:t>
            </a:r>
            <a:r>
              <a:rPr lang="en-US" sz="2300" dirty="0" err="1" smtClean="0"/>
              <a:t>Lk</a:t>
            </a:r>
            <a:r>
              <a:rPr lang="en-US" sz="2300" dirty="0" smtClean="0"/>
              <a:t>. 5:28)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Must not lay up treasures on earth (Matt. 6:19-21)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Life here (and everything in it) is short, temporary &amp; uncertain.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Eternity is forever and ever!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If you do not, you cannot be (pres tense, continual) His disciple!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648200" y="381000"/>
            <a:ext cx="4114800" cy="1676400"/>
          </a:xfrm>
          <a:prstGeom prst="wedgeRoundRectCallout">
            <a:avLst>
              <a:gd name="adj1" fmla="val -70192"/>
              <a:gd name="adj2" fmla="val 694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1500000" rev="0"/>
            </a:camera>
            <a:lightRig rig="flood" dir="t">
              <a:rot lat="0" lon="0" rev="13800000"/>
            </a:lightRig>
          </a:scene3d>
          <a:sp3d extrusionH="107950" contourW="6350" prstMaterial="powder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tlCol="0" anchor="ctr"/>
          <a:lstStyle/>
          <a:p>
            <a:pPr algn="ctr">
              <a:lnSpc>
                <a:spcPct val="80000"/>
              </a:lnSpc>
            </a:pPr>
            <a:r>
              <a:rPr lang="en-US" sz="4400" dirty="0" smtClean="0">
                <a:solidFill>
                  <a:schemeClr val="tx1"/>
                </a:solidFill>
                <a:latin typeface="Teen" pitchFamily="2" charset="0"/>
              </a:rPr>
              <a:t>UNTIL</a:t>
            </a:r>
          </a:p>
          <a:p>
            <a:pPr algn="ctr">
              <a:lnSpc>
                <a:spcPct val="80000"/>
              </a:lnSpc>
            </a:pPr>
            <a:r>
              <a:rPr lang="en-US" sz="7200" b="1" dirty="0" smtClean="0">
                <a:solidFill>
                  <a:srgbClr val="DA0000"/>
                </a:solidFill>
                <a:effectLst>
                  <a:outerShdw blurRad="25400" dist="25400" dir="7200000" algn="ctr" rotWithShape="0">
                    <a:schemeClr val="tx1"/>
                  </a:outerShdw>
                </a:effectLst>
                <a:latin typeface="Teen" pitchFamily="2" charset="0"/>
              </a:rPr>
              <a:t>You…</a:t>
            </a:r>
            <a:endParaRPr lang="en-US" sz="7200" b="1" dirty="0">
              <a:solidFill>
                <a:srgbClr val="DA0000"/>
              </a:solidFill>
              <a:effectLst>
                <a:outerShdw blurRad="25400" dist="25400" dir="7200000" algn="ctr" rotWithShape="0">
                  <a:schemeClr val="tx1"/>
                </a:outerShdw>
              </a:effectLst>
              <a:latin typeface="Tee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Believe that Jesus is God’s Son – John 20:31</a:t>
            </a:r>
          </a:p>
          <a:p>
            <a:r>
              <a:rPr lang="en-US" dirty="0" smtClean="0"/>
              <a:t>Repent from your sins – 2 Peter 3:9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Then, God will forgive all of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write your name in heaven – Heb. 12:23</a:t>
            </a:r>
          </a:p>
          <a:p>
            <a:r>
              <a:rPr lang="en-US" dirty="0" smtClean="0"/>
              <a:t>Then, live as a true, sacrificial disciple – Luke 14:25-33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459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7</cp:revision>
  <dcterms:created xsi:type="dcterms:W3CDTF">2012-08-11T20:41:01Z</dcterms:created>
  <dcterms:modified xsi:type="dcterms:W3CDTF">2012-08-12T12:43:54Z</dcterms:modified>
</cp:coreProperties>
</file>