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409"/>
    <a:srgbClr val="EFDBA5"/>
    <a:srgbClr val="AF0408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/>
    <p:restoredTop sz="86410"/>
  </p:normalViewPr>
  <p:slideViewPr>
    <p:cSldViewPr>
      <p:cViewPr varScale="1">
        <p:scale>
          <a:sx n="125" d="100"/>
          <a:sy n="125" d="100"/>
        </p:scale>
        <p:origin x="-102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931490-4D84-4247-96C2-EA16B08E321E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9C6C1-5F28-4BC3-BFC8-E102742151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\\pblfpr\users\David\_Graphics\Lesson-Event PPT Graphics\Serve Your Mast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60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931490-4D84-4247-96C2-EA16B08E321E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9C6C1-5F28-4BC3-BFC8-E10274215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931490-4D84-4247-96C2-EA16B08E321E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9C6C1-5F28-4BC3-BFC8-E10274215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4724400"/>
          </a:xfrm>
        </p:spPr>
        <p:txBody>
          <a:bodyPr/>
          <a:lstStyle>
            <a:lvl1pPr>
              <a:defRPr sz="2800" b="1">
                <a:effectLst>
                  <a:outerShdw blurRad="25400" dist="38100" dir="2700000" algn="ctr" rotWithShape="0">
                    <a:schemeClr val="bg1"/>
                  </a:outerShdw>
                </a:effectLst>
              </a:defRPr>
            </a:lvl1pPr>
            <a:lvl2pPr>
              <a:defRPr b="1">
                <a:solidFill>
                  <a:srgbClr val="000099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rgbClr val="C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</a:defRPr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931490-4D84-4247-96C2-EA16B08E321E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9C6C1-5F28-4BC3-BFC8-E10274215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931490-4D84-4247-96C2-EA16B08E321E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9C6C1-5F28-4BC3-BFC8-E10274215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931490-4D84-4247-96C2-EA16B08E321E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9C6C1-5F28-4BC3-BFC8-E10274215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931490-4D84-4247-96C2-EA16B08E321E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9C6C1-5F28-4BC3-BFC8-E10274215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931490-4D84-4247-96C2-EA16B08E321E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9C6C1-5F28-4BC3-BFC8-E10274215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931490-4D84-4247-96C2-EA16B08E321E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9C6C1-5F28-4BC3-BFC8-E10274215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931490-4D84-4247-96C2-EA16B08E321E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9C6C1-5F28-4BC3-BFC8-E10274215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blfpr\users\David\_Graphics\Lesson-Event PPT Graphics\Serving Hands - text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60763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72200" y="6248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Ephesians 6:5-9</a:t>
            </a:r>
            <a:endParaRPr lang="en-US" sz="28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9600" y="1765296"/>
            <a:ext cx="2898649" cy="930276"/>
            <a:chOff x="5559552" y="1600200"/>
            <a:chExt cx="2898649" cy="930276"/>
          </a:xfrm>
        </p:grpSpPr>
        <p:pic>
          <p:nvPicPr>
            <p:cNvPr id="3" name="Picture 4" descr="\\pblfpr\users\David\_Graphics\Parchment paper 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1" y="1600200"/>
              <a:ext cx="2895600" cy="9302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" name="Rectangle 3"/>
            <p:cNvSpPr/>
            <p:nvPr/>
          </p:nvSpPr>
          <p:spPr>
            <a:xfrm>
              <a:off x="5559552" y="1762036"/>
              <a:ext cx="2573140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 b="1" dirty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Be </a:t>
              </a:r>
              <a:r>
                <a:rPr lang="en-US" sz="3300" b="1" dirty="0" smtClean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Reverent</a:t>
              </a:r>
              <a:endParaRPr lang="en-US" sz="3300" dirty="0">
                <a:latin typeface="Papyrus" pitchFamily="66" charset="0"/>
              </a:endParaRPr>
            </a:p>
          </p:txBody>
        </p:sp>
      </p:grp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657600" y="2362200"/>
            <a:ext cx="5105400" cy="4114800"/>
          </a:xfrm>
        </p:spPr>
        <p:txBody>
          <a:bodyPr/>
          <a:lstStyle/>
          <a:p>
            <a:r>
              <a:rPr lang="en-US" dirty="0" smtClean="0"/>
              <a:t>Complete dependence on God</a:t>
            </a:r>
          </a:p>
          <a:p>
            <a:r>
              <a:rPr lang="en-US" dirty="0" smtClean="0"/>
              <a:t>Complete desire to honor God</a:t>
            </a:r>
          </a:p>
          <a:p>
            <a:r>
              <a:rPr lang="en-US" dirty="0" smtClean="0"/>
              <a:t>Complete dread of offending or displeasing God</a:t>
            </a:r>
          </a:p>
          <a:p>
            <a:r>
              <a:rPr lang="en-US" dirty="0" smtClean="0"/>
              <a:t>See also Philippians 2:12-13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05200" y="18288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Monotype Corsiva" pitchFamily="66" charset="0"/>
              </a:rPr>
              <a:t>“be obedient…with fear and trembling”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63733" y="-142220"/>
            <a:ext cx="16802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cap="none" dirty="0" smtClean="0">
                <a:ln w="11430"/>
                <a:solidFill>
                  <a:srgbClr val="EFDBA5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Eph. 6:5-8</a:t>
            </a:r>
            <a:endParaRPr lang="en-US" sz="2800" b="1" cap="none" dirty="0">
              <a:ln w="11430"/>
              <a:solidFill>
                <a:srgbClr val="EFDBA5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609600" y="1765296"/>
            <a:ext cx="2898649" cy="930276"/>
            <a:chOff x="5559552" y="1600200"/>
            <a:chExt cx="2898649" cy="930276"/>
          </a:xfrm>
        </p:grpSpPr>
        <p:pic>
          <p:nvPicPr>
            <p:cNvPr id="3" name="Picture 4" descr="\\pblfpr\users\David\_Graphics\Parchment paper 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1" y="1600200"/>
              <a:ext cx="2895600" cy="9302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" name="Rectangle 3"/>
            <p:cNvSpPr/>
            <p:nvPr/>
          </p:nvSpPr>
          <p:spPr>
            <a:xfrm>
              <a:off x="5559552" y="1762036"/>
              <a:ext cx="2573140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 b="1" dirty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Be </a:t>
              </a:r>
              <a:r>
                <a:rPr lang="en-US" sz="3300" b="1" dirty="0" smtClean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Reverent</a:t>
              </a:r>
              <a:endParaRPr lang="en-US" sz="3300" dirty="0">
                <a:latin typeface="Papyrus" pitchFamily="66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9600" y="2679696"/>
            <a:ext cx="2898649" cy="930276"/>
            <a:chOff x="5559552" y="1600200"/>
            <a:chExt cx="2898649" cy="930276"/>
          </a:xfrm>
        </p:grpSpPr>
        <p:pic>
          <p:nvPicPr>
            <p:cNvPr id="7" name="Picture 4" descr="\\pblfpr\users\David\_Graphics\Parchment paper 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1" y="1600200"/>
              <a:ext cx="2895600" cy="9302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5559552" y="1762036"/>
              <a:ext cx="175881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 b="1" dirty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Be </a:t>
              </a:r>
              <a:r>
                <a:rPr lang="en-US" sz="3300" b="1" dirty="0" smtClean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Real</a:t>
              </a:r>
              <a:endParaRPr lang="en-US" sz="3300" dirty="0">
                <a:latin typeface="Papyrus" pitchFamily="66" charset="0"/>
              </a:endParaRPr>
            </a:p>
          </p:txBody>
        </p:sp>
      </p:grp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657600" y="3276600"/>
            <a:ext cx="5181600" cy="4114800"/>
          </a:xfrm>
        </p:spPr>
        <p:txBody>
          <a:bodyPr/>
          <a:lstStyle/>
          <a:p>
            <a:r>
              <a:rPr lang="en-US" dirty="0" smtClean="0"/>
              <a:t>Single-minded focus to do right</a:t>
            </a:r>
          </a:p>
          <a:p>
            <a:r>
              <a:rPr lang="en-US" dirty="0" smtClean="0"/>
              <a:t>Sets foremost God’s interests</a:t>
            </a:r>
          </a:p>
          <a:p>
            <a:r>
              <a:rPr lang="en-US" dirty="0" smtClean="0"/>
              <a:t>Serves upright without shame</a:t>
            </a:r>
          </a:p>
          <a:p>
            <a:r>
              <a:rPr lang="en-US" dirty="0" smtClean="0"/>
              <a:t>See also 1 Chronicles 29:17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05200" y="27432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Monotype Corsiva" pitchFamily="66" charset="0"/>
              </a:rPr>
              <a:t>“be obedient…in sincerity of heart”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63733" y="-142220"/>
            <a:ext cx="16802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cap="none" dirty="0" smtClean="0">
                <a:ln w="11430"/>
                <a:solidFill>
                  <a:srgbClr val="EFDBA5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Eph. 6:5-8</a:t>
            </a:r>
            <a:endParaRPr lang="en-US" sz="2800" b="1" cap="none" dirty="0">
              <a:ln w="11430"/>
              <a:solidFill>
                <a:srgbClr val="EFDBA5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609600" y="1765296"/>
            <a:ext cx="2898649" cy="930276"/>
            <a:chOff x="5559552" y="1600200"/>
            <a:chExt cx="2898649" cy="930276"/>
          </a:xfrm>
        </p:grpSpPr>
        <p:pic>
          <p:nvPicPr>
            <p:cNvPr id="3" name="Picture 4" descr="\\pblfpr\users\David\_Graphics\Parchment paper 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1" y="1600200"/>
              <a:ext cx="2895600" cy="9302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" name="Rectangle 3"/>
            <p:cNvSpPr/>
            <p:nvPr/>
          </p:nvSpPr>
          <p:spPr>
            <a:xfrm>
              <a:off x="5559552" y="1762036"/>
              <a:ext cx="2573140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 b="1" dirty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Be </a:t>
              </a:r>
              <a:r>
                <a:rPr lang="en-US" sz="3300" b="1" dirty="0" smtClean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Reverent</a:t>
              </a:r>
              <a:endParaRPr lang="en-US" sz="3300" dirty="0">
                <a:latin typeface="Papyrus" pitchFamily="66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9600" y="2679696"/>
            <a:ext cx="2898649" cy="930276"/>
            <a:chOff x="5559552" y="1600200"/>
            <a:chExt cx="2898649" cy="930276"/>
          </a:xfrm>
        </p:grpSpPr>
        <p:pic>
          <p:nvPicPr>
            <p:cNvPr id="7" name="Picture 4" descr="\\pblfpr\users\David\_Graphics\Parchment paper 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1" y="1600200"/>
              <a:ext cx="2895600" cy="9302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5559552" y="1762036"/>
              <a:ext cx="175881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 b="1" dirty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Be </a:t>
              </a:r>
              <a:r>
                <a:rPr lang="en-US" sz="3300" b="1" dirty="0" smtClean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Real</a:t>
              </a:r>
              <a:endParaRPr lang="en-US" sz="3300" dirty="0">
                <a:latin typeface="Papyrus" pitchFamily="66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612648" y="3609972"/>
            <a:ext cx="2906565" cy="930276"/>
            <a:chOff x="5562600" y="1600200"/>
            <a:chExt cx="2906565" cy="930276"/>
          </a:xfrm>
        </p:grpSpPr>
        <p:pic>
          <p:nvPicPr>
            <p:cNvPr id="10" name="Picture 4" descr="\\pblfpr\users\David\_Graphics\Parchment paper 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1" y="1600200"/>
              <a:ext cx="2895600" cy="9302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1" name="Rectangle 10"/>
            <p:cNvSpPr/>
            <p:nvPr/>
          </p:nvSpPr>
          <p:spPr>
            <a:xfrm>
              <a:off x="5562600" y="1762036"/>
              <a:ext cx="290656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 b="1" dirty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Be </a:t>
              </a:r>
              <a:r>
                <a:rPr lang="en-US" sz="3300" b="1" dirty="0" smtClean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Respectful</a:t>
              </a:r>
              <a:endParaRPr lang="en-US" sz="3300" dirty="0">
                <a:latin typeface="Papyrus" pitchFamily="66" charset="0"/>
              </a:endParaRPr>
            </a:p>
          </p:txBody>
        </p:sp>
      </p:grp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581400" y="4191000"/>
            <a:ext cx="5181600" cy="41148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dirty="0" smtClean="0"/>
              <a:t>Selflessness – It’s not about me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Submission – It’s all about Him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Servitude – It’s living His will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See also 1 Chronicles 29:10-15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29000" y="36576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Monotype Corsiva" pitchFamily="66" charset="0"/>
              </a:rPr>
              <a:t>“doing the will of God from the heart”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63733" y="-142220"/>
            <a:ext cx="16802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cap="none" dirty="0" smtClean="0">
                <a:ln w="11430"/>
                <a:solidFill>
                  <a:srgbClr val="EFDBA5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Eph. 6:5-8</a:t>
            </a:r>
            <a:endParaRPr lang="en-US" sz="2800" b="1" cap="none" dirty="0">
              <a:ln w="11430"/>
              <a:solidFill>
                <a:srgbClr val="EFDBA5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609600" y="1765296"/>
            <a:ext cx="2898649" cy="930276"/>
            <a:chOff x="5559552" y="1600200"/>
            <a:chExt cx="2898649" cy="930276"/>
          </a:xfrm>
        </p:grpSpPr>
        <p:pic>
          <p:nvPicPr>
            <p:cNvPr id="3" name="Picture 4" descr="\\pblfpr\users\David\_Graphics\Parchment paper 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1" y="1600200"/>
              <a:ext cx="2895600" cy="9302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" name="Rectangle 3"/>
            <p:cNvSpPr/>
            <p:nvPr/>
          </p:nvSpPr>
          <p:spPr>
            <a:xfrm>
              <a:off x="5559552" y="1762036"/>
              <a:ext cx="2573140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 b="1" dirty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Be </a:t>
              </a:r>
              <a:r>
                <a:rPr lang="en-US" sz="3300" b="1" dirty="0" smtClean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Reverent</a:t>
              </a:r>
              <a:endParaRPr lang="en-US" sz="3300" dirty="0">
                <a:latin typeface="Papyrus" pitchFamily="66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9600" y="2679696"/>
            <a:ext cx="2898649" cy="930276"/>
            <a:chOff x="5559552" y="1600200"/>
            <a:chExt cx="2898649" cy="930276"/>
          </a:xfrm>
        </p:grpSpPr>
        <p:pic>
          <p:nvPicPr>
            <p:cNvPr id="7" name="Picture 4" descr="\\pblfpr\users\David\_Graphics\Parchment paper 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1" y="1600200"/>
              <a:ext cx="2895600" cy="9302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5559552" y="1762036"/>
              <a:ext cx="175881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 b="1" dirty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Be </a:t>
              </a:r>
              <a:r>
                <a:rPr lang="en-US" sz="3300" b="1" dirty="0" smtClean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Real</a:t>
              </a:r>
              <a:endParaRPr lang="en-US" sz="3300" dirty="0">
                <a:latin typeface="Papyrus" pitchFamily="66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612648" y="3609972"/>
            <a:ext cx="2906565" cy="930276"/>
            <a:chOff x="5562600" y="1600200"/>
            <a:chExt cx="2906565" cy="930276"/>
          </a:xfrm>
        </p:grpSpPr>
        <p:pic>
          <p:nvPicPr>
            <p:cNvPr id="10" name="Picture 4" descr="\\pblfpr\users\David\_Graphics\Parchment paper 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1" y="1600200"/>
              <a:ext cx="2895600" cy="9302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1" name="Rectangle 10"/>
            <p:cNvSpPr/>
            <p:nvPr/>
          </p:nvSpPr>
          <p:spPr>
            <a:xfrm>
              <a:off x="5562600" y="1762036"/>
              <a:ext cx="290656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 b="1" dirty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Be </a:t>
              </a:r>
              <a:r>
                <a:rPr lang="en-US" sz="3300" b="1" dirty="0" smtClean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Respectful</a:t>
              </a:r>
              <a:endParaRPr lang="en-US" sz="3300" dirty="0">
                <a:latin typeface="Papyrus" pitchFamily="66" charset="0"/>
              </a:endParaRPr>
            </a:p>
          </p:txBody>
        </p:sp>
      </p:grpSp>
      <p:grpSp>
        <p:nvGrpSpPr>
          <p:cNvPr id="9" name="Group 11"/>
          <p:cNvGrpSpPr/>
          <p:nvPr/>
        </p:nvGrpSpPr>
        <p:grpSpPr>
          <a:xfrm>
            <a:off x="609600" y="4540248"/>
            <a:ext cx="2907792" cy="930276"/>
            <a:chOff x="5559552" y="1600200"/>
            <a:chExt cx="2907792" cy="930276"/>
          </a:xfrm>
        </p:grpSpPr>
        <p:pic>
          <p:nvPicPr>
            <p:cNvPr id="13" name="Picture 4" descr="\\pblfpr\users\David\_Graphics\Parchment paper 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1" y="1600200"/>
              <a:ext cx="2895600" cy="9302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4" name="Rectangle 13"/>
            <p:cNvSpPr/>
            <p:nvPr/>
          </p:nvSpPr>
          <p:spPr>
            <a:xfrm>
              <a:off x="5559552" y="1762036"/>
              <a:ext cx="2907792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 b="1" dirty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Be </a:t>
              </a:r>
              <a:r>
                <a:rPr lang="en-US" sz="3300" b="1" dirty="0" smtClean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Relentless</a:t>
              </a:r>
              <a:endParaRPr lang="en-US" sz="3300" dirty="0">
                <a:latin typeface="Papyrus" pitchFamily="66" charset="0"/>
              </a:endParaRPr>
            </a:p>
          </p:txBody>
        </p:sp>
      </p:grp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581400" y="5105400"/>
            <a:ext cx="5334000" cy="1752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pc="-20" dirty="0" smtClean="0"/>
              <a:t>Serving the Lord, not as a burden to bear but with enthusiasm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dirty="0" smtClean="0"/>
              <a:t>See also Colossians 3:23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29000" y="46482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2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Monotype Corsiva" pitchFamily="66" charset="0"/>
              </a:rPr>
              <a:t>“with goodwill doing service</a:t>
            </a:r>
            <a:r>
              <a:rPr lang="en-US" sz="2800" b="1" spc="-1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Monotype Corsiva" pitchFamily="66" charset="0"/>
              </a:rPr>
              <a:t>...</a:t>
            </a:r>
            <a:r>
              <a:rPr lang="en-US" sz="2800" b="1" spc="-2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Monotype Corsiva" pitchFamily="66" charset="0"/>
              </a:rPr>
              <a:t>to the Lord”</a:t>
            </a:r>
            <a:endParaRPr lang="en-US" sz="2800" b="1" spc="-2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63733" y="-142220"/>
            <a:ext cx="16802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cap="none" dirty="0" smtClean="0">
                <a:ln w="11430"/>
                <a:solidFill>
                  <a:srgbClr val="EFDBA5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Eph. 6:5-8</a:t>
            </a:r>
            <a:endParaRPr lang="en-US" sz="2800" b="1" cap="none" dirty="0">
              <a:ln w="11430"/>
              <a:solidFill>
                <a:srgbClr val="EFDBA5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609600" y="1765296"/>
            <a:ext cx="2898649" cy="930276"/>
            <a:chOff x="5559552" y="1600200"/>
            <a:chExt cx="2898649" cy="930276"/>
          </a:xfrm>
        </p:grpSpPr>
        <p:pic>
          <p:nvPicPr>
            <p:cNvPr id="3" name="Picture 4" descr="\\pblfpr\users\David\_Graphics\Parchment paper 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1" y="1600200"/>
              <a:ext cx="2895600" cy="9302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" name="Rectangle 3"/>
            <p:cNvSpPr/>
            <p:nvPr/>
          </p:nvSpPr>
          <p:spPr>
            <a:xfrm>
              <a:off x="5559552" y="1762036"/>
              <a:ext cx="2573140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 b="1" dirty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Be </a:t>
              </a:r>
              <a:r>
                <a:rPr lang="en-US" sz="3300" b="1" dirty="0" smtClean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Reverent</a:t>
              </a:r>
              <a:endParaRPr lang="en-US" sz="3300" dirty="0">
                <a:latin typeface="Papyrus" pitchFamily="66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9600" y="2679696"/>
            <a:ext cx="2898649" cy="930276"/>
            <a:chOff x="5559552" y="1600200"/>
            <a:chExt cx="2898649" cy="930276"/>
          </a:xfrm>
        </p:grpSpPr>
        <p:pic>
          <p:nvPicPr>
            <p:cNvPr id="7" name="Picture 4" descr="\\pblfpr\users\David\_Graphics\Parchment paper 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1" y="1600200"/>
              <a:ext cx="2895600" cy="9302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5559552" y="1762036"/>
              <a:ext cx="175881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 b="1" dirty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Be </a:t>
              </a:r>
              <a:r>
                <a:rPr lang="en-US" sz="3300" b="1" dirty="0" smtClean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Real</a:t>
              </a:r>
              <a:endParaRPr lang="en-US" sz="3300" dirty="0">
                <a:latin typeface="Papyrus" pitchFamily="66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612648" y="3609972"/>
            <a:ext cx="2906565" cy="930276"/>
            <a:chOff x="5562600" y="1600200"/>
            <a:chExt cx="2906565" cy="930276"/>
          </a:xfrm>
        </p:grpSpPr>
        <p:pic>
          <p:nvPicPr>
            <p:cNvPr id="10" name="Picture 4" descr="\\pblfpr\users\David\_Graphics\Parchment paper 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1" y="1600200"/>
              <a:ext cx="2895600" cy="9302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1" name="Rectangle 10"/>
            <p:cNvSpPr/>
            <p:nvPr/>
          </p:nvSpPr>
          <p:spPr>
            <a:xfrm>
              <a:off x="5562600" y="1762036"/>
              <a:ext cx="290656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 b="1" dirty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Be </a:t>
              </a:r>
              <a:r>
                <a:rPr lang="en-US" sz="3300" b="1" dirty="0" smtClean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Respectful</a:t>
              </a:r>
              <a:endParaRPr lang="en-US" sz="3300" dirty="0">
                <a:latin typeface="Papyrus" pitchFamily="66" charset="0"/>
              </a:endParaRPr>
            </a:p>
          </p:txBody>
        </p:sp>
      </p:grpSp>
      <p:grpSp>
        <p:nvGrpSpPr>
          <p:cNvPr id="9" name="Group 11"/>
          <p:cNvGrpSpPr/>
          <p:nvPr/>
        </p:nvGrpSpPr>
        <p:grpSpPr>
          <a:xfrm>
            <a:off x="609600" y="4540248"/>
            <a:ext cx="2907792" cy="930276"/>
            <a:chOff x="5559552" y="1600200"/>
            <a:chExt cx="2907792" cy="930276"/>
          </a:xfrm>
        </p:grpSpPr>
        <p:pic>
          <p:nvPicPr>
            <p:cNvPr id="13" name="Picture 4" descr="\\pblfpr\users\David\_Graphics\Parchment paper 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1" y="1600200"/>
              <a:ext cx="2895600" cy="9302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4" name="Rectangle 13"/>
            <p:cNvSpPr/>
            <p:nvPr/>
          </p:nvSpPr>
          <p:spPr>
            <a:xfrm>
              <a:off x="5559552" y="1762036"/>
              <a:ext cx="2907792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 b="1" dirty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Be </a:t>
              </a:r>
              <a:r>
                <a:rPr lang="en-US" sz="3300" b="1" dirty="0" smtClean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Relentless</a:t>
              </a:r>
              <a:endParaRPr lang="en-US" sz="3300" dirty="0">
                <a:latin typeface="Papyrus" pitchFamily="66" charset="0"/>
              </a:endParaRPr>
            </a:p>
          </p:txBody>
        </p:sp>
      </p:grpSp>
      <p:grpSp>
        <p:nvGrpSpPr>
          <p:cNvPr id="12" name="Group 14"/>
          <p:cNvGrpSpPr/>
          <p:nvPr/>
        </p:nvGrpSpPr>
        <p:grpSpPr>
          <a:xfrm>
            <a:off x="609600" y="5470524"/>
            <a:ext cx="2907792" cy="930276"/>
            <a:chOff x="5559552" y="1600200"/>
            <a:chExt cx="2907792" cy="930276"/>
          </a:xfrm>
        </p:grpSpPr>
        <p:pic>
          <p:nvPicPr>
            <p:cNvPr id="16" name="Picture 4" descr="\\pblfpr\users\David\_Graphics\Parchment paper 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1" y="1600200"/>
              <a:ext cx="2895600" cy="9302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7" name="Rectangle 16"/>
            <p:cNvSpPr/>
            <p:nvPr/>
          </p:nvSpPr>
          <p:spPr>
            <a:xfrm>
              <a:off x="5559552" y="1762036"/>
              <a:ext cx="2907792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 b="1" dirty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Be </a:t>
              </a:r>
              <a:r>
                <a:rPr lang="en-US" sz="3300" b="1" dirty="0" smtClean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Rewarded</a:t>
              </a:r>
              <a:endParaRPr lang="en-US" sz="3300" dirty="0">
                <a:latin typeface="Papyrus" pitchFamily="66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463733" y="-142220"/>
            <a:ext cx="16802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cap="none" dirty="0" smtClean="0">
                <a:ln w="11430"/>
                <a:solidFill>
                  <a:srgbClr val="EFDBA5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Eph. 6:5-8</a:t>
            </a:r>
            <a:endParaRPr lang="en-US" sz="2800" b="1" cap="none" dirty="0">
              <a:ln w="11430"/>
              <a:solidFill>
                <a:srgbClr val="EFDBA5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000" y="5486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2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Monotype Corsiva" pitchFamily="66" charset="0"/>
              </a:rPr>
              <a:t>“he will receive the same from the Lord”</a:t>
            </a:r>
            <a:endParaRPr lang="en-US" sz="2800" b="1" spc="-2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24" name="Content Placeholder 17"/>
          <p:cNvSpPr>
            <a:spLocks noGrp="1"/>
          </p:cNvSpPr>
          <p:nvPr>
            <p:ph idx="1"/>
          </p:nvPr>
        </p:nvSpPr>
        <p:spPr>
          <a:xfrm>
            <a:off x="3657600" y="1828800"/>
            <a:ext cx="5181600" cy="2438400"/>
          </a:xfrm>
        </p:spPr>
        <p:txBody>
          <a:bodyPr/>
          <a:lstStyle/>
          <a:p>
            <a:r>
              <a:rPr lang="en-US" dirty="0" smtClean="0"/>
              <a:t>Demands work and trust</a:t>
            </a:r>
          </a:p>
          <a:p>
            <a:r>
              <a:rPr lang="en-US" dirty="0" smtClean="0"/>
              <a:t>Deserves nothing from God</a:t>
            </a:r>
          </a:p>
          <a:p>
            <a:r>
              <a:rPr lang="en-US" dirty="0" smtClean="0"/>
              <a:t>Doing what is one’s duty to do</a:t>
            </a:r>
          </a:p>
          <a:p>
            <a:r>
              <a:rPr lang="en-US" dirty="0" smtClean="0"/>
              <a:t>See also Luke 17:10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Lesson-Event PPT Graphics\Serve Your Master - text OB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317" cy="6858000"/>
          </a:xfrm>
          <a:prstGeom prst="rect">
            <a:avLst/>
          </a:prstGeom>
          <a:noFill/>
        </p:spPr>
      </p:pic>
      <p:grpSp>
        <p:nvGrpSpPr>
          <p:cNvPr id="2" name="Group 4"/>
          <p:cNvGrpSpPr/>
          <p:nvPr/>
        </p:nvGrpSpPr>
        <p:grpSpPr>
          <a:xfrm>
            <a:off x="609600" y="1917696"/>
            <a:ext cx="2898649" cy="854076"/>
            <a:chOff x="5559552" y="1600200"/>
            <a:chExt cx="2898649" cy="930276"/>
          </a:xfrm>
        </p:grpSpPr>
        <p:pic>
          <p:nvPicPr>
            <p:cNvPr id="3" name="Picture 4" descr="\\pblfpr\users\David\_Graphics\Parchment paper 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2601" y="1600200"/>
              <a:ext cx="2895600" cy="9302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" name="Rectangle 3"/>
            <p:cNvSpPr/>
            <p:nvPr/>
          </p:nvSpPr>
          <p:spPr>
            <a:xfrm>
              <a:off x="5559552" y="1762036"/>
              <a:ext cx="1596912" cy="653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 b="1" dirty="0" smtClean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Believe</a:t>
              </a:r>
              <a:endParaRPr lang="en-US" sz="3300" dirty="0">
                <a:latin typeface="Papyrus" pitchFamily="66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9600" y="2771772"/>
            <a:ext cx="2898649" cy="854076"/>
            <a:chOff x="5559552" y="1600200"/>
            <a:chExt cx="2898649" cy="930276"/>
          </a:xfrm>
        </p:grpSpPr>
        <p:pic>
          <p:nvPicPr>
            <p:cNvPr id="7" name="Picture 4" descr="\\pblfpr\users\David\_Graphics\Parchment paper 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2601" y="1600200"/>
              <a:ext cx="2895600" cy="9302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5559552" y="1762036"/>
              <a:ext cx="1654620" cy="653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 b="1" dirty="0" smtClean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Repent </a:t>
              </a:r>
              <a:endParaRPr lang="en-US" sz="3300" dirty="0">
                <a:latin typeface="Papyrus" pitchFamily="66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612648" y="3625848"/>
            <a:ext cx="2895601" cy="854076"/>
            <a:chOff x="5562600" y="1600200"/>
            <a:chExt cx="2895601" cy="930276"/>
          </a:xfrm>
        </p:grpSpPr>
        <p:pic>
          <p:nvPicPr>
            <p:cNvPr id="10" name="Picture 4" descr="\\pblfpr\users\David\_Graphics\Parchment paper 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2601" y="1600200"/>
              <a:ext cx="2895600" cy="9302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1" name="Rectangle 10"/>
            <p:cNvSpPr/>
            <p:nvPr/>
          </p:nvSpPr>
          <p:spPr>
            <a:xfrm>
              <a:off x="5562600" y="1762036"/>
              <a:ext cx="1810111" cy="653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 b="1" dirty="0" smtClean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Confess</a:t>
              </a:r>
              <a:endParaRPr lang="en-US" sz="3300" dirty="0">
                <a:latin typeface="Papyrus" pitchFamily="66" charset="0"/>
              </a:endParaRPr>
            </a:p>
          </p:txBody>
        </p:sp>
      </p:grpSp>
      <p:grpSp>
        <p:nvGrpSpPr>
          <p:cNvPr id="9" name="Group 11"/>
          <p:cNvGrpSpPr/>
          <p:nvPr/>
        </p:nvGrpSpPr>
        <p:grpSpPr>
          <a:xfrm>
            <a:off x="609600" y="4479924"/>
            <a:ext cx="2898649" cy="854076"/>
            <a:chOff x="5559552" y="1600200"/>
            <a:chExt cx="2898649" cy="930276"/>
          </a:xfrm>
        </p:grpSpPr>
        <p:pic>
          <p:nvPicPr>
            <p:cNvPr id="13" name="Picture 4" descr="\\pblfpr\users\David\_Graphics\Parchment paper 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2601" y="1600200"/>
              <a:ext cx="2895600" cy="9302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4" name="Rectangle 13"/>
            <p:cNvSpPr/>
            <p:nvPr/>
          </p:nvSpPr>
          <p:spPr>
            <a:xfrm>
              <a:off x="5559552" y="1762036"/>
              <a:ext cx="2630848" cy="653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 b="1" dirty="0" smtClean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Be Baptized</a:t>
              </a:r>
              <a:endParaRPr lang="en-US" sz="3300" dirty="0">
                <a:latin typeface="Papyrus" pitchFamily="66" charset="0"/>
              </a:endParaRPr>
            </a:p>
          </p:txBody>
        </p:sp>
      </p:grpSp>
      <p:grpSp>
        <p:nvGrpSpPr>
          <p:cNvPr id="12" name="Group 14"/>
          <p:cNvGrpSpPr/>
          <p:nvPr/>
        </p:nvGrpSpPr>
        <p:grpSpPr>
          <a:xfrm>
            <a:off x="609600" y="5562600"/>
            <a:ext cx="2898649" cy="854076"/>
            <a:chOff x="5559552" y="1600200"/>
            <a:chExt cx="2898649" cy="930276"/>
          </a:xfrm>
        </p:grpSpPr>
        <p:pic>
          <p:nvPicPr>
            <p:cNvPr id="16" name="Picture 4" descr="\\pblfpr\users\David\_Graphics\Parchment paper 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2601" y="1600200"/>
              <a:ext cx="2895600" cy="9302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7" name="Rectangle 16"/>
            <p:cNvSpPr/>
            <p:nvPr/>
          </p:nvSpPr>
          <p:spPr>
            <a:xfrm>
              <a:off x="5559552" y="1762036"/>
              <a:ext cx="2813591" cy="653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 b="1" dirty="0" smtClean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Live Faithfully</a:t>
              </a:r>
              <a:endParaRPr lang="en-US" sz="3300" dirty="0">
                <a:latin typeface="Papyrus" pitchFamily="66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429000" y="191518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2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Monotype Corsiva" pitchFamily="66" charset="0"/>
              </a:rPr>
              <a:t>Faith that Jesus is God’s Son – Mk. 16:16</a:t>
            </a:r>
            <a:endParaRPr lang="en-US" sz="2800" b="1" spc="-2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24" name="Content Placeholder 17"/>
          <p:cNvSpPr>
            <a:spLocks noGrp="1"/>
          </p:cNvSpPr>
          <p:nvPr>
            <p:ph idx="1"/>
          </p:nvPr>
        </p:nvSpPr>
        <p:spPr>
          <a:xfrm>
            <a:off x="3352800" y="5181600"/>
            <a:ext cx="5486400" cy="53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n>
                  <a:solidFill>
                    <a:srgbClr val="C80409"/>
                  </a:solidFill>
                </a:ln>
                <a:solidFill>
                  <a:schemeClr val="bg1"/>
                </a:solidFill>
                <a:effectLst>
                  <a:outerShdw blurRad="25400" dist="38100" dir="2700000" algn="ctr" rotWithShape="0">
                    <a:schemeClr val="tx1"/>
                  </a:outerShdw>
                </a:effectLst>
              </a:rPr>
              <a:t>Sins are forgiven by God – Acts 2:38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9000" y="282958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2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Monotype Corsiva" pitchFamily="66" charset="0"/>
              </a:rPr>
              <a:t>Change your mind about sin – Luke 13:3</a:t>
            </a:r>
            <a:endParaRPr lang="en-US" sz="2800" b="1" spc="-2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9000" y="374398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2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Monotype Corsiva" pitchFamily="66" charset="0"/>
              </a:rPr>
              <a:t>State your faith in Jesus – Romans 10:9</a:t>
            </a:r>
            <a:endParaRPr lang="en-US" sz="2800" b="1" spc="-2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9000" y="458218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2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Monotype Corsiva" pitchFamily="66" charset="0"/>
              </a:rPr>
              <a:t>Be immersed in water – </a:t>
            </a:r>
            <a:r>
              <a:rPr lang="en-US" sz="2800" b="1" spc="-2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Monotype Corsiva" pitchFamily="66" charset="0"/>
              </a:rPr>
              <a:t>Colossians 2:12</a:t>
            </a:r>
            <a:endParaRPr lang="en-US" sz="2800" b="1" spc="-2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29000" y="572518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2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Monotype Corsiva" pitchFamily="66" charset="0"/>
              </a:rPr>
              <a:t>Serve your Master unto death – Mt. 25:23</a:t>
            </a:r>
            <a:endParaRPr lang="en-US" sz="2800" b="1" spc="-2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uild="p"/>
      <p:bldP spid="21" grpId="0"/>
      <p:bldP spid="22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609600" y="1765296"/>
            <a:ext cx="2898649" cy="930276"/>
            <a:chOff x="5559552" y="1600200"/>
            <a:chExt cx="2898649" cy="930276"/>
          </a:xfrm>
        </p:grpSpPr>
        <p:pic>
          <p:nvPicPr>
            <p:cNvPr id="3" name="Picture 4" descr="\\pblfpr\users\David\_Graphics\Parchment paper 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1" y="1600200"/>
              <a:ext cx="2895600" cy="9302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" name="Rectangle 3"/>
            <p:cNvSpPr/>
            <p:nvPr/>
          </p:nvSpPr>
          <p:spPr>
            <a:xfrm>
              <a:off x="5559552" y="1762036"/>
              <a:ext cx="2573140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 b="1" dirty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Be </a:t>
              </a:r>
              <a:r>
                <a:rPr lang="en-US" sz="3300" b="1" dirty="0" smtClean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Reverent</a:t>
              </a:r>
              <a:endParaRPr lang="en-US" sz="3300" dirty="0">
                <a:latin typeface="Papyrus" pitchFamily="66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9600" y="2679696"/>
            <a:ext cx="2898649" cy="930276"/>
            <a:chOff x="5559552" y="1600200"/>
            <a:chExt cx="2898649" cy="930276"/>
          </a:xfrm>
        </p:grpSpPr>
        <p:pic>
          <p:nvPicPr>
            <p:cNvPr id="7" name="Picture 4" descr="\\pblfpr\users\David\_Graphics\Parchment paper 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1" y="1600200"/>
              <a:ext cx="2895600" cy="9302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5559552" y="1762036"/>
              <a:ext cx="175881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 b="1" dirty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Be </a:t>
              </a:r>
              <a:r>
                <a:rPr lang="en-US" sz="3300" b="1" dirty="0" smtClean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Real</a:t>
              </a:r>
              <a:endParaRPr lang="en-US" sz="3300" dirty="0">
                <a:latin typeface="Papyrus" pitchFamily="66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612648" y="3609972"/>
            <a:ext cx="2906565" cy="930276"/>
            <a:chOff x="5562600" y="1600200"/>
            <a:chExt cx="2906565" cy="930276"/>
          </a:xfrm>
        </p:grpSpPr>
        <p:pic>
          <p:nvPicPr>
            <p:cNvPr id="10" name="Picture 4" descr="\\pblfpr\users\David\_Graphics\Parchment paper 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1" y="1600200"/>
              <a:ext cx="2895600" cy="9302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1" name="Rectangle 10"/>
            <p:cNvSpPr/>
            <p:nvPr/>
          </p:nvSpPr>
          <p:spPr>
            <a:xfrm>
              <a:off x="5562600" y="1762036"/>
              <a:ext cx="290656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 b="1" dirty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Be </a:t>
              </a:r>
              <a:r>
                <a:rPr lang="en-US" sz="3300" b="1" dirty="0" smtClean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Respectful</a:t>
              </a:r>
              <a:endParaRPr lang="en-US" sz="3300" dirty="0">
                <a:latin typeface="Papyrus" pitchFamily="66" charset="0"/>
              </a:endParaRPr>
            </a:p>
          </p:txBody>
        </p:sp>
      </p:grpSp>
      <p:grpSp>
        <p:nvGrpSpPr>
          <p:cNvPr id="9" name="Group 11"/>
          <p:cNvGrpSpPr/>
          <p:nvPr/>
        </p:nvGrpSpPr>
        <p:grpSpPr>
          <a:xfrm>
            <a:off x="609600" y="4540248"/>
            <a:ext cx="2907792" cy="930276"/>
            <a:chOff x="5559552" y="1600200"/>
            <a:chExt cx="2907792" cy="930276"/>
          </a:xfrm>
        </p:grpSpPr>
        <p:pic>
          <p:nvPicPr>
            <p:cNvPr id="13" name="Picture 4" descr="\\pblfpr\users\David\_Graphics\Parchment paper 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1" y="1600200"/>
              <a:ext cx="2895600" cy="9302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4" name="Rectangle 13"/>
            <p:cNvSpPr/>
            <p:nvPr/>
          </p:nvSpPr>
          <p:spPr>
            <a:xfrm>
              <a:off x="5559552" y="1762036"/>
              <a:ext cx="2907792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 b="1" dirty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Be </a:t>
              </a:r>
              <a:r>
                <a:rPr lang="en-US" sz="3300" b="1" dirty="0" smtClean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Relentless</a:t>
              </a:r>
              <a:endParaRPr lang="en-US" sz="3300" dirty="0">
                <a:latin typeface="Papyrus" pitchFamily="66" charset="0"/>
              </a:endParaRPr>
            </a:p>
          </p:txBody>
        </p:sp>
      </p:grpSp>
      <p:grpSp>
        <p:nvGrpSpPr>
          <p:cNvPr id="12" name="Group 14"/>
          <p:cNvGrpSpPr/>
          <p:nvPr/>
        </p:nvGrpSpPr>
        <p:grpSpPr>
          <a:xfrm>
            <a:off x="609600" y="5470524"/>
            <a:ext cx="2907792" cy="930276"/>
            <a:chOff x="5559552" y="1600200"/>
            <a:chExt cx="2907792" cy="930276"/>
          </a:xfrm>
        </p:grpSpPr>
        <p:pic>
          <p:nvPicPr>
            <p:cNvPr id="16" name="Picture 4" descr="\\pblfpr\users\David\_Graphics\Parchment paper 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1" y="1600200"/>
              <a:ext cx="2895600" cy="9302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7" name="Rectangle 16"/>
            <p:cNvSpPr/>
            <p:nvPr/>
          </p:nvSpPr>
          <p:spPr>
            <a:xfrm>
              <a:off x="5559552" y="1762036"/>
              <a:ext cx="2907792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 b="1" dirty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Be </a:t>
              </a:r>
              <a:r>
                <a:rPr lang="en-US" sz="3300" b="1" dirty="0" smtClean="0">
                  <a:solidFill>
                    <a:prstClr val="black"/>
                  </a:solidFill>
                  <a:effectLst>
                    <a:outerShdw blurRad="25400" dist="38100" dir="2700000" algn="ctr" rotWithShape="0">
                      <a:prstClr val="white"/>
                    </a:outerShdw>
                  </a:effectLst>
                  <a:latin typeface="Papyrus" pitchFamily="66" charset="0"/>
                </a:rPr>
                <a:t>Rewarded</a:t>
              </a:r>
              <a:endParaRPr lang="en-US" sz="3300" dirty="0">
                <a:latin typeface="Papyrus" pitchFamily="66" charset="0"/>
              </a:endParaRPr>
            </a:p>
          </p:txBody>
        </p:sp>
      </p:grp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657600" y="2362200"/>
            <a:ext cx="5105400" cy="4114800"/>
          </a:xfrm>
        </p:spPr>
        <p:txBody>
          <a:bodyPr/>
          <a:lstStyle/>
          <a:p>
            <a:r>
              <a:rPr lang="en-US" dirty="0" smtClean="0"/>
              <a:t>Complete dependence on God</a:t>
            </a:r>
          </a:p>
          <a:p>
            <a:r>
              <a:rPr lang="en-US" dirty="0" smtClean="0"/>
              <a:t>Complete desire to honor God</a:t>
            </a:r>
          </a:p>
          <a:p>
            <a:r>
              <a:rPr lang="en-US" dirty="0" smtClean="0"/>
              <a:t>Complete dread of offending or displeasing God</a:t>
            </a:r>
          </a:p>
          <a:p>
            <a:r>
              <a:rPr lang="en-US" dirty="0" smtClean="0"/>
              <a:t>See also Philippians 2:12-13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05200" y="18288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F0408"/>
                </a:solidFill>
                <a:effectLst>
                  <a:outerShdw blurRad="38100" dist="25400" dir="2700000" algn="ctr" rotWithShape="0">
                    <a:schemeClr val="tx1"/>
                  </a:outerShdw>
                </a:effectLst>
                <a:latin typeface="Monotype Corsiva" pitchFamily="66" charset="0"/>
              </a:rPr>
              <a:t>“be obedient…with fear and trembling”</a:t>
            </a:r>
            <a:endParaRPr lang="en-US" sz="2800" b="1" dirty="0">
              <a:solidFill>
                <a:srgbClr val="AF0408"/>
              </a:solidFill>
              <a:effectLst>
                <a:outerShdw blurRad="38100" dist="25400" dir="2700000" algn="ctr" rotWithShape="0">
                  <a:schemeClr val="tx1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63733" y="-142220"/>
            <a:ext cx="16802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cap="none" dirty="0" smtClean="0">
                <a:ln w="11430"/>
                <a:solidFill>
                  <a:srgbClr val="EFDBA5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Eph. 6:5-8</a:t>
            </a:r>
            <a:endParaRPr lang="en-US" sz="2800" b="1" cap="none" dirty="0">
              <a:ln w="11430"/>
              <a:solidFill>
                <a:srgbClr val="EFDBA5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285</Words>
  <Application>Microsoft Office PowerPoint</Application>
  <PresentationFormat>On-screen Show (4:3)</PresentationFormat>
  <Paragraphs>66</Paragraphs>
  <Slides>8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12</cp:revision>
  <dcterms:created xsi:type="dcterms:W3CDTF">2012-07-25T21:40:24Z</dcterms:created>
  <dcterms:modified xsi:type="dcterms:W3CDTF">2012-07-29T12:48:08Z</dcterms:modified>
</cp:coreProperties>
</file>