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8" r:id="rId3"/>
    <p:sldId id="320" r:id="rId4"/>
    <p:sldId id="324" r:id="rId5"/>
    <p:sldId id="330" r:id="rId6"/>
    <p:sldId id="332" r:id="rId7"/>
    <p:sldId id="333" r:id="rId8"/>
    <p:sldId id="334" r:id="rId9"/>
    <p:sldId id="344" r:id="rId10"/>
    <p:sldId id="336" r:id="rId11"/>
    <p:sldId id="337" r:id="rId12"/>
    <p:sldId id="338" r:id="rId13"/>
    <p:sldId id="339" r:id="rId14"/>
    <p:sldId id="340" r:id="rId15"/>
    <p:sldId id="341" r:id="rId16"/>
    <p:sldId id="34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20027"/>
    <a:srgbClr val="000099"/>
    <a:srgbClr val="000066"/>
    <a:srgbClr val="C1002D"/>
    <a:srgbClr val="A2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2520" y="-92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A54455-45D2-43CA-B2C9-607F80279603}" type="datetimeFigureOut">
              <a:rPr lang="en-US" smtClean="0"/>
              <a:pPr/>
              <a:t>7/15/2012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54455-45D2-43CA-B2C9-607F80279603}" type="datetimeFigureOut">
              <a:rPr lang="en-US" smtClean="0"/>
              <a:pPr/>
              <a:t>7/15/2012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54455-45D2-43CA-B2C9-607F80279603}" type="datetimeFigureOut">
              <a:rPr lang="en-US" smtClean="0"/>
              <a:pPr/>
              <a:t>7/15/2012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026" name="Picture 2" descr="\\pblfpr\users\David\_Graphics\Lesson-Event PPT Graphics\Interpreting the Bible - text slide.jpg"/>
          <p:cNvPicPr>
            <a:picLocks noChangeAspect="1" noChangeArrowheads="1"/>
          </p:cNvPicPr>
          <p:nvPr userDrawn="1"/>
        </p:nvPicPr>
        <p:blipFill>
          <a:blip r:embed="rId2" cstate="print"/>
          <a:srcRect/>
          <a:stretch>
            <a:fillRect/>
          </a:stretch>
        </p:blipFill>
        <p:spPr bwMode="auto">
          <a:xfrm>
            <a:off x="0" y="0"/>
            <a:ext cx="9144001" cy="6858000"/>
          </a:xfrm>
          <a:prstGeom prst="rect">
            <a:avLst/>
          </a:prstGeom>
          <a:noFill/>
        </p:spPr>
      </p:pic>
      <p:sp>
        <p:nvSpPr>
          <p:cNvPr id="3" name="Content Placeholder 2"/>
          <p:cNvSpPr>
            <a:spLocks noGrp="1"/>
          </p:cNvSpPr>
          <p:nvPr>
            <p:ph idx="1"/>
          </p:nvPr>
        </p:nvSpPr>
        <p:spPr>
          <a:xfrm>
            <a:off x="228600" y="1371600"/>
            <a:ext cx="8763000" cy="5486400"/>
          </a:xfrm>
        </p:spPr>
        <p:txBody>
          <a:bodyPr>
            <a:normAutofit/>
          </a:bodyPr>
          <a:lstStyle>
            <a:lvl1pPr marL="401638" indent="-401638">
              <a:buFont typeface="+mj-lt"/>
              <a:buAutoNum type="arabicPeriod"/>
              <a:defRPr sz="2800" b="1"/>
            </a:lvl1pPr>
            <a:lvl2pPr marL="796925" indent="-339725">
              <a:buFont typeface="+mj-lt"/>
              <a:buAutoNum type="alphaLcPeriod"/>
              <a:defRPr sz="2400" b="1">
                <a:solidFill>
                  <a:srgbClr val="A20027"/>
                </a:solidFill>
                <a:effectLst>
                  <a:outerShdw blurRad="25400" dist="38100" dir="2700000" algn="ctr" rotWithShape="0">
                    <a:schemeClr val="tx1"/>
                  </a:outerShdw>
                </a:effectLst>
              </a:defRPr>
            </a:lvl2pPr>
            <a:lvl3pPr marL="1200150" indent="-344488">
              <a:buFont typeface="+mj-lt"/>
              <a:buAutoNum type="romanLcPeriod"/>
              <a:defRPr sz="2000" b="1"/>
            </a:lvl3pPr>
            <a:lvl4pPr>
              <a:defRPr sz="1800" b="1"/>
            </a:lvl4pPr>
            <a:lvl5pPr>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152400" y="838200"/>
            <a:ext cx="8839200" cy="503238"/>
          </a:xfrm>
          <a:solidFill>
            <a:srgbClr val="A20027"/>
          </a:solidFill>
        </p:spPr>
        <p:txBody>
          <a:bodyPr>
            <a:noAutofit/>
          </a:bodyPr>
          <a:lstStyle>
            <a:lvl1pPr>
              <a:defRPr sz="4000" b="1">
                <a:solidFill>
                  <a:schemeClr val="bg1"/>
                </a:solidFill>
                <a:effectLst>
                  <a:outerShdw blurRad="38100" dist="38100" dir="2700000" algn="ctr" rotWithShape="0">
                    <a:schemeClr val="tx1"/>
                  </a:outerShdw>
                </a:effectLst>
              </a:defRPr>
            </a:lvl1pPr>
          </a:lstStyle>
          <a:p>
            <a:r>
              <a:rPr lang="en-US" dirty="0" smtClean="0"/>
              <a:t>Click to edit Master title style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anim calcmode="lin" valueType="num">
                                      <p:cBhvr>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anim calcmode="lin" valueType="num">
                                      <p:cBhvr>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500"/>
                                        <p:tgtEl>
                                          <p:spTgt spid="3">
                                            <p:txEl>
                                              <p:pRg st="4" end="4"/>
                                            </p:txEl>
                                          </p:spTgt>
                                        </p:tgtEl>
                                      </p:cBhvr>
                                    </p:animEffect>
                                    <p:anim calcmode="lin" valueType="num">
                                      <p:cBhvr>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2">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3">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4">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5">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A54455-45D2-43CA-B2C9-607F80279603}" type="datetimeFigureOut">
              <a:rPr lang="en-US" smtClean="0"/>
              <a:pPr/>
              <a:t>7/15/2012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A54455-45D2-43CA-B2C9-607F80279603}" type="datetimeFigureOut">
              <a:rPr lang="en-US" smtClean="0"/>
              <a:pPr/>
              <a:t>7/15/2012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A54455-45D2-43CA-B2C9-607F80279603}" type="datetimeFigureOut">
              <a:rPr lang="en-US" smtClean="0"/>
              <a:pPr/>
              <a:t>7/15/2012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A54455-45D2-43CA-B2C9-607F80279603}" type="datetimeFigureOut">
              <a:rPr lang="en-US" smtClean="0"/>
              <a:pPr/>
              <a:t>7/15/2012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A54455-45D2-43CA-B2C9-607F80279603}" type="datetimeFigureOut">
              <a:rPr lang="en-US" smtClean="0"/>
              <a:pPr/>
              <a:t>7/15/2012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A54455-45D2-43CA-B2C9-607F80279603}" type="datetimeFigureOut">
              <a:rPr lang="en-US" smtClean="0"/>
              <a:pPr/>
              <a:t>7/15/2012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A54455-45D2-43CA-B2C9-607F80279603}" type="datetimeFigureOut">
              <a:rPr lang="en-US" smtClean="0"/>
              <a:pPr/>
              <a:t>7/15/2012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A54455-45D2-43CA-B2C9-607F80279603}" type="datetimeFigureOut">
              <a:rPr lang="en-US" smtClean="0"/>
              <a:pPr/>
              <a:t>7/15/2012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EC829A-2442-4114-A2D0-0650E82BC83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fa</a:t>
            </a:r>
            <a:endParaRPr lang="en-US" dirty="0"/>
          </a:p>
        </p:txBody>
      </p:sp>
      <p:sp>
        <p:nvSpPr>
          <p:cNvPr id="3" name="Subtitle 2"/>
          <p:cNvSpPr>
            <a:spLocks noGrp="1"/>
          </p:cNvSpPr>
          <p:nvPr>
            <p:ph type="subTitle" idx="1"/>
          </p:nvPr>
        </p:nvSpPr>
        <p:spPr/>
        <p:txBody>
          <a:bodyPr/>
          <a:lstStyle/>
          <a:p>
            <a:endParaRPr lang="en-US"/>
          </a:p>
        </p:txBody>
      </p:sp>
      <p:pic>
        <p:nvPicPr>
          <p:cNvPr id="2050" name="Picture 2" descr="\\pblfpr\users\David\_Graphics\Lesson-Event PPT Graphics\Interpreting the Bible - PPT title.jpg"/>
          <p:cNvPicPr>
            <a:picLocks noChangeAspect="1" noChangeArrowheads="1"/>
          </p:cNvPicPr>
          <p:nvPr/>
        </p:nvPicPr>
        <p:blipFill>
          <a:blip r:embed="rId2" cstate="print"/>
          <a:srcRect/>
          <a:stretch>
            <a:fillRect/>
          </a:stretch>
        </p:blipFill>
        <p:spPr bwMode="auto">
          <a:xfrm>
            <a:off x="0" y="0"/>
            <a:ext cx="9144001" cy="6858000"/>
          </a:xfrm>
          <a:prstGeom prst="rect">
            <a:avLst/>
          </a:prstGeom>
          <a:noFill/>
        </p:spPr>
      </p:pic>
      <p:sp>
        <p:nvSpPr>
          <p:cNvPr id="5" name="TextBox 4"/>
          <p:cNvSpPr txBox="1"/>
          <p:nvPr/>
        </p:nvSpPr>
        <p:spPr>
          <a:xfrm>
            <a:off x="0" y="5791200"/>
            <a:ext cx="9144000" cy="977191"/>
          </a:xfrm>
          <a:prstGeom prst="rect">
            <a:avLst/>
          </a:prstGeom>
          <a:noFill/>
        </p:spPr>
        <p:txBody>
          <a:bodyPr wrap="square" rtlCol="0">
            <a:spAutoFit/>
          </a:bodyPr>
          <a:lstStyle/>
          <a:p>
            <a:r>
              <a:rPr lang="en-US" sz="2800" b="1" u="sng" dirty="0" smtClean="0">
                <a:solidFill>
                  <a:schemeClr val="bg1"/>
                </a:solidFill>
                <a:effectLst>
                  <a:outerShdw blurRad="50800" dist="50800" dir="2700000" algn="ctr" rotWithShape="0">
                    <a:schemeClr val="tx1"/>
                  </a:outerShdw>
                </a:effectLst>
              </a:rPr>
              <a:t>Lesson 17</a:t>
            </a:r>
            <a:r>
              <a:rPr lang="en-US" sz="2800" b="1" dirty="0" smtClean="0">
                <a:solidFill>
                  <a:schemeClr val="bg1"/>
                </a:solidFill>
                <a:effectLst>
                  <a:outerShdw blurRad="50800" dist="50800" dir="2700000" algn="ctr" rotWithShape="0">
                    <a:schemeClr val="tx1"/>
                  </a:outerShdw>
                </a:effectLst>
              </a:rPr>
              <a:t>:</a:t>
            </a:r>
          </a:p>
          <a:p>
            <a:r>
              <a:rPr lang="en-US" sz="2950" b="1" dirty="0" smtClean="0">
                <a:solidFill>
                  <a:schemeClr val="bg1"/>
                </a:solidFill>
                <a:effectLst>
                  <a:outerShdw blurRad="50800" dist="50800" dir="2700000" algn="ctr" rotWithShape="0">
                    <a:schemeClr val="tx1"/>
                  </a:outerShdw>
                </a:effectLst>
              </a:rPr>
              <a:t>Understanding “The Silence of the Scriptures” – Part 2</a:t>
            </a:r>
            <a:endParaRPr lang="en-US" sz="2950" b="1" dirty="0">
              <a:solidFill>
                <a:schemeClr val="bg1"/>
              </a:solidFill>
              <a:effectLst>
                <a:outerShdw blurRad="50800" dist="50800" dir="2700000" algn="ctr" rotWithShape="0">
                  <a:schemeClr val="tx1"/>
                </a:outerShdw>
              </a:effectLs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lnSpc>
                <a:spcPct val="120000"/>
              </a:lnSpc>
              <a:buFont typeface="+mj-lt"/>
              <a:buAutoNum type="arabicPeriod" startAt="6"/>
            </a:pPr>
            <a:r>
              <a:rPr lang="en-US" dirty="0" smtClean="0"/>
              <a:t>Apply this basic principle of Biblical authority to using mechanical </a:t>
            </a:r>
            <a:r>
              <a:rPr lang="en-US" u="sng" dirty="0" smtClean="0"/>
              <a:t>instruments of music</a:t>
            </a:r>
            <a:r>
              <a:rPr lang="en-US" dirty="0" smtClean="0"/>
              <a:t> in N.T. worship today.</a:t>
            </a:r>
          </a:p>
          <a:p>
            <a:pPr lvl="1"/>
            <a:r>
              <a:rPr lang="en-US" dirty="0" smtClean="0"/>
              <a:t>Many argue today, based upon an improper understanding and application of “the silence of the Scriptures,” that mechanical instruments of music are acceptable in worship.  They make claims like:</a:t>
            </a:r>
          </a:p>
          <a:p>
            <a:pPr lvl="2"/>
            <a:r>
              <a:rPr lang="en-US" sz="2200" dirty="0" smtClean="0"/>
              <a:t>“The Bible doesn’t say </a:t>
            </a:r>
            <a:r>
              <a:rPr lang="en-US" sz="2200" u="sng" dirty="0" smtClean="0"/>
              <a:t>not to play</a:t>
            </a:r>
            <a:r>
              <a:rPr lang="en-US" sz="2200" dirty="0" smtClean="0"/>
              <a:t> an instrument!  Therefore, it must be ok with God.”</a:t>
            </a:r>
          </a:p>
          <a:p>
            <a:pPr lvl="2"/>
            <a:r>
              <a:rPr lang="en-US" sz="2200" dirty="0" smtClean="0"/>
              <a:t>“Where is the verse that says, ‘Do </a:t>
            </a:r>
            <a:r>
              <a:rPr lang="en-US" sz="2200" u="sng" dirty="0" smtClean="0"/>
              <a:t>not</a:t>
            </a:r>
            <a:r>
              <a:rPr lang="en-US" sz="2200" dirty="0" smtClean="0"/>
              <a:t> play a mechanical instrument in worship’?”</a:t>
            </a:r>
          </a:p>
          <a:p>
            <a:pPr lvl="2"/>
            <a:r>
              <a:rPr lang="en-US" sz="2200" dirty="0" smtClean="0"/>
              <a:t>“This cannot be that big a deal to God if He didn’t see fit to talk about it!”</a:t>
            </a:r>
          </a:p>
        </p:txBody>
      </p:sp>
      <p:sp>
        <p:nvSpPr>
          <p:cNvPr id="3" name="Title 2"/>
          <p:cNvSpPr>
            <a:spLocks noGrp="1"/>
          </p:cNvSpPr>
          <p:nvPr>
            <p:ph type="title"/>
          </p:nvPr>
        </p:nvSpPr>
        <p:spPr/>
        <p:txBody>
          <a:bodyPr/>
          <a:lstStyle/>
          <a:p>
            <a:r>
              <a:rPr lang="en-US" dirty="0" smtClean="0"/>
              <a:t>“The Silence of the Scriptures”</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anim calcmode="lin" valueType="num">
                                      <p:cBhvr>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500"/>
                                        <p:tgtEl>
                                          <p:spTgt spid="2">
                                            <p:txEl>
                                              <p:pRg st="3" end="3"/>
                                            </p:txEl>
                                          </p:spTgt>
                                        </p:tgtEl>
                                      </p:cBhvr>
                                    </p:animEffect>
                                    <p:anim calcmode="lin" valueType="num">
                                      <p:cBhvr>
                                        <p:cTn id="26"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500"/>
                                        <p:tgtEl>
                                          <p:spTgt spid="2">
                                            <p:txEl>
                                              <p:pRg st="4" end="4"/>
                                            </p:txEl>
                                          </p:spTgt>
                                        </p:tgtEl>
                                      </p:cBhvr>
                                    </p:animEffect>
                                    <p:anim calcmode="lin" valueType="num">
                                      <p:cBhvr>
                                        <p:cTn id="3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3"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lnSpc>
                <a:spcPct val="120000"/>
              </a:lnSpc>
              <a:buFont typeface="+mj-lt"/>
              <a:buAutoNum type="arabicPeriod" startAt="6"/>
            </a:pPr>
            <a:r>
              <a:rPr lang="en-US" dirty="0" smtClean="0"/>
              <a:t>Apply this basic principle of Biblical authority to using mechanical </a:t>
            </a:r>
            <a:r>
              <a:rPr lang="en-US" u="sng" dirty="0" smtClean="0"/>
              <a:t>instruments of music</a:t>
            </a:r>
            <a:r>
              <a:rPr lang="en-US" dirty="0" smtClean="0"/>
              <a:t> in N.T. worship today.</a:t>
            </a:r>
          </a:p>
          <a:p>
            <a:pPr marL="804863" lvl="1" indent="-347663">
              <a:buFont typeface="+mj-lt"/>
              <a:buAutoNum type="alphaLcPeriod" startAt="2"/>
            </a:pPr>
            <a:r>
              <a:rPr lang="en-US" dirty="0" smtClean="0"/>
              <a:t>Would it not equally provide justification for other forms of worship of which the Lord was silent?  Such as:</a:t>
            </a:r>
          </a:p>
          <a:p>
            <a:pPr lvl="2"/>
            <a:r>
              <a:rPr lang="en-US" sz="2200" dirty="0" smtClean="0"/>
              <a:t>Baptizing </a:t>
            </a:r>
            <a:r>
              <a:rPr lang="en-US" sz="2200" u="sng" dirty="0" smtClean="0"/>
              <a:t>infants</a:t>
            </a:r>
          </a:p>
          <a:p>
            <a:pPr lvl="2"/>
            <a:r>
              <a:rPr lang="en-US" sz="2200" dirty="0" smtClean="0"/>
              <a:t>Worshiping </a:t>
            </a:r>
            <a:r>
              <a:rPr lang="en-US" sz="2200" u="sng" dirty="0" smtClean="0"/>
              <a:t>saints</a:t>
            </a:r>
          </a:p>
          <a:p>
            <a:pPr lvl="2"/>
            <a:r>
              <a:rPr lang="en-US" sz="2200" dirty="0" smtClean="0"/>
              <a:t>Praying to </a:t>
            </a:r>
            <a:r>
              <a:rPr lang="en-US" sz="2200" u="sng" dirty="0" smtClean="0"/>
              <a:t>Mary</a:t>
            </a:r>
          </a:p>
          <a:p>
            <a:pPr lvl="2"/>
            <a:r>
              <a:rPr lang="en-US" sz="2200" dirty="0" smtClean="0"/>
              <a:t>Counting </a:t>
            </a:r>
            <a:r>
              <a:rPr lang="en-US" sz="2200" u="sng" dirty="0" smtClean="0"/>
              <a:t>beads</a:t>
            </a:r>
          </a:p>
          <a:p>
            <a:pPr lvl="2"/>
            <a:r>
              <a:rPr lang="en-US" sz="2200" dirty="0" smtClean="0"/>
              <a:t>Burning </a:t>
            </a:r>
            <a:r>
              <a:rPr lang="en-US" sz="2200" u="sng" dirty="0" smtClean="0"/>
              <a:t>incense</a:t>
            </a:r>
          </a:p>
          <a:p>
            <a:pPr lvl="2"/>
            <a:r>
              <a:rPr lang="en-US" sz="2200" dirty="0" smtClean="0"/>
              <a:t>Offering animal sacrifices</a:t>
            </a:r>
          </a:p>
          <a:p>
            <a:pPr lvl="2"/>
            <a:r>
              <a:rPr lang="en-US" sz="2200" dirty="0" smtClean="0"/>
              <a:t>Lighting candles for the dead</a:t>
            </a:r>
          </a:p>
          <a:p>
            <a:pPr lvl="2"/>
            <a:r>
              <a:rPr lang="en-US" sz="2200" dirty="0" smtClean="0"/>
              <a:t>The truth is that the Bible is silent about these matters (and instrumental music), and therefore they are </a:t>
            </a:r>
            <a:r>
              <a:rPr lang="en-US" sz="2200" u="sng" dirty="0" smtClean="0"/>
              <a:t>unauthorized</a:t>
            </a:r>
            <a:r>
              <a:rPr lang="en-US" sz="2200" dirty="0" smtClean="0"/>
              <a:t>.</a:t>
            </a:r>
          </a:p>
          <a:p>
            <a:pPr lvl="1">
              <a:buNone/>
            </a:pPr>
            <a:endParaRPr lang="en-US" dirty="0" smtClean="0"/>
          </a:p>
        </p:txBody>
      </p:sp>
      <p:sp>
        <p:nvSpPr>
          <p:cNvPr id="3" name="Title 2"/>
          <p:cNvSpPr>
            <a:spLocks noGrp="1"/>
          </p:cNvSpPr>
          <p:nvPr>
            <p:ph type="title"/>
          </p:nvPr>
        </p:nvSpPr>
        <p:spPr/>
        <p:txBody>
          <a:bodyPr/>
          <a:lstStyle/>
          <a:p>
            <a:r>
              <a:rPr lang="en-US" dirty="0" smtClean="0"/>
              <a:t>“The Silence of the Scriptures”</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anim calcmode="lin" valueType="num">
                                      <p:cBhvr>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fade">
                                      <p:cBhvr>
                                        <p:cTn id="31" dur="500"/>
                                        <p:tgtEl>
                                          <p:spTgt spid="2">
                                            <p:txEl>
                                              <p:pRg st="5" end="5"/>
                                            </p:txEl>
                                          </p:spTgt>
                                        </p:tgtEl>
                                      </p:cBhvr>
                                    </p:animEffect>
                                    <p:anim calcmode="lin" valueType="num">
                                      <p:cBhvr>
                                        <p:cTn id="32"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500"/>
                                        <p:tgtEl>
                                          <p:spTgt spid="2">
                                            <p:txEl>
                                              <p:pRg st="6" end="6"/>
                                            </p:txEl>
                                          </p:spTgt>
                                        </p:tgtEl>
                                      </p:cBhvr>
                                    </p:animEffect>
                                    <p:anim calcmode="lin" valueType="num">
                                      <p:cBhvr>
                                        <p:cTn id="38"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9"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nodeType="after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Effect transition="in" filter="fade">
                                      <p:cBhvr>
                                        <p:cTn id="43" dur="500"/>
                                        <p:tgtEl>
                                          <p:spTgt spid="2">
                                            <p:txEl>
                                              <p:pRg st="7" end="7"/>
                                            </p:txEl>
                                          </p:spTgt>
                                        </p:tgtEl>
                                      </p:cBhvr>
                                    </p:animEffect>
                                    <p:anim calcmode="lin" valueType="num">
                                      <p:cBhvr>
                                        <p:cTn id="44"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5"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nodeType="afterEffect">
                                  <p:stCondLst>
                                    <p:cond delay="0"/>
                                  </p:stCondLst>
                                  <p:childTnLst>
                                    <p:set>
                                      <p:cBhvr>
                                        <p:cTn id="48" dur="1" fill="hold">
                                          <p:stCondLst>
                                            <p:cond delay="0"/>
                                          </p:stCondLst>
                                        </p:cTn>
                                        <p:tgtEl>
                                          <p:spTgt spid="2">
                                            <p:txEl>
                                              <p:pRg st="8" end="8"/>
                                            </p:txEl>
                                          </p:spTgt>
                                        </p:tgtEl>
                                        <p:attrNameLst>
                                          <p:attrName>style.visibility</p:attrName>
                                        </p:attrNameLst>
                                      </p:cBhvr>
                                      <p:to>
                                        <p:strVal val="visible"/>
                                      </p:to>
                                    </p:set>
                                    <p:animEffect transition="in" filter="fade">
                                      <p:cBhvr>
                                        <p:cTn id="49" dur="500"/>
                                        <p:tgtEl>
                                          <p:spTgt spid="2">
                                            <p:txEl>
                                              <p:pRg st="8" end="8"/>
                                            </p:txEl>
                                          </p:spTgt>
                                        </p:tgtEl>
                                      </p:cBhvr>
                                    </p:animEffect>
                                    <p:anim calcmode="lin" valueType="num">
                                      <p:cBhvr>
                                        <p:cTn id="50"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1" dur="5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42" presetClass="entr" presetSubtype="0" fill="hold" nodeType="afterEffect">
                                  <p:stCondLst>
                                    <p:cond delay="0"/>
                                  </p:stCondLst>
                                  <p:childTnLst>
                                    <p:set>
                                      <p:cBhvr>
                                        <p:cTn id="54" dur="1" fill="hold">
                                          <p:stCondLst>
                                            <p:cond delay="0"/>
                                          </p:stCondLst>
                                        </p:cTn>
                                        <p:tgtEl>
                                          <p:spTgt spid="2">
                                            <p:txEl>
                                              <p:pRg st="9" end="9"/>
                                            </p:txEl>
                                          </p:spTgt>
                                        </p:tgtEl>
                                        <p:attrNameLst>
                                          <p:attrName>style.visibility</p:attrName>
                                        </p:attrNameLst>
                                      </p:cBhvr>
                                      <p:to>
                                        <p:strVal val="visible"/>
                                      </p:to>
                                    </p:set>
                                    <p:animEffect transition="in" filter="fade">
                                      <p:cBhvr>
                                        <p:cTn id="55" dur="500"/>
                                        <p:tgtEl>
                                          <p:spTgt spid="2">
                                            <p:txEl>
                                              <p:pRg st="9" end="9"/>
                                            </p:txEl>
                                          </p:spTgt>
                                        </p:tgtEl>
                                      </p:cBhvr>
                                    </p:animEffect>
                                    <p:anim calcmode="lin" valueType="num">
                                      <p:cBhvr>
                                        <p:cTn id="56"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57" dur="5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lnSpc>
                <a:spcPct val="120000"/>
              </a:lnSpc>
              <a:buFont typeface="+mj-lt"/>
              <a:buAutoNum type="arabicPeriod" startAt="6"/>
            </a:pPr>
            <a:r>
              <a:rPr lang="en-US" dirty="0" smtClean="0"/>
              <a:t>Apply this basic principle of Biblical authority to using mechanical </a:t>
            </a:r>
            <a:r>
              <a:rPr lang="en-US" u="sng" dirty="0" smtClean="0"/>
              <a:t>instruments of music</a:t>
            </a:r>
            <a:r>
              <a:rPr lang="en-US" dirty="0" smtClean="0"/>
              <a:t> in N.T. worship today.</a:t>
            </a:r>
          </a:p>
          <a:p>
            <a:pPr marL="804863" lvl="1" indent="-347663">
              <a:buFont typeface="+mj-lt"/>
              <a:buAutoNum type="alphaLcPeriod" startAt="3"/>
            </a:pPr>
            <a:r>
              <a:rPr lang="en-US" u="sng" dirty="0" smtClean="0"/>
              <a:t>Every</a:t>
            </a:r>
            <a:r>
              <a:rPr lang="en-US" dirty="0" smtClean="0"/>
              <a:t> New Testament verse that makes reference to music in New Testament worship always </a:t>
            </a:r>
            <a:r>
              <a:rPr lang="en-US" u="sng" dirty="0" smtClean="0"/>
              <a:t>specifies</a:t>
            </a:r>
            <a:r>
              <a:rPr lang="en-US" dirty="0" smtClean="0"/>
              <a:t> singing.  </a:t>
            </a:r>
          </a:p>
          <a:p>
            <a:pPr lvl="2"/>
            <a:r>
              <a:rPr lang="en-US" dirty="0" smtClean="0"/>
              <a:t>There is </a:t>
            </a:r>
            <a:r>
              <a:rPr lang="en-US" u="sng" dirty="0" smtClean="0"/>
              <a:t>NO</a:t>
            </a:r>
            <a:r>
              <a:rPr lang="en-US" dirty="0" smtClean="0"/>
              <a:t> New Testament verse that makes reference to any mechanical instruments of music in worship.  The N.T. is completely </a:t>
            </a:r>
            <a:r>
              <a:rPr lang="en-US" u="sng" dirty="0" smtClean="0"/>
              <a:t>silent</a:t>
            </a:r>
            <a:r>
              <a:rPr lang="en-US" dirty="0" smtClean="0"/>
              <a:t> in this regard.  </a:t>
            </a:r>
          </a:p>
          <a:p>
            <a:pPr lvl="2"/>
            <a:r>
              <a:rPr lang="en-US" dirty="0" smtClean="0"/>
              <a:t>Was this silence on God’s part intentional or accidental?  Does this silence on God’s part denote “Divine” indifference to the matter, meaning that God does not care whether or not an instrument is used?</a:t>
            </a:r>
          </a:p>
          <a:p>
            <a:pPr lvl="1">
              <a:buAutoNum type="alphaLcPeriod" startAt="3"/>
            </a:pPr>
            <a:r>
              <a:rPr lang="en-US" dirty="0" smtClean="0"/>
              <a:t>For God to specify singing is for God to authorize </a:t>
            </a:r>
            <a:r>
              <a:rPr lang="en-US" u="sng" dirty="0" smtClean="0"/>
              <a:t>singing</a:t>
            </a:r>
            <a:r>
              <a:rPr lang="en-US" dirty="0" smtClean="0"/>
              <a:t>.</a:t>
            </a:r>
          </a:p>
          <a:p>
            <a:pPr marL="1201738" lvl="2" indent="-347663"/>
            <a:r>
              <a:rPr lang="en-US" dirty="0" smtClean="0"/>
              <a:t>Anything the church may do or use in obeying this command is included in the command, as long as it does not add to or subtract from God’s Word.</a:t>
            </a:r>
          </a:p>
        </p:txBody>
      </p:sp>
      <p:sp>
        <p:nvSpPr>
          <p:cNvPr id="3" name="Title 2"/>
          <p:cNvSpPr>
            <a:spLocks noGrp="1"/>
          </p:cNvSpPr>
          <p:nvPr>
            <p:ph type="title"/>
          </p:nvPr>
        </p:nvSpPr>
        <p:spPr/>
        <p:txBody>
          <a:bodyPr/>
          <a:lstStyle/>
          <a:p>
            <a:r>
              <a:rPr lang="en-US" dirty="0" smtClean="0"/>
              <a:t>“The Silence of the Scriptures”</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anim calcmode="lin" valueType="num">
                                      <p:cBhvr>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fade">
                                      <p:cBhvr>
                                        <p:cTn id="31" dur="500"/>
                                        <p:tgtEl>
                                          <p:spTgt spid="2">
                                            <p:txEl>
                                              <p:pRg st="5" end="5"/>
                                            </p:txEl>
                                          </p:spTgt>
                                        </p:tgtEl>
                                      </p:cBhvr>
                                    </p:animEffect>
                                    <p:anim calcmode="lin" valueType="num">
                                      <p:cBhvr>
                                        <p:cTn id="32"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lnSpc>
                <a:spcPct val="120000"/>
              </a:lnSpc>
              <a:buFont typeface="+mj-lt"/>
              <a:buAutoNum type="arabicPeriod" startAt="6"/>
            </a:pPr>
            <a:r>
              <a:rPr lang="en-US" dirty="0" smtClean="0"/>
              <a:t>Apply this basic principle of Biblical authority to using mechanical </a:t>
            </a:r>
            <a:r>
              <a:rPr lang="en-US" u="sng" dirty="0" smtClean="0"/>
              <a:t>instruments of music</a:t>
            </a:r>
            <a:r>
              <a:rPr lang="en-US" dirty="0" smtClean="0"/>
              <a:t> in N.T. worship today.</a:t>
            </a:r>
          </a:p>
          <a:p>
            <a:pPr marL="804863" lvl="1" indent="-347663">
              <a:buFont typeface="+mj-lt"/>
              <a:buAutoNum type="alphaLcPeriod" startAt="5"/>
            </a:pPr>
            <a:r>
              <a:rPr lang="en-US" dirty="0" smtClean="0"/>
              <a:t>For God to remain </a:t>
            </a:r>
            <a:r>
              <a:rPr lang="en-US" u="sng" dirty="0" smtClean="0"/>
              <a:t>silent</a:t>
            </a:r>
            <a:r>
              <a:rPr lang="en-US" dirty="0" smtClean="0"/>
              <a:t> about mechanical instruments is for God to offer </a:t>
            </a:r>
            <a:r>
              <a:rPr lang="en-US" u="sng" dirty="0" smtClean="0"/>
              <a:t>no</a:t>
            </a:r>
            <a:r>
              <a:rPr lang="en-US" dirty="0" smtClean="0"/>
              <a:t> Divine authority for mechanical instruments in worship. </a:t>
            </a:r>
          </a:p>
          <a:p>
            <a:pPr lvl="2"/>
            <a:r>
              <a:rPr lang="en-US" dirty="0" smtClean="0"/>
              <a:t>It is human </a:t>
            </a:r>
            <a:r>
              <a:rPr lang="en-US" u="sng" dirty="0" smtClean="0"/>
              <a:t>presumption</a:t>
            </a:r>
            <a:r>
              <a:rPr lang="en-US" dirty="0" smtClean="0"/>
              <a:t> to suggest any Divine approval for instruments in New Testament worship when God Himself did not give such approval.</a:t>
            </a:r>
          </a:p>
          <a:p>
            <a:pPr lvl="2"/>
            <a:r>
              <a:rPr lang="en-US" dirty="0" smtClean="0"/>
              <a:t>When the church adds instrumental music, it has added to the singing, thereby </a:t>
            </a:r>
            <a:r>
              <a:rPr lang="en-US" u="sng" dirty="0" smtClean="0"/>
              <a:t>adding</a:t>
            </a:r>
            <a:r>
              <a:rPr lang="en-US" dirty="0" smtClean="0"/>
              <a:t> to the command by bringing in a different kind of music (i.e., playing).</a:t>
            </a:r>
          </a:p>
          <a:p>
            <a:pPr lvl="2"/>
            <a:r>
              <a:rPr lang="en-US" dirty="0" smtClean="0"/>
              <a:t>Bringing in a different kind of music than that which is authorized is bringing in that which is </a:t>
            </a:r>
            <a:r>
              <a:rPr lang="en-US" u="sng" dirty="0" smtClean="0"/>
              <a:t>unauthorized</a:t>
            </a:r>
            <a:r>
              <a:rPr lang="en-US" dirty="0" smtClean="0"/>
              <a:t>.</a:t>
            </a:r>
          </a:p>
        </p:txBody>
      </p:sp>
      <p:sp>
        <p:nvSpPr>
          <p:cNvPr id="3" name="Title 2"/>
          <p:cNvSpPr>
            <a:spLocks noGrp="1"/>
          </p:cNvSpPr>
          <p:nvPr>
            <p:ph type="title"/>
          </p:nvPr>
        </p:nvSpPr>
        <p:spPr/>
        <p:txBody>
          <a:bodyPr/>
          <a:lstStyle/>
          <a:p>
            <a:r>
              <a:rPr lang="en-US" dirty="0" smtClean="0"/>
              <a:t>“The Silence of the Scriptures”</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anim calcmode="lin" valueType="num">
                                      <p:cBhvr>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lnSpc>
                <a:spcPct val="120000"/>
              </a:lnSpc>
              <a:buFont typeface="+mj-lt"/>
              <a:buAutoNum type="arabicPeriod" startAt="6"/>
            </a:pPr>
            <a:r>
              <a:rPr lang="en-US" dirty="0" smtClean="0"/>
              <a:t>Apply this basic principle of Biblical authority to using mechanical </a:t>
            </a:r>
            <a:r>
              <a:rPr lang="en-US" u="sng" dirty="0" smtClean="0"/>
              <a:t>instruments of music</a:t>
            </a:r>
            <a:r>
              <a:rPr lang="en-US" dirty="0" smtClean="0"/>
              <a:t> in N.T. worship today.</a:t>
            </a:r>
          </a:p>
          <a:p>
            <a:pPr marL="804863" lvl="1" indent="-347663">
              <a:buFont typeface="+mj-lt"/>
              <a:buAutoNum type="alphaLcPeriod" startAt="6"/>
            </a:pPr>
            <a:r>
              <a:rPr lang="en-US" dirty="0" smtClean="0"/>
              <a:t>The music that God authorizes in N.T. worship (i.e., singing) involves “</a:t>
            </a:r>
            <a:r>
              <a:rPr lang="en-US" u="sng" dirty="0" smtClean="0"/>
              <a:t>speaking</a:t>
            </a:r>
            <a:r>
              <a:rPr lang="en-US" dirty="0" smtClean="0"/>
              <a:t>,” “singing,” “making melody in the heart,” “giving </a:t>
            </a:r>
            <a:r>
              <a:rPr lang="en-US" u="sng" dirty="0" smtClean="0"/>
              <a:t>thanks</a:t>
            </a:r>
            <a:r>
              <a:rPr lang="en-US" dirty="0" smtClean="0"/>
              <a:t>,” “</a:t>
            </a:r>
            <a:r>
              <a:rPr lang="en-US" u="sng" dirty="0" smtClean="0"/>
              <a:t>teaching</a:t>
            </a:r>
            <a:r>
              <a:rPr lang="en-US" dirty="0" smtClean="0"/>
              <a:t>,” “admonishing,” “praise,” “declare/tell/proclaim,” etc.</a:t>
            </a:r>
          </a:p>
          <a:p>
            <a:pPr lvl="2"/>
            <a:r>
              <a:rPr lang="en-US" sz="2200" u="sng" dirty="0" smtClean="0"/>
              <a:t>All</a:t>
            </a:r>
            <a:r>
              <a:rPr lang="en-US" sz="2200" dirty="0" smtClean="0"/>
              <a:t> of these can be uniquely accomplished in singing.</a:t>
            </a:r>
          </a:p>
          <a:p>
            <a:pPr lvl="2"/>
            <a:r>
              <a:rPr lang="en-US" sz="2200" u="sng" dirty="0" smtClean="0"/>
              <a:t>None</a:t>
            </a:r>
            <a:r>
              <a:rPr lang="en-US" sz="2200" dirty="0" smtClean="0"/>
              <a:t> of these can be fulfilled with instruments of music.</a:t>
            </a:r>
          </a:p>
          <a:p>
            <a:pPr lvl="2"/>
            <a:r>
              <a:rPr lang="en-US" sz="2200" dirty="0" smtClean="0"/>
              <a:t>Thus, instruments are </a:t>
            </a:r>
            <a:r>
              <a:rPr lang="en-US" sz="2200" u="sng" dirty="0" smtClean="0"/>
              <a:t>additions</a:t>
            </a:r>
            <a:r>
              <a:rPr lang="en-US" sz="2200" dirty="0" smtClean="0"/>
              <a:t> to God’s Word by going </a:t>
            </a:r>
            <a:r>
              <a:rPr lang="en-US" sz="2200" u="sng" dirty="0" smtClean="0"/>
              <a:t>beyond</a:t>
            </a:r>
            <a:r>
              <a:rPr lang="en-US" sz="2200" dirty="0" smtClean="0"/>
              <a:t> His specified instructions and doing something different than what He authorized.</a:t>
            </a:r>
          </a:p>
          <a:p>
            <a:pPr lvl="1">
              <a:buAutoNum type="alphaLcPeriod" startAt="6"/>
            </a:pPr>
            <a:r>
              <a:rPr lang="en-US" dirty="0" smtClean="0"/>
              <a:t>Conclusion: To act in a realm where the Lord is silent is </a:t>
            </a:r>
            <a:r>
              <a:rPr lang="en-US" u="sng" dirty="0" smtClean="0"/>
              <a:t>prohibitive</a:t>
            </a:r>
            <a:r>
              <a:rPr lang="en-US" dirty="0" smtClean="0"/>
              <a:t> and sinful. </a:t>
            </a:r>
          </a:p>
        </p:txBody>
      </p:sp>
      <p:sp>
        <p:nvSpPr>
          <p:cNvPr id="3" name="Title 2"/>
          <p:cNvSpPr>
            <a:spLocks noGrp="1"/>
          </p:cNvSpPr>
          <p:nvPr>
            <p:ph type="title"/>
          </p:nvPr>
        </p:nvSpPr>
        <p:spPr/>
        <p:txBody>
          <a:bodyPr/>
          <a:lstStyle/>
          <a:p>
            <a:r>
              <a:rPr lang="en-US" dirty="0" smtClean="0"/>
              <a:t>“The Silence of the Scriptures”</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anim calcmode="lin" valueType="num">
                                      <p:cBhvr>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fade">
                                      <p:cBhvr>
                                        <p:cTn id="31" dur="500"/>
                                        <p:tgtEl>
                                          <p:spTgt spid="2">
                                            <p:txEl>
                                              <p:pRg st="5" end="5"/>
                                            </p:txEl>
                                          </p:spTgt>
                                        </p:tgtEl>
                                      </p:cBhvr>
                                    </p:animEffect>
                                    <p:anim calcmode="lin" valueType="num">
                                      <p:cBhvr>
                                        <p:cTn id="32"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buFont typeface="+mj-lt"/>
              <a:buAutoNum type="arabicPeriod" startAt="7"/>
            </a:pPr>
            <a:r>
              <a:rPr lang="en-US" dirty="0" smtClean="0"/>
              <a:t>We have </a:t>
            </a:r>
            <a:r>
              <a:rPr lang="en-US" u="sng" dirty="0" smtClean="0"/>
              <a:t>NO RIGHT</a:t>
            </a:r>
            <a:r>
              <a:rPr lang="en-US" dirty="0" smtClean="0"/>
              <a:t> to go beyond that which is written!</a:t>
            </a:r>
          </a:p>
          <a:p>
            <a:pPr lvl="1"/>
            <a:r>
              <a:rPr lang="en-US" dirty="0" smtClean="0"/>
              <a:t>God has given us an </a:t>
            </a:r>
            <a:r>
              <a:rPr lang="en-US" u="sng" dirty="0" smtClean="0"/>
              <a:t>objective</a:t>
            </a:r>
            <a:r>
              <a:rPr lang="en-US" dirty="0" smtClean="0"/>
              <a:t> standard of truth–His Word!</a:t>
            </a:r>
          </a:p>
          <a:p>
            <a:pPr lvl="2"/>
            <a:r>
              <a:rPr lang="en-US" dirty="0" smtClean="0"/>
              <a:t>In 2 John 9, that objective standard is called “the doctrine of Christ.”</a:t>
            </a:r>
          </a:p>
          <a:p>
            <a:pPr lvl="2"/>
            <a:r>
              <a:rPr lang="en-US" dirty="0" smtClean="0"/>
              <a:t>The teaching and practice of the church is </a:t>
            </a:r>
            <a:r>
              <a:rPr lang="en-US" u="sng" dirty="0" smtClean="0"/>
              <a:t>limited</a:t>
            </a:r>
            <a:r>
              <a:rPr lang="en-US" dirty="0" smtClean="0"/>
              <a:t> to and </a:t>
            </a:r>
            <a:r>
              <a:rPr lang="en-US" u="sng" dirty="0" smtClean="0"/>
              <a:t>restricted</a:t>
            </a:r>
            <a:r>
              <a:rPr lang="en-US" dirty="0" smtClean="0"/>
              <a:t> by that Divine revelation.</a:t>
            </a:r>
          </a:p>
          <a:p>
            <a:pPr lvl="1"/>
            <a:r>
              <a:rPr lang="en-US" dirty="0" smtClean="0"/>
              <a:t>There are </a:t>
            </a:r>
            <a:r>
              <a:rPr lang="en-US" u="sng" dirty="0" smtClean="0"/>
              <a:t>severe consequences</a:t>
            </a:r>
            <a:r>
              <a:rPr lang="en-US" dirty="0" smtClean="0"/>
              <a:t> for transgressing, going too far or going beyond “the doctrine of Christ” into the realm silence.</a:t>
            </a:r>
          </a:p>
          <a:p>
            <a:pPr lvl="2"/>
            <a:r>
              <a:rPr lang="en-US" dirty="0" smtClean="0"/>
              <a:t>Silence is an unauthorized realm, having been prohibited by God.</a:t>
            </a:r>
          </a:p>
          <a:p>
            <a:pPr lvl="2"/>
            <a:r>
              <a:rPr lang="en-US" dirty="0" smtClean="0"/>
              <a:t>To venture into the realm of God’s silence (i.e., teaching and practicing therein) with the notion that “God didn’t say NOT to” is to “</a:t>
            </a:r>
            <a:r>
              <a:rPr lang="en-US" u="sng" dirty="0" smtClean="0"/>
              <a:t>have not God</a:t>
            </a:r>
            <a:r>
              <a:rPr lang="en-US" dirty="0" smtClean="0"/>
              <a:t>” (2 John 9).</a:t>
            </a:r>
          </a:p>
        </p:txBody>
      </p:sp>
      <p:sp>
        <p:nvSpPr>
          <p:cNvPr id="3" name="Title 2"/>
          <p:cNvSpPr>
            <a:spLocks noGrp="1"/>
          </p:cNvSpPr>
          <p:nvPr>
            <p:ph type="title"/>
          </p:nvPr>
        </p:nvSpPr>
        <p:spPr/>
        <p:txBody>
          <a:bodyPr/>
          <a:lstStyle/>
          <a:p>
            <a:r>
              <a:rPr lang="en-US" dirty="0" smtClean="0"/>
              <a:t>“The Silence of the Scriptures”</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anim calcmode="lin" valueType="num">
                                      <p:cBhvr>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500"/>
                                        <p:tgtEl>
                                          <p:spTgt spid="2">
                                            <p:txEl>
                                              <p:pRg st="3" end="3"/>
                                            </p:txEl>
                                          </p:spTgt>
                                        </p:tgtEl>
                                      </p:cBhvr>
                                    </p:animEffect>
                                    <p:anim calcmode="lin" valueType="num">
                                      <p:cBhvr>
                                        <p:cTn id="26"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500"/>
                                        <p:tgtEl>
                                          <p:spTgt spid="2">
                                            <p:txEl>
                                              <p:pRg st="4" end="4"/>
                                            </p:txEl>
                                          </p:spTgt>
                                        </p:tgtEl>
                                      </p:cBhvr>
                                    </p:animEffect>
                                    <p:anim calcmode="lin" valueType="num">
                                      <p:cBhvr>
                                        <p:cTn id="3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4"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35" fill="hold">
                            <p:stCondLst>
                              <p:cond delay="500"/>
                            </p:stCondLst>
                            <p:childTnLst>
                              <p:par>
                                <p:cTn id="36" presetID="42" presetClass="entr" presetSubtype="0" fill="hold" nodeType="afterEffect">
                                  <p:stCondLst>
                                    <p:cond delay="0"/>
                                  </p:stCondLst>
                                  <p:childTnLst>
                                    <p:set>
                                      <p:cBhvr>
                                        <p:cTn id="37" dur="1" fill="hold">
                                          <p:stCondLst>
                                            <p:cond delay="0"/>
                                          </p:stCondLst>
                                        </p:cTn>
                                        <p:tgtEl>
                                          <p:spTgt spid="2">
                                            <p:txEl>
                                              <p:pRg st="5" end="5"/>
                                            </p:txEl>
                                          </p:spTgt>
                                        </p:tgtEl>
                                        <p:attrNameLst>
                                          <p:attrName>style.visibility</p:attrName>
                                        </p:attrNameLst>
                                      </p:cBhvr>
                                      <p:to>
                                        <p:strVal val="visible"/>
                                      </p:to>
                                    </p:set>
                                    <p:animEffect transition="in" filter="fade">
                                      <p:cBhvr>
                                        <p:cTn id="38" dur="500"/>
                                        <p:tgtEl>
                                          <p:spTgt spid="2">
                                            <p:txEl>
                                              <p:pRg st="5" end="5"/>
                                            </p:txEl>
                                          </p:spTgt>
                                        </p:tgtEl>
                                      </p:cBhvr>
                                    </p:animEffect>
                                    <p:anim calcmode="lin" valueType="num">
                                      <p:cBhvr>
                                        <p:cTn id="3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0"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41" fill="hold">
                            <p:stCondLst>
                              <p:cond delay="1000"/>
                            </p:stCondLst>
                            <p:childTnLst>
                              <p:par>
                                <p:cTn id="42" presetID="42" presetClass="entr" presetSubtype="0" fill="hold" nodeType="afterEffect">
                                  <p:stCondLst>
                                    <p:cond delay="0"/>
                                  </p:stCondLst>
                                  <p:childTnLst>
                                    <p:set>
                                      <p:cBhvr>
                                        <p:cTn id="43" dur="1" fill="hold">
                                          <p:stCondLst>
                                            <p:cond delay="0"/>
                                          </p:stCondLst>
                                        </p:cTn>
                                        <p:tgtEl>
                                          <p:spTgt spid="2">
                                            <p:txEl>
                                              <p:pRg st="6" end="6"/>
                                            </p:txEl>
                                          </p:spTgt>
                                        </p:tgtEl>
                                        <p:attrNameLst>
                                          <p:attrName>style.visibility</p:attrName>
                                        </p:attrNameLst>
                                      </p:cBhvr>
                                      <p:to>
                                        <p:strVal val="visible"/>
                                      </p:to>
                                    </p:set>
                                    <p:animEffect transition="in" filter="fade">
                                      <p:cBhvr>
                                        <p:cTn id="44" dur="500"/>
                                        <p:tgtEl>
                                          <p:spTgt spid="2">
                                            <p:txEl>
                                              <p:pRg st="6" end="6"/>
                                            </p:txEl>
                                          </p:spTgt>
                                        </p:tgtEl>
                                      </p:cBhvr>
                                    </p:animEffect>
                                    <p:anim calcmode="lin" valueType="num">
                                      <p:cBhvr>
                                        <p:cTn id="4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6"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lnSpcReduction="10000"/>
          </a:bodyPr>
          <a:lstStyle/>
          <a:p>
            <a:pPr marL="400050" indent="-400050">
              <a:lnSpc>
                <a:spcPct val="110000"/>
              </a:lnSpc>
              <a:buFont typeface="+mj-lt"/>
              <a:buAutoNum type="arabicPeriod" startAt="7"/>
            </a:pPr>
            <a:r>
              <a:rPr lang="en-US" dirty="0" smtClean="0"/>
              <a:t>We have NO RIGHT to go beyond that which is written!</a:t>
            </a:r>
          </a:p>
          <a:p>
            <a:pPr marL="804863" lvl="1" indent="-347663">
              <a:buFont typeface="+mj-lt"/>
              <a:buAutoNum type="alphaLcPeriod" startAt="3"/>
            </a:pPr>
            <a:r>
              <a:rPr lang="en-US" dirty="0" smtClean="0"/>
              <a:t>We </a:t>
            </a:r>
            <a:r>
              <a:rPr lang="en-US" u="sng" dirty="0" smtClean="0"/>
              <a:t>must</a:t>
            </a:r>
            <a:r>
              <a:rPr lang="en-US" dirty="0" smtClean="0"/>
              <a:t> have God’s authority for </a:t>
            </a:r>
            <a:r>
              <a:rPr lang="en-US" u="sng" dirty="0" smtClean="0"/>
              <a:t>all</a:t>
            </a:r>
            <a:r>
              <a:rPr lang="en-US" dirty="0" smtClean="0"/>
              <a:t> that we teach or do in matters of religion (Col. 3:17).</a:t>
            </a:r>
          </a:p>
          <a:p>
            <a:pPr lvl="2"/>
            <a:r>
              <a:rPr lang="en-US" sz="2200" dirty="0" smtClean="0"/>
              <a:t>We must faithfully &amp; persistently abide in the doctrine of Christ.</a:t>
            </a:r>
          </a:p>
          <a:p>
            <a:pPr lvl="2"/>
            <a:r>
              <a:rPr lang="en-US" sz="2200" dirty="0" smtClean="0"/>
              <a:t>The church must </a:t>
            </a:r>
            <a:r>
              <a:rPr lang="en-US" sz="2200" u="sng" dirty="0" smtClean="0"/>
              <a:t>stop</a:t>
            </a:r>
            <a:r>
              <a:rPr lang="en-US" sz="2200" dirty="0" smtClean="0"/>
              <a:t> practicing where the Bible </a:t>
            </a:r>
            <a:r>
              <a:rPr lang="en-US" sz="2200" u="sng" dirty="0" smtClean="0"/>
              <a:t>stops</a:t>
            </a:r>
            <a:r>
              <a:rPr lang="en-US" sz="2200" dirty="0" smtClean="0"/>
              <a:t> teaching!</a:t>
            </a:r>
          </a:p>
          <a:p>
            <a:pPr lvl="1">
              <a:buAutoNum type="alphaLcPeriod" startAt="3"/>
            </a:pPr>
            <a:r>
              <a:rPr lang="en-US" dirty="0" smtClean="0"/>
              <a:t>Since </a:t>
            </a:r>
            <a:r>
              <a:rPr lang="en-US" u="sng" dirty="0" smtClean="0"/>
              <a:t>Jesus</a:t>
            </a:r>
            <a:r>
              <a:rPr lang="en-US" dirty="0" smtClean="0"/>
              <a:t> Himself was not willing to act on His own authority and presumptuously go beyond the Father’s will, and since the </a:t>
            </a:r>
            <a:r>
              <a:rPr lang="en-US" u="sng" dirty="0" smtClean="0"/>
              <a:t>Holy Spirit</a:t>
            </a:r>
            <a:r>
              <a:rPr lang="en-US" dirty="0" smtClean="0"/>
              <a:t> was not willing to act on His own authority and presumptuously go beyond the Father’s will, what makes </a:t>
            </a:r>
            <a:r>
              <a:rPr lang="en-US" u="sng" dirty="0" smtClean="0"/>
              <a:t>any man</a:t>
            </a:r>
            <a:r>
              <a:rPr lang="en-US" dirty="0" smtClean="0"/>
              <a:t> so daringly presumptuous to act on his </a:t>
            </a:r>
            <a:r>
              <a:rPr lang="en-US" u="sng" dirty="0" smtClean="0"/>
              <a:t>own</a:t>
            </a:r>
            <a:r>
              <a:rPr lang="en-US" dirty="0" smtClean="0"/>
              <a:t> authority and go beyond the Father’s will?  Even Jesus never dared or wanted to do that!</a:t>
            </a:r>
          </a:p>
          <a:p>
            <a:pPr lvl="1">
              <a:buAutoNum type="alphaLcPeriod" startAt="3"/>
            </a:pPr>
            <a:r>
              <a:rPr lang="en-US" dirty="0" smtClean="0"/>
              <a:t>We must respect the Biblical principle of silence!</a:t>
            </a:r>
          </a:p>
          <a:p>
            <a:pPr lvl="1">
              <a:buAutoNum type="alphaLcPeriod" startAt="3"/>
            </a:pPr>
            <a:r>
              <a:rPr lang="en-US" dirty="0" smtClean="0"/>
              <a:t>We must not speak (or act) where God has </a:t>
            </a:r>
            <a:r>
              <a:rPr lang="en-US" u="sng" dirty="0" smtClean="0"/>
              <a:t>not spoken</a:t>
            </a:r>
            <a:r>
              <a:rPr lang="en-US" dirty="0" smtClean="0"/>
              <a:t>!</a:t>
            </a:r>
          </a:p>
        </p:txBody>
      </p:sp>
      <p:sp>
        <p:nvSpPr>
          <p:cNvPr id="3" name="Title 2"/>
          <p:cNvSpPr>
            <a:spLocks noGrp="1"/>
          </p:cNvSpPr>
          <p:nvPr>
            <p:ph type="title"/>
          </p:nvPr>
        </p:nvSpPr>
        <p:spPr/>
        <p:txBody>
          <a:bodyPr/>
          <a:lstStyle/>
          <a:p>
            <a:r>
              <a:rPr lang="en-US" dirty="0" smtClean="0"/>
              <a:t>“The Silence of the Scriptures”</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Effect transition="in" filter="fade">
                                      <p:cBhvr>
                                        <p:cTn id="26" dur="500"/>
                                        <p:tgtEl>
                                          <p:spTgt spid="2">
                                            <p:txEl>
                                              <p:pRg st="4" end="4"/>
                                            </p:txEl>
                                          </p:spTgt>
                                        </p:tgtEl>
                                      </p:cBhvr>
                                    </p:animEffect>
                                    <p:anim calcmode="lin" valueType="num">
                                      <p:cBhvr>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500"/>
                            </p:stCondLst>
                            <p:childTnLst>
                              <p:par>
                                <p:cTn id="30" presetID="42" presetClass="entr" presetSubtype="0" fill="hold" nodeType="after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anim calcmode="lin" valueType="num">
                                      <p:cBhvr>
                                        <p:cTn id="3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1000"/>
                            </p:stCondLst>
                            <p:childTnLst>
                              <p:par>
                                <p:cTn id="36" presetID="42" presetClass="entr" presetSubtype="0" fill="hold" nodeType="afterEffect">
                                  <p:stCondLst>
                                    <p:cond delay="0"/>
                                  </p:stCondLst>
                                  <p:childTnLst>
                                    <p:set>
                                      <p:cBhvr>
                                        <p:cTn id="37" dur="1" fill="hold">
                                          <p:stCondLst>
                                            <p:cond delay="0"/>
                                          </p:stCondLst>
                                        </p:cTn>
                                        <p:tgtEl>
                                          <p:spTgt spid="2">
                                            <p:txEl>
                                              <p:pRg st="6" end="6"/>
                                            </p:txEl>
                                          </p:spTgt>
                                        </p:tgtEl>
                                        <p:attrNameLst>
                                          <p:attrName>style.visibility</p:attrName>
                                        </p:attrNameLst>
                                      </p:cBhvr>
                                      <p:to>
                                        <p:strVal val="visible"/>
                                      </p:to>
                                    </p:set>
                                    <p:animEffect transition="in" filter="fade">
                                      <p:cBhvr>
                                        <p:cTn id="38" dur="500"/>
                                        <p:tgtEl>
                                          <p:spTgt spid="2">
                                            <p:txEl>
                                              <p:pRg st="6" end="6"/>
                                            </p:txEl>
                                          </p:spTgt>
                                        </p:tgtEl>
                                      </p:cBhvr>
                                    </p:animEffect>
                                    <p:anim calcmode="lin" valueType="num">
                                      <p:cBhvr>
                                        <p:cTn id="3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0"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a:lnSpc>
                <a:spcPct val="110000"/>
              </a:lnSpc>
            </a:pPr>
            <a:r>
              <a:rPr lang="en-US" dirty="0" smtClean="0"/>
              <a:t>There are some matters about which it could be stated that the Bible is “</a:t>
            </a:r>
            <a:r>
              <a:rPr lang="en-US" u="sng" dirty="0" smtClean="0"/>
              <a:t>silent</a:t>
            </a:r>
            <a:r>
              <a:rPr lang="en-US" dirty="0" smtClean="0"/>
              <a:t>.”</a:t>
            </a:r>
          </a:p>
          <a:p>
            <a:pPr marL="736600" lvl="1" indent="-279400">
              <a:buFont typeface="+mj-lt"/>
              <a:buAutoNum type="alphaLcPeriod" startAt="2"/>
            </a:pPr>
            <a:r>
              <a:rPr lang="en-US" sz="2600" dirty="0" smtClean="0"/>
              <a:t>“Silence” has reference to religious teachings or practices of which the Lord </a:t>
            </a:r>
            <a:r>
              <a:rPr lang="en-US" sz="2600" i="1" u="sng" dirty="0" smtClean="0"/>
              <a:t>did not speak</a:t>
            </a:r>
            <a:r>
              <a:rPr lang="en-US" sz="2600" dirty="0" smtClean="0"/>
              <a:t>.</a:t>
            </a:r>
          </a:p>
          <a:p>
            <a:pPr marL="736600" lvl="1" indent="-279400">
              <a:buFont typeface="+mj-lt"/>
              <a:buAutoNum type="alphaLcPeriod" startAt="4"/>
            </a:pPr>
            <a:r>
              <a:rPr lang="en-US" sz="2800" dirty="0" smtClean="0"/>
              <a:t>If some teaching or practice is </a:t>
            </a:r>
            <a:r>
              <a:rPr lang="en-US" sz="2800" u="sng" dirty="0" smtClean="0"/>
              <a:t>not authorized </a:t>
            </a:r>
            <a:r>
              <a:rPr lang="en-US" sz="2800" dirty="0" smtClean="0"/>
              <a:t>in Scripture (explicitly or implicitly) then it is not </a:t>
            </a:r>
            <a:r>
              <a:rPr lang="en-US" sz="2800" u="sng" dirty="0" smtClean="0"/>
              <a:t>permissible</a:t>
            </a:r>
            <a:r>
              <a:rPr lang="en-US" sz="2800" dirty="0" smtClean="0"/>
              <a:t> to practice.</a:t>
            </a:r>
          </a:p>
          <a:p>
            <a:pPr lvl="1">
              <a:buAutoNum type="alphaLcPeriod" startAt="4"/>
            </a:pPr>
            <a:r>
              <a:rPr lang="en-US" sz="2800" dirty="0" smtClean="0"/>
              <a:t>We must have a “Thus </a:t>
            </a:r>
            <a:r>
              <a:rPr lang="en-US" sz="2800" dirty="0" err="1" smtClean="0"/>
              <a:t>saith</a:t>
            </a:r>
            <a:r>
              <a:rPr lang="en-US" sz="2800" dirty="0" smtClean="0"/>
              <a:t> the Lord”!  If God didn’t say it, how can we do it?</a:t>
            </a:r>
            <a:endParaRPr lang="en-US" sz="1600" dirty="0" smtClean="0"/>
          </a:p>
        </p:txBody>
      </p:sp>
      <p:sp>
        <p:nvSpPr>
          <p:cNvPr id="3" name="Title 2"/>
          <p:cNvSpPr>
            <a:spLocks noGrp="1"/>
          </p:cNvSpPr>
          <p:nvPr>
            <p:ph type="title"/>
          </p:nvPr>
        </p:nvSpPr>
        <p:spPr/>
        <p:txBody>
          <a:bodyPr/>
          <a:lstStyle/>
          <a:p>
            <a:r>
              <a:rPr lang="en-US" dirty="0" smtClean="0"/>
              <a:t>“The Silence of the Scriptures”</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anim calcmode="lin" valueType="num">
                                      <p:cBhvr>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500"/>
                                        <p:tgtEl>
                                          <p:spTgt spid="2">
                                            <p:txEl>
                                              <p:pRg st="3" end="3"/>
                                            </p:txEl>
                                          </p:spTgt>
                                        </p:tgtEl>
                                      </p:cBhvr>
                                    </p:animEffect>
                                    <p:anim calcmode="lin" valueType="num">
                                      <p:cBhvr>
                                        <p:cTn id="26"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lnSpc>
                <a:spcPct val="110000"/>
              </a:lnSpc>
              <a:buFont typeface="+mj-lt"/>
              <a:buAutoNum type="arabicPeriod" startAt="2"/>
            </a:pPr>
            <a:r>
              <a:rPr lang="en-US" dirty="0" smtClean="0"/>
              <a:t>Remember these vital truths.</a:t>
            </a:r>
          </a:p>
          <a:p>
            <a:pPr lvl="1"/>
            <a:r>
              <a:rPr lang="en-US" u="sng" dirty="0" smtClean="0"/>
              <a:t>The Bible</a:t>
            </a:r>
            <a:r>
              <a:rPr lang="en-US" dirty="0" smtClean="0"/>
              <a:t> is the complete, final and all-sufficient will of God.</a:t>
            </a:r>
            <a:endParaRPr lang="en-US" sz="1400" dirty="0" smtClean="0"/>
          </a:p>
          <a:p>
            <a:pPr marL="798513" lvl="1" indent="-341313">
              <a:buFont typeface="+mj-lt"/>
              <a:buAutoNum type="alphaLcPeriod" startAt="2"/>
            </a:pPr>
            <a:r>
              <a:rPr lang="en-US" dirty="0" smtClean="0"/>
              <a:t>The New Testament is God’s </a:t>
            </a:r>
            <a:r>
              <a:rPr lang="en-US" u="sng" dirty="0" smtClean="0"/>
              <a:t>all</a:t>
            </a:r>
            <a:r>
              <a:rPr lang="en-US" dirty="0" smtClean="0"/>
              <a:t>-authoritative Word for </a:t>
            </a:r>
            <a:r>
              <a:rPr lang="en-US" u="sng" dirty="0" smtClean="0"/>
              <a:t>all</a:t>
            </a:r>
            <a:r>
              <a:rPr lang="en-US" dirty="0" smtClean="0"/>
              <a:t> people in </a:t>
            </a:r>
            <a:r>
              <a:rPr lang="en-US" u="sng" dirty="0" smtClean="0"/>
              <a:t>all</a:t>
            </a:r>
            <a:r>
              <a:rPr lang="en-US" dirty="0" smtClean="0"/>
              <a:t> places for </a:t>
            </a:r>
            <a:r>
              <a:rPr lang="en-US" u="sng" dirty="0" smtClean="0"/>
              <a:t>all</a:t>
            </a:r>
            <a:r>
              <a:rPr lang="en-US" dirty="0" smtClean="0"/>
              <a:t> time.</a:t>
            </a:r>
          </a:p>
          <a:p>
            <a:pPr marL="798513" lvl="1" indent="-341313">
              <a:buFont typeface="+mj-lt"/>
              <a:buAutoNum type="alphaLcPeriod" startAt="2"/>
            </a:pPr>
            <a:r>
              <a:rPr lang="en-US" dirty="0" smtClean="0"/>
              <a:t>For men to speak, act, practice, innovate or promote religious teachings and practices of which God purposefully was “silent” is for men to </a:t>
            </a:r>
            <a:r>
              <a:rPr lang="en-US" u="sng" dirty="0" smtClean="0"/>
              <a:t>presume</a:t>
            </a:r>
            <a:r>
              <a:rPr lang="en-US" dirty="0" smtClean="0"/>
              <a:t> to take the place of </a:t>
            </a:r>
            <a:r>
              <a:rPr lang="en-US" u="sng" dirty="0" smtClean="0"/>
              <a:t>God Himself.</a:t>
            </a:r>
            <a:r>
              <a:rPr lang="en-US" dirty="0" smtClean="0"/>
              <a:t> </a:t>
            </a:r>
            <a:endParaRPr lang="en-US" sz="1400" dirty="0" smtClean="0"/>
          </a:p>
          <a:p>
            <a:pPr marL="798513" lvl="1" indent="-341313">
              <a:buFont typeface="+mj-lt"/>
              <a:buAutoNum type="alphaLcPeriod" startAt="2"/>
            </a:pPr>
            <a:endParaRPr lang="en-US" dirty="0" smtClean="0"/>
          </a:p>
        </p:txBody>
      </p:sp>
      <p:sp>
        <p:nvSpPr>
          <p:cNvPr id="3" name="Title 2"/>
          <p:cNvSpPr>
            <a:spLocks noGrp="1"/>
          </p:cNvSpPr>
          <p:nvPr>
            <p:ph type="title"/>
          </p:nvPr>
        </p:nvSpPr>
        <p:spPr/>
        <p:txBody>
          <a:bodyPr/>
          <a:lstStyle/>
          <a:p>
            <a:r>
              <a:rPr lang="en-US" dirty="0" smtClean="0"/>
              <a:t>“The Silence of the Scriptures”</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anim calcmode="lin" valueType="num">
                                      <p:cBhvr>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500"/>
                                        <p:tgtEl>
                                          <p:spTgt spid="2">
                                            <p:txEl>
                                              <p:pRg st="3" end="3"/>
                                            </p:txEl>
                                          </p:spTgt>
                                        </p:tgtEl>
                                      </p:cBhvr>
                                    </p:animEffect>
                                    <p:anim calcmode="lin" valueType="num">
                                      <p:cBhvr>
                                        <p:cTn id="26"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buFont typeface="+mj-lt"/>
              <a:buAutoNum type="arabicPeriod" startAt="3"/>
            </a:pPr>
            <a:r>
              <a:rPr lang="en-US" dirty="0" smtClean="0"/>
              <a:t>All responsible adults understand “silence” as a </a:t>
            </a:r>
            <a:r>
              <a:rPr lang="en-US" u="sng" dirty="0" smtClean="0"/>
              <a:t>basic</a:t>
            </a:r>
            <a:r>
              <a:rPr lang="en-US" dirty="0" smtClean="0"/>
              <a:t> principle of </a:t>
            </a:r>
            <a:r>
              <a:rPr lang="en-US" u="sng" dirty="0" smtClean="0"/>
              <a:t>authority</a:t>
            </a:r>
            <a:r>
              <a:rPr lang="en-US" dirty="0" smtClean="0"/>
              <a:t> (in everyday life) without any problem at all.</a:t>
            </a:r>
          </a:p>
          <a:p>
            <a:pPr lvl="1"/>
            <a:r>
              <a:rPr lang="en-US" dirty="0" smtClean="0"/>
              <a:t>A teacher assigns a research paper and specifies a due date.</a:t>
            </a:r>
          </a:p>
          <a:p>
            <a:pPr lvl="1"/>
            <a:r>
              <a:rPr lang="en-US" dirty="0" smtClean="0"/>
              <a:t>A parent sends a child to the store to buy milk and bread.</a:t>
            </a:r>
            <a:endParaRPr lang="en-US" sz="1400" dirty="0" smtClean="0"/>
          </a:p>
          <a:p>
            <a:pPr marL="800100" lvl="1" indent="-342900">
              <a:buFont typeface="+mj-lt"/>
              <a:buAutoNum type="alphaLcPeriod" startAt="6"/>
            </a:pPr>
            <a:r>
              <a:rPr lang="en-US" dirty="0" smtClean="0"/>
              <a:t>A music tutor says to her student, “Sing the National Anthem.”</a:t>
            </a:r>
            <a:endParaRPr lang="en-US" sz="1400" dirty="0" smtClean="0"/>
          </a:p>
          <a:p>
            <a:pPr lvl="1">
              <a:buAutoNum type="alphaLcPeriod" startAt="6"/>
            </a:pPr>
            <a:endParaRPr lang="en-US" dirty="0" smtClean="0"/>
          </a:p>
        </p:txBody>
      </p:sp>
      <p:sp>
        <p:nvSpPr>
          <p:cNvPr id="3" name="Title 2"/>
          <p:cNvSpPr>
            <a:spLocks noGrp="1"/>
          </p:cNvSpPr>
          <p:nvPr>
            <p:ph type="title"/>
          </p:nvPr>
        </p:nvSpPr>
        <p:spPr/>
        <p:txBody>
          <a:bodyPr/>
          <a:lstStyle/>
          <a:p>
            <a:r>
              <a:rPr lang="en-US" dirty="0" smtClean="0"/>
              <a:t>“The Silence of the Scriptures”</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anim calcmode="lin" valueType="num">
                                      <p:cBhvr>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500"/>
                                        <p:tgtEl>
                                          <p:spTgt spid="2">
                                            <p:txEl>
                                              <p:pRg st="3" end="3"/>
                                            </p:txEl>
                                          </p:spTgt>
                                        </p:tgtEl>
                                      </p:cBhvr>
                                    </p:animEffect>
                                    <p:anim calcmode="lin" valueType="num">
                                      <p:cBhvr>
                                        <p:cTn id="26"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lnSpc>
                <a:spcPct val="120000"/>
              </a:lnSpc>
              <a:buFont typeface="+mj-lt"/>
              <a:buAutoNum type="arabicPeriod" startAt="4"/>
            </a:pPr>
            <a:r>
              <a:rPr lang="en-US" dirty="0" smtClean="0"/>
              <a:t>The Old Testament makes arguments from the silence of the Scriptures.  That is, the Bible makes arguments based on things that the Scriptures </a:t>
            </a:r>
            <a:r>
              <a:rPr lang="en-US" i="1" u="sng" dirty="0" smtClean="0"/>
              <a:t>did not say</a:t>
            </a:r>
            <a:r>
              <a:rPr lang="en-US" dirty="0" smtClean="0"/>
              <a:t>.</a:t>
            </a:r>
          </a:p>
          <a:p>
            <a:pPr lvl="1"/>
            <a:r>
              <a:rPr lang="en-US" sz="2600" dirty="0" err="1" smtClean="0"/>
              <a:t>Nadab</a:t>
            </a:r>
            <a:r>
              <a:rPr lang="en-US" sz="2600" dirty="0" smtClean="0"/>
              <a:t> and </a:t>
            </a:r>
            <a:r>
              <a:rPr lang="en-US" sz="2600" dirty="0" err="1" smtClean="0"/>
              <a:t>Abihu</a:t>
            </a:r>
            <a:r>
              <a:rPr lang="en-US" sz="2600" dirty="0" smtClean="0"/>
              <a:t> offered “</a:t>
            </a:r>
            <a:r>
              <a:rPr lang="en-US" sz="2600" u="sng" dirty="0" smtClean="0"/>
              <a:t>strange fire</a:t>
            </a:r>
            <a:r>
              <a:rPr lang="en-US" sz="2600" dirty="0" smtClean="0"/>
              <a:t>” (Lev. 10:1-2).</a:t>
            </a:r>
          </a:p>
          <a:p>
            <a:pPr lvl="1"/>
            <a:r>
              <a:rPr lang="en-US" sz="2800" dirty="0" smtClean="0"/>
              <a:t>David expressed a keen understanding of God’s silence in regard to transporting the </a:t>
            </a:r>
            <a:r>
              <a:rPr lang="en-US" sz="2800" u="sng" dirty="0" smtClean="0"/>
              <a:t>ark</a:t>
            </a:r>
            <a:r>
              <a:rPr lang="en-US" sz="2800" dirty="0" smtClean="0"/>
              <a:t> of the covenant.</a:t>
            </a:r>
          </a:p>
          <a:p>
            <a:pPr lvl="1"/>
            <a:endParaRPr lang="en-US" sz="2600" dirty="0" smtClean="0"/>
          </a:p>
        </p:txBody>
      </p:sp>
      <p:sp>
        <p:nvSpPr>
          <p:cNvPr id="3" name="Title 2"/>
          <p:cNvSpPr>
            <a:spLocks noGrp="1"/>
          </p:cNvSpPr>
          <p:nvPr>
            <p:ph type="title"/>
          </p:nvPr>
        </p:nvSpPr>
        <p:spPr/>
        <p:txBody>
          <a:bodyPr/>
          <a:lstStyle/>
          <a:p>
            <a:r>
              <a:rPr lang="en-US" dirty="0" smtClean="0"/>
              <a:t>“The Silence of the Scriptures”</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anim calcmode="lin" valueType="num">
                                      <p:cBhvr>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fontScale="92500" lnSpcReduction="10000"/>
          </a:bodyPr>
          <a:lstStyle/>
          <a:p>
            <a:pPr marL="400050" indent="-400050">
              <a:buFont typeface="+mj-lt"/>
              <a:buAutoNum type="arabicPeriod" startAt="4"/>
            </a:pPr>
            <a:r>
              <a:rPr lang="en-US" dirty="0" smtClean="0"/>
              <a:t>O.T. arguments on things that the Scriptures </a:t>
            </a:r>
            <a:r>
              <a:rPr lang="en-US" i="1" dirty="0" smtClean="0"/>
              <a:t>did not say</a:t>
            </a:r>
            <a:r>
              <a:rPr lang="en-US" dirty="0" smtClean="0"/>
              <a:t>.</a:t>
            </a:r>
          </a:p>
          <a:p>
            <a:pPr marL="804863" lvl="1" indent="-347663">
              <a:buFont typeface="+mj-lt"/>
              <a:buAutoNum type="alphaLcPeriod" startAt="3"/>
            </a:pPr>
            <a:r>
              <a:rPr lang="en-US" sz="2600" dirty="0" smtClean="0"/>
              <a:t>Jeremiah revealed God’s evaluation of His silence (Jer. 7:28-31)</a:t>
            </a:r>
          </a:p>
          <a:p>
            <a:pPr lvl="2" indent="-346075"/>
            <a:r>
              <a:rPr lang="en-US" sz="2400" dirty="0" smtClean="0"/>
              <a:t>“You shall have </a:t>
            </a:r>
            <a:r>
              <a:rPr lang="en-US" sz="2400" u="sng" dirty="0" smtClean="0"/>
              <a:t>no other</a:t>
            </a:r>
            <a:r>
              <a:rPr lang="en-US" sz="2400" dirty="0" smtClean="0"/>
              <a:t> gods before Me” (Ex. 20:3).</a:t>
            </a:r>
          </a:p>
          <a:p>
            <a:pPr marL="1198563" lvl="2">
              <a:buFont typeface="+mj-lt"/>
              <a:buAutoNum type="romanLcPeriod"/>
            </a:pPr>
            <a:r>
              <a:rPr lang="en-US" sz="2400" dirty="0" smtClean="0"/>
              <a:t>“The children of Judah have done evil in My sight…to burn their sons and their daughters in the fire, which </a:t>
            </a:r>
            <a:r>
              <a:rPr lang="en-US" sz="2400" u="sng" dirty="0" smtClean="0"/>
              <a:t>I did not command</a:t>
            </a:r>
            <a:r>
              <a:rPr lang="en-US" sz="2400" dirty="0" smtClean="0"/>
              <a:t>, nor did it come into My heart” (Jer. 7:29-31).</a:t>
            </a:r>
          </a:p>
          <a:p>
            <a:pPr marL="1198563" lvl="2">
              <a:buFont typeface="+mj-lt"/>
              <a:buAutoNum type="romanLcPeriod"/>
            </a:pPr>
            <a:r>
              <a:rPr lang="en-US" sz="2400" dirty="0" smtClean="0"/>
              <a:t>It is true that God had strictly commanded them not to worship other gods/idols.</a:t>
            </a:r>
          </a:p>
          <a:p>
            <a:pPr marL="1198563" lvl="2">
              <a:buFont typeface="+mj-lt"/>
              <a:buAutoNum type="romanLcPeriod"/>
            </a:pPr>
            <a:r>
              <a:rPr lang="en-US" sz="2400" dirty="0" smtClean="0"/>
              <a:t>The reason He gives for His strict prohibition and severe punishment was because “I did </a:t>
            </a:r>
            <a:r>
              <a:rPr lang="en-US" sz="2400" u="sng" dirty="0" smtClean="0"/>
              <a:t>not</a:t>
            </a:r>
            <a:r>
              <a:rPr lang="en-US" sz="2400" dirty="0" smtClean="0"/>
              <a:t> command, nor did it come into My heart.”</a:t>
            </a:r>
          </a:p>
          <a:p>
            <a:pPr marL="1198563" lvl="2">
              <a:buFont typeface="+mj-lt"/>
              <a:buAutoNum type="romanLcPeriod"/>
            </a:pPr>
            <a:r>
              <a:rPr lang="en-US" sz="2400" dirty="0" smtClean="0"/>
              <a:t>We learn from this that conduct which the Lord explicitly </a:t>
            </a:r>
            <a:r>
              <a:rPr lang="en-US" sz="2400" u="sng" dirty="0" smtClean="0"/>
              <a:t>forbids</a:t>
            </a:r>
            <a:r>
              <a:rPr lang="en-US" sz="2400" dirty="0" smtClean="0"/>
              <a:t> (prohibits) is equivalent to (in the same class as) conduct which is unauthorized (i.e., </a:t>
            </a:r>
            <a:r>
              <a:rPr lang="en-US" sz="2400" u="sng" dirty="0" smtClean="0"/>
              <a:t>not commanded</a:t>
            </a:r>
            <a:r>
              <a:rPr lang="en-US" sz="2400" dirty="0" smtClean="0"/>
              <a:t>).</a:t>
            </a:r>
          </a:p>
          <a:p>
            <a:pPr marL="1198563" lvl="2">
              <a:buFont typeface="+mj-lt"/>
              <a:buAutoNum type="romanLcPeriod"/>
            </a:pPr>
            <a:r>
              <a:rPr lang="en-US" sz="2400" dirty="0" smtClean="0"/>
              <a:t>Conclusion: To act in a realm where the Lord is silent is </a:t>
            </a:r>
            <a:r>
              <a:rPr lang="en-US" sz="2400" u="sng" dirty="0" smtClean="0"/>
              <a:t>prohibitive</a:t>
            </a:r>
            <a:r>
              <a:rPr lang="en-US" sz="2400" dirty="0" smtClean="0"/>
              <a:t> and sinful.</a:t>
            </a:r>
          </a:p>
        </p:txBody>
      </p:sp>
      <p:sp>
        <p:nvSpPr>
          <p:cNvPr id="3" name="Title 2"/>
          <p:cNvSpPr>
            <a:spLocks noGrp="1"/>
          </p:cNvSpPr>
          <p:nvPr>
            <p:ph type="title"/>
          </p:nvPr>
        </p:nvSpPr>
        <p:spPr/>
        <p:txBody>
          <a:bodyPr/>
          <a:lstStyle/>
          <a:p>
            <a:r>
              <a:rPr lang="en-US" dirty="0" smtClean="0"/>
              <a:t>“The Silence of the Scriptures”</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anim calcmode="lin" valueType="num">
                                      <p:cBhvr>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500"/>
                                        <p:tgtEl>
                                          <p:spTgt spid="2">
                                            <p:txEl>
                                              <p:pRg st="3" end="3"/>
                                            </p:txEl>
                                          </p:spTgt>
                                        </p:tgtEl>
                                      </p:cBhvr>
                                    </p:animEffect>
                                    <p:anim calcmode="lin" valueType="num">
                                      <p:cBhvr>
                                        <p:cTn id="2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500"/>
                            </p:stCondLst>
                            <p:childTnLst>
                              <p:par>
                                <p:cTn id="30" presetID="42" presetClass="entr" presetSubtype="0" fill="hold" nodeType="after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500"/>
                                        <p:tgtEl>
                                          <p:spTgt spid="2">
                                            <p:txEl>
                                              <p:pRg st="4" end="4"/>
                                            </p:txEl>
                                          </p:spTgt>
                                        </p:tgtEl>
                                      </p:cBhvr>
                                    </p:animEffect>
                                    <p:anim calcmode="lin" valueType="num">
                                      <p:cBhvr>
                                        <p:cTn id="3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4"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2">
                                            <p:txEl>
                                              <p:pRg st="5" end="5"/>
                                            </p:txEl>
                                          </p:spTgt>
                                        </p:tgtEl>
                                        <p:attrNameLst>
                                          <p:attrName>style.visibility</p:attrName>
                                        </p:attrNameLst>
                                      </p:cBhvr>
                                      <p:to>
                                        <p:strVal val="visible"/>
                                      </p:to>
                                    </p:set>
                                    <p:animEffect transition="in" filter="fade">
                                      <p:cBhvr>
                                        <p:cTn id="39" dur="500"/>
                                        <p:tgtEl>
                                          <p:spTgt spid="2">
                                            <p:txEl>
                                              <p:pRg st="5" end="5"/>
                                            </p:txEl>
                                          </p:spTgt>
                                        </p:tgtEl>
                                      </p:cBhvr>
                                    </p:animEffect>
                                    <p:anim calcmode="lin" valueType="num">
                                      <p:cBhvr>
                                        <p:cTn id="40"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1"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42" fill="hold">
                            <p:stCondLst>
                              <p:cond delay="500"/>
                            </p:stCondLst>
                            <p:childTnLst>
                              <p:par>
                                <p:cTn id="43" presetID="42" presetClass="entr" presetSubtype="0" fill="hold" nodeType="afterEffect">
                                  <p:stCondLst>
                                    <p:cond delay="0"/>
                                  </p:stCondLst>
                                  <p:childTnLst>
                                    <p:set>
                                      <p:cBhvr>
                                        <p:cTn id="44" dur="1" fill="hold">
                                          <p:stCondLst>
                                            <p:cond delay="0"/>
                                          </p:stCondLst>
                                        </p:cTn>
                                        <p:tgtEl>
                                          <p:spTgt spid="2">
                                            <p:txEl>
                                              <p:pRg st="6" end="6"/>
                                            </p:txEl>
                                          </p:spTgt>
                                        </p:tgtEl>
                                        <p:attrNameLst>
                                          <p:attrName>style.visibility</p:attrName>
                                        </p:attrNameLst>
                                      </p:cBhvr>
                                      <p:to>
                                        <p:strVal val="visible"/>
                                      </p:to>
                                    </p:set>
                                    <p:animEffect transition="in" filter="fade">
                                      <p:cBhvr>
                                        <p:cTn id="45" dur="500"/>
                                        <p:tgtEl>
                                          <p:spTgt spid="2">
                                            <p:txEl>
                                              <p:pRg st="6" end="6"/>
                                            </p:txEl>
                                          </p:spTgt>
                                        </p:tgtEl>
                                      </p:cBhvr>
                                    </p:animEffect>
                                    <p:anim calcmode="lin" valueType="num">
                                      <p:cBhvr>
                                        <p:cTn id="46"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7"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8" fill="hold">
                            <p:stCondLst>
                              <p:cond delay="1000"/>
                            </p:stCondLst>
                            <p:childTnLst>
                              <p:par>
                                <p:cTn id="49" presetID="42" presetClass="entr" presetSubtype="0" fill="hold" nodeType="afterEffect">
                                  <p:stCondLst>
                                    <p:cond delay="0"/>
                                  </p:stCondLst>
                                  <p:childTnLst>
                                    <p:set>
                                      <p:cBhvr>
                                        <p:cTn id="50" dur="1" fill="hold">
                                          <p:stCondLst>
                                            <p:cond delay="0"/>
                                          </p:stCondLst>
                                        </p:cTn>
                                        <p:tgtEl>
                                          <p:spTgt spid="2">
                                            <p:txEl>
                                              <p:pRg st="7" end="7"/>
                                            </p:txEl>
                                          </p:spTgt>
                                        </p:tgtEl>
                                        <p:attrNameLst>
                                          <p:attrName>style.visibility</p:attrName>
                                        </p:attrNameLst>
                                      </p:cBhvr>
                                      <p:to>
                                        <p:strVal val="visible"/>
                                      </p:to>
                                    </p:set>
                                    <p:animEffect transition="in" filter="fade">
                                      <p:cBhvr>
                                        <p:cTn id="51" dur="500"/>
                                        <p:tgtEl>
                                          <p:spTgt spid="2">
                                            <p:txEl>
                                              <p:pRg st="7" end="7"/>
                                            </p:txEl>
                                          </p:spTgt>
                                        </p:tgtEl>
                                      </p:cBhvr>
                                    </p:animEffect>
                                    <p:anim calcmode="lin" valueType="num">
                                      <p:cBhvr>
                                        <p:cTn id="52"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3"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lnSpc>
                <a:spcPct val="120000"/>
              </a:lnSpc>
              <a:buFont typeface="+mj-lt"/>
              <a:buAutoNum type="arabicPeriod" startAt="5"/>
            </a:pPr>
            <a:r>
              <a:rPr lang="en-US" sz="2600" dirty="0" smtClean="0"/>
              <a:t>The New Testament makes arguments regarding </a:t>
            </a:r>
            <a:r>
              <a:rPr lang="en-US" sz="2600" u="sng" dirty="0" smtClean="0"/>
              <a:t>Jesus</a:t>
            </a:r>
            <a:r>
              <a:rPr lang="en-US" sz="2600" dirty="0" smtClean="0"/>
              <a:t> from the silence of the Scriptures.  That is, the Bible makes arguments based on things that the Scriptures </a:t>
            </a:r>
            <a:r>
              <a:rPr lang="en-US" sz="2600" i="1" u="sng" dirty="0" smtClean="0"/>
              <a:t>did not say</a:t>
            </a:r>
            <a:r>
              <a:rPr lang="en-US" sz="2600" dirty="0" smtClean="0"/>
              <a:t>.</a:t>
            </a:r>
          </a:p>
          <a:p>
            <a:pPr lvl="1"/>
            <a:r>
              <a:rPr lang="en-US" dirty="0" smtClean="0"/>
              <a:t>The superiority of Jesus over angels is argued from </a:t>
            </a:r>
            <a:r>
              <a:rPr lang="en-US" u="sng" dirty="0" smtClean="0"/>
              <a:t>silence</a:t>
            </a:r>
            <a:r>
              <a:rPr lang="en-US" dirty="0" smtClean="0"/>
              <a:t> (Heb. 1:4-5, 13).</a:t>
            </a:r>
            <a:endParaRPr lang="en-US" sz="2800" dirty="0" smtClean="0"/>
          </a:p>
          <a:p>
            <a:pPr marL="1201738" lvl="2" indent="-347663">
              <a:buFont typeface="+mj-lt"/>
              <a:buAutoNum type="romanLcPeriod" startAt="2"/>
            </a:pPr>
            <a:r>
              <a:rPr lang="en-US" sz="2200" dirty="0" smtClean="0"/>
              <a:t>To show the superiority of Jesus over angels, the inspired writer made an argument based on something the Bible did </a:t>
            </a:r>
            <a:r>
              <a:rPr lang="en-US" sz="2200" u="sng" dirty="0" smtClean="0"/>
              <a:t>NOT</a:t>
            </a:r>
            <a:r>
              <a:rPr lang="en-US" sz="2200" dirty="0" smtClean="0"/>
              <a:t> say.</a:t>
            </a:r>
          </a:p>
          <a:p>
            <a:pPr lvl="2">
              <a:buAutoNum type="romanLcPeriod" startAt="2"/>
            </a:pPr>
            <a:r>
              <a:rPr lang="en-US" sz="2200" dirty="0" smtClean="0"/>
              <a:t>“For </a:t>
            </a:r>
            <a:r>
              <a:rPr lang="en-US" sz="2200" u="sng" dirty="0" smtClean="0"/>
              <a:t>to which</a:t>
            </a:r>
            <a:r>
              <a:rPr lang="en-US" sz="2200" dirty="0" smtClean="0"/>
              <a:t> of the angels did He ever say…”</a:t>
            </a:r>
          </a:p>
          <a:p>
            <a:pPr lvl="2">
              <a:buAutoNum type="romanLcPeriod" startAt="2"/>
            </a:pPr>
            <a:r>
              <a:rPr lang="en-US" sz="2200" dirty="0" smtClean="0"/>
              <a:t>“But </a:t>
            </a:r>
            <a:r>
              <a:rPr lang="en-US" sz="2200" u="sng" dirty="0" smtClean="0"/>
              <a:t>to which</a:t>
            </a:r>
            <a:r>
              <a:rPr lang="en-US" sz="2200" dirty="0" smtClean="0"/>
              <a:t> of the angels has He ever said…”</a:t>
            </a:r>
          </a:p>
          <a:p>
            <a:pPr lvl="2">
              <a:buAutoNum type="romanLcPeriod" startAt="2"/>
            </a:pPr>
            <a:r>
              <a:rPr lang="en-US" sz="2200" dirty="0" smtClean="0"/>
              <a:t>Specifically made to/about Jesus and </a:t>
            </a:r>
            <a:r>
              <a:rPr lang="en-US" sz="2200" u="sng" dirty="0" smtClean="0"/>
              <a:t>never</a:t>
            </a:r>
            <a:r>
              <a:rPr lang="en-US" sz="2200" dirty="0" smtClean="0"/>
              <a:t> made to any angel.</a:t>
            </a:r>
          </a:p>
          <a:p>
            <a:pPr lvl="2">
              <a:buAutoNum type="romanLcPeriod" startAt="2"/>
            </a:pPr>
            <a:r>
              <a:rPr lang="en-US" sz="2200" dirty="0" smtClean="0"/>
              <a:t>There was absolutely no authority for the Jews to hold up angels as being equal or superior to Jesus Christ, and God based His argument upon something that the Scriptures </a:t>
            </a:r>
            <a:r>
              <a:rPr lang="en-US" sz="2200" u="sng" dirty="0" smtClean="0"/>
              <a:t>did not say</a:t>
            </a:r>
            <a:r>
              <a:rPr lang="en-US" sz="2200" dirty="0" smtClean="0"/>
              <a:t>.</a:t>
            </a:r>
          </a:p>
        </p:txBody>
      </p:sp>
      <p:sp>
        <p:nvSpPr>
          <p:cNvPr id="3" name="Title 2"/>
          <p:cNvSpPr>
            <a:spLocks noGrp="1"/>
          </p:cNvSpPr>
          <p:nvPr>
            <p:ph type="title"/>
          </p:nvPr>
        </p:nvSpPr>
        <p:spPr/>
        <p:txBody>
          <a:bodyPr/>
          <a:lstStyle/>
          <a:p>
            <a:r>
              <a:rPr lang="en-US" dirty="0" smtClean="0"/>
              <a:t>“The Silence of the Scriptures”</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500"/>
                                        <p:tgtEl>
                                          <p:spTgt spid="2">
                                            <p:txEl>
                                              <p:pRg st="2" end="2"/>
                                            </p:txEl>
                                          </p:spTgt>
                                        </p:tgtEl>
                                      </p:cBhvr>
                                    </p:animEffect>
                                    <p:anim calcmode="lin" valueType="num">
                                      <p:cBhvr>
                                        <p:cTn id="2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42" presetClass="entr" presetSubtype="0" fill="hold" nodeType="after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500"/>
                                        <p:tgtEl>
                                          <p:spTgt spid="2">
                                            <p:txEl>
                                              <p:pRg st="3" end="3"/>
                                            </p:txEl>
                                          </p:spTgt>
                                        </p:tgtEl>
                                      </p:cBhvr>
                                    </p:animEffect>
                                    <p:anim calcmode="lin" valueType="num">
                                      <p:cBhvr>
                                        <p:cTn id="2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42" presetClass="entr" presetSubtype="0" fill="hold" nodeType="after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500"/>
                                        <p:tgtEl>
                                          <p:spTgt spid="2">
                                            <p:txEl>
                                              <p:pRg st="4" end="4"/>
                                            </p:txEl>
                                          </p:spTgt>
                                        </p:tgtEl>
                                      </p:cBhvr>
                                    </p:animEffect>
                                    <p:anim calcmode="lin" valueType="num">
                                      <p:cBhvr>
                                        <p:cTn id="3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4"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35" fill="hold">
                            <p:stCondLst>
                              <p:cond delay="1500"/>
                            </p:stCondLst>
                            <p:childTnLst>
                              <p:par>
                                <p:cTn id="36" presetID="42" presetClass="entr" presetSubtype="0" fill="hold" nodeType="afterEffect">
                                  <p:stCondLst>
                                    <p:cond delay="0"/>
                                  </p:stCondLst>
                                  <p:childTnLst>
                                    <p:set>
                                      <p:cBhvr>
                                        <p:cTn id="37" dur="1" fill="hold">
                                          <p:stCondLst>
                                            <p:cond delay="0"/>
                                          </p:stCondLst>
                                        </p:cTn>
                                        <p:tgtEl>
                                          <p:spTgt spid="2">
                                            <p:txEl>
                                              <p:pRg st="5" end="5"/>
                                            </p:txEl>
                                          </p:spTgt>
                                        </p:tgtEl>
                                        <p:attrNameLst>
                                          <p:attrName>style.visibility</p:attrName>
                                        </p:attrNameLst>
                                      </p:cBhvr>
                                      <p:to>
                                        <p:strVal val="visible"/>
                                      </p:to>
                                    </p:set>
                                    <p:animEffect transition="in" filter="fade">
                                      <p:cBhvr>
                                        <p:cTn id="38" dur="500"/>
                                        <p:tgtEl>
                                          <p:spTgt spid="2">
                                            <p:txEl>
                                              <p:pRg st="5" end="5"/>
                                            </p:txEl>
                                          </p:spTgt>
                                        </p:tgtEl>
                                      </p:cBhvr>
                                    </p:animEffect>
                                    <p:anim calcmode="lin" valueType="num">
                                      <p:cBhvr>
                                        <p:cTn id="3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0"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41" fill="hold">
                            <p:stCondLst>
                              <p:cond delay="2000"/>
                            </p:stCondLst>
                            <p:childTnLst>
                              <p:par>
                                <p:cTn id="42" presetID="42" presetClass="entr" presetSubtype="0" fill="hold" nodeType="afterEffect">
                                  <p:stCondLst>
                                    <p:cond delay="0"/>
                                  </p:stCondLst>
                                  <p:childTnLst>
                                    <p:set>
                                      <p:cBhvr>
                                        <p:cTn id="43" dur="1" fill="hold">
                                          <p:stCondLst>
                                            <p:cond delay="0"/>
                                          </p:stCondLst>
                                        </p:cTn>
                                        <p:tgtEl>
                                          <p:spTgt spid="2">
                                            <p:txEl>
                                              <p:pRg st="6" end="6"/>
                                            </p:txEl>
                                          </p:spTgt>
                                        </p:tgtEl>
                                        <p:attrNameLst>
                                          <p:attrName>style.visibility</p:attrName>
                                        </p:attrNameLst>
                                      </p:cBhvr>
                                      <p:to>
                                        <p:strVal val="visible"/>
                                      </p:to>
                                    </p:set>
                                    <p:animEffect transition="in" filter="fade">
                                      <p:cBhvr>
                                        <p:cTn id="44" dur="500"/>
                                        <p:tgtEl>
                                          <p:spTgt spid="2">
                                            <p:txEl>
                                              <p:pRg st="6" end="6"/>
                                            </p:txEl>
                                          </p:spTgt>
                                        </p:tgtEl>
                                      </p:cBhvr>
                                    </p:animEffect>
                                    <p:anim calcmode="lin" valueType="num">
                                      <p:cBhvr>
                                        <p:cTn id="4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6"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fontScale="92500"/>
          </a:bodyPr>
          <a:lstStyle/>
          <a:p>
            <a:pPr marL="400050" indent="-400050">
              <a:lnSpc>
                <a:spcPct val="120000"/>
              </a:lnSpc>
              <a:buFont typeface="+mj-lt"/>
              <a:buAutoNum type="arabicPeriod" startAt="5"/>
            </a:pPr>
            <a:r>
              <a:rPr lang="en-US" dirty="0" smtClean="0"/>
              <a:t>Arguments regarding Jesus from silence of the Scriptures.</a:t>
            </a:r>
          </a:p>
          <a:p>
            <a:pPr marL="800100" lvl="1" indent="-342900">
              <a:buFont typeface="+mj-lt"/>
              <a:buAutoNum type="alphaLcPeriod" startAt="2"/>
            </a:pPr>
            <a:r>
              <a:rPr lang="en-US" sz="2600" dirty="0" smtClean="0"/>
              <a:t>The superiority of Jesus as High Priest and the necessity of the change of the law is argued from </a:t>
            </a:r>
            <a:r>
              <a:rPr lang="en-US" sz="2600" u="sng" dirty="0" smtClean="0"/>
              <a:t>silence</a:t>
            </a:r>
            <a:r>
              <a:rPr lang="en-US" sz="2600" dirty="0" smtClean="0"/>
              <a:t> (Heb. 7:11-15).</a:t>
            </a:r>
          </a:p>
          <a:p>
            <a:pPr lvl="2"/>
            <a:r>
              <a:rPr lang="en-US" sz="2200" dirty="0" smtClean="0"/>
              <a:t>Under the </a:t>
            </a:r>
            <a:r>
              <a:rPr lang="en-US" sz="2200" dirty="0" err="1" smtClean="0"/>
              <a:t>Aaronic</a:t>
            </a:r>
            <a:r>
              <a:rPr lang="en-US" sz="2200" dirty="0" smtClean="0"/>
              <a:t> priesthood of the O.T., God </a:t>
            </a:r>
            <a:r>
              <a:rPr lang="en-US" sz="2200" u="sng" dirty="0" smtClean="0"/>
              <a:t>specified</a:t>
            </a:r>
            <a:r>
              <a:rPr lang="en-US" sz="2200" dirty="0" smtClean="0"/>
              <a:t> that the priests were to come out of the tribe of </a:t>
            </a:r>
            <a:r>
              <a:rPr lang="en-US" sz="2200" u="sng" dirty="0" smtClean="0"/>
              <a:t>Levi</a:t>
            </a:r>
            <a:r>
              <a:rPr lang="en-US" sz="2200" dirty="0" smtClean="0"/>
              <a:t>.</a:t>
            </a:r>
          </a:p>
          <a:p>
            <a:pPr lvl="2"/>
            <a:r>
              <a:rPr lang="en-US" sz="2200" dirty="0" smtClean="0"/>
              <a:t>Jesus could not serve as a priest on earth (Heb. 8:4), because He was of the tribe of </a:t>
            </a:r>
            <a:r>
              <a:rPr lang="en-US" sz="2200" u="sng" dirty="0" smtClean="0"/>
              <a:t>Judah</a:t>
            </a:r>
            <a:r>
              <a:rPr lang="en-US" sz="2200" dirty="0" smtClean="0"/>
              <a:t> and not the priestly tribe of Levi (Heb. 7:14).</a:t>
            </a:r>
          </a:p>
          <a:p>
            <a:pPr lvl="2"/>
            <a:r>
              <a:rPr lang="en-US" sz="2200" dirty="0" smtClean="0"/>
              <a:t>Hebrews 7:14 – “For it is evident that our Lord arose from Judah, of which tribe Moses spoke </a:t>
            </a:r>
            <a:r>
              <a:rPr lang="en-US" sz="2200" u="sng" dirty="0" smtClean="0"/>
              <a:t>nothing</a:t>
            </a:r>
            <a:r>
              <a:rPr lang="en-US" sz="2200" dirty="0" smtClean="0"/>
              <a:t> concerning priesthood.”</a:t>
            </a:r>
          </a:p>
          <a:p>
            <a:pPr lvl="2"/>
            <a:r>
              <a:rPr lang="en-US" sz="2200" dirty="0" smtClean="0"/>
              <a:t>Silence regarding priesthood and Judah was </a:t>
            </a:r>
            <a:r>
              <a:rPr lang="en-US" sz="2200" u="sng" dirty="0" smtClean="0"/>
              <a:t>not a permissible</a:t>
            </a:r>
            <a:r>
              <a:rPr lang="en-US" sz="2200" dirty="0" smtClean="0"/>
              <a:t> silence!</a:t>
            </a:r>
          </a:p>
          <a:p>
            <a:pPr lvl="3"/>
            <a:r>
              <a:rPr lang="en-US" sz="2200" dirty="0" smtClean="0"/>
              <a:t>When God specified the tribe of Levi and was </a:t>
            </a:r>
            <a:r>
              <a:rPr lang="en-US" sz="2200" u="sng" dirty="0" smtClean="0"/>
              <a:t>silent</a:t>
            </a:r>
            <a:r>
              <a:rPr lang="en-US" sz="2200" dirty="0" smtClean="0"/>
              <a:t> regarding the </a:t>
            </a:r>
            <a:r>
              <a:rPr lang="en-US" sz="2200" u="sng" dirty="0" smtClean="0"/>
              <a:t>other</a:t>
            </a:r>
            <a:r>
              <a:rPr lang="en-US" sz="2200" dirty="0" smtClean="0"/>
              <a:t> tribes, He automatically </a:t>
            </a:r>
            <a:r>
              <a:rPr lang="en-US" sz="2200" u="sng" dirty="0" smtClean="0"/>
              <a:t>excluded</a:t>
            </a:r>
            <a:r>
              <a:rPr lang="en-US" sz="2200" dirty="0" smtClean="0"/>
              <a:t> …</a:t>
            </a:r>
          </a:p>
          <a:p>
            <a:pPr lvl="3"/>
            <a:r>
              <a:rPr lang="en-US" sz="2200" dirty="0" smtClean="0"/>
              <a:t>God did not have to say, “Not Judah, not Gad, not Reuben, etc.”!</a:t>
            </a:r>
          </a:p>
          <a:p>
            <a:pPr lvl="3"/>
            <a:r>
              <a:rPr lang="en-US" sz="2200" dirty="0" smtClean="0"/>
              <a:t>Jesus could not argue, “Moses never said … Where is the verse that says, ‘Judah </a:t>
            </a:r>
            <a:r>
              <a:rPr lang="en-US" sz="2200" dirty="0" err="1" smtClean="0"/>
              <a:t>shalt</a:t>
            </a:r>
            <a:r>
              <a:rPr lang="en-US" sz="2200" dirty="0" smtClean="0"/>
              <a:t> </a:t>
            </a:r>
            <a:r>
              <a:rPr lang="en-US" sz="2200" u="sng" dirty="0" smtClean="0"/>
              <a:t>not</a:t>
            </a:r>
            <a:r>
              <a:rPr lang="en-US" sz="2200" dirty="0" smtClean="0"/>
              <a:t> serve as priest’?”</a:t>
            </a:r>
          </a:p>
        </p:txBody>
      </p:sp>
      <p:sp>
        <p:nvSpPr>
          <p:cNvPr id="3" name="Title 2"/>
          <p:cNvSpPr>
            <a:spLocks noGrp="1"/>
          </p:cNvSpPr>
          <p:nvPr>
            <p:ph type="title"/>
          </p:nvPr>
        </p:nvSpPr>
        <p:spPr/>
        <p:txBody>
          <a:bodyPr/>
          <a:lstStyle/>
          <a:p>
            <a:r>
              <a:rPr lang="en-US" dirty="0" smtClean="0"/>
              <a:t>“The Silence of the Scriptures”</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Effect transition="in" filter="fade">
                                      <p:cBhvr>
                                        <p:cTn id="26" dur="500"/>
                                        <p:tgtEl>
                                          <p:spTgt spid="2">
                                            <p:txEl>
                                              <p:pRg st="4" end="4"/>
                                            </p:txEl>
                                          </p:spTgt>
                                        </p:tgtEl>
                                      </p:cBhvr>
                                    </p:animEffect>
                                    <p:anim calcmode="lin" valueType="num">
                                      <p:cBhvr>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Effect transition="in" filter="fade">
                                      <p:cBhvr>
                                        <p:cTn id="33" dur="500"/>
                                        <p:tgtEl>
                                          <p:spTgt spid="2">
                                            <p:txEl>
                                              <p:pRg st="5" end="5"/>
                                            </p:txEl>
                                          </p:spTgt>
                                        </p:tgtEl>
                                      </p:cBhvr>
                                    </p:animEffect>
                                    <p:anim calcmode="lin" valueType="num">
                                      <p:cBhvr>
                                        <p:cTn id="34"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5"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36" fill="hold">
                            <p:stCondLst>
                              <p:cond delay="500"/>
                            </p:stCondLst>
                            <p:childTnLst>
                              <p:par>
                                <p:cTn id="37" presetID="42" presetClass="entr" presetSubtype="0" fill="hold" nodeType="afterEffect">
                                  <p:stCondLst>
                                    <p:cond delay="0"/>
                                  </p:stCondLst>
                                  <p:childTnLst>
                                    <p:set>
                                      <p:cBhvr>
                                        <p:cTn id="38" dur="1" fill="hold">
                                          <p:stCondLst>
                                            <p:cond delay="0"/>
                                          </p:stCondLst>
                                        </p:cTn>
                                        <p:tgtEl>
                                          <p:spTgt spid="2">
                                            <p:txEl>
                                              <p:pRg st="6" end="6"/>
                                            </p:txEl>
                                          </p:spTgt>
                                        </p:tgtEl>
                                        <p:attrNameLst>
                                          <p:attrName>style.visibility</p:attrName>
                                        </p:attrNameLst>
                                      </p:cBhvr>
                                      <p:to>
                                        <p:strVal val="visible"/>
                                      </p:to>
                                    </p:set>
                                    <p:animEffect transition="in" filter="fade">
                                      <p:cBhvr>
                                        <p:cTn id="39" dur="500"/>
                                        <p:tgtEl>
                                          <p:spTgt spid="2">
                                            <p:txEl>
                                              <p:pRg st="6" end="6"/>
                                            </p:txEl>
                                          </p:spTgt>
                                        </p:tgtEl>
                                      </p:cBhvr>
                                    </p:animEffect>
                                    <p:anim calcmode="lin" valueType="num">
                                      <p:cBhvr>
                                        <p:cTn id="40"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1"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2" fill="hold">
                            <p:stCondLst>
                              <p:cond delay="1000"/>
                            </p:stCondLst>
                            <p:childTnLst>
                              <p:par>
                                <p:cTn id="43" presetID="42" presetClass="entr" presetSubtype="0" fill="hold" nodeType="afterEffect">
                                  <p:stCondLst>
                                    <p:cond delay="0"/>
                                  </p:stCondLst>
                                  <p:childTnLst>
                                    <p:set>
                                      <p:cBhvr>
                                        <p:cTn id="44" dur="1" fill="hold">
                                          <p:stCondLst>
                                            <p:cond delay="0"/>
                                          </p:stCondLst>
                                        </p:cTn>
                                        <p:tgtEl>
                                          <p:spTgt spid="2">
                                            <p:txEl>
                                              <p:pRg st="7" end="7"/>
                                            </p:txEl>
                                          </p:spTgt>
                                        </p:tgtEl>
                                        <p:attrNameLst>
                                          <p:attrName>style.visibility</p:attrName>
                                        </p:attrNameLst>
                                      </p:cBhvr>
                                      <p:to>
                                        <p:strVal val="visible"/>
                                      </p:to>
                                    </p:set>
                                    <p:animEffect transition="in" filter="fade">
                                      <p:cBhvr>
                                        <p:cTn id="45" dur="500"/>
                                        <p:tgtEl>
                                          <p:spTgt spid="2">
                                            <p:txEl>
                                              <p:pRg st="7" end="7"/>
                                            </p:txEl>
                                          </p:spTgt>
                                        </p:tgtEl>
                                      </p:cBhvr>
                                    </p:animEffect>
                                    <p:anim calcmode="lin" valueType="num">
                                      <p:cBhvr>
                                        <p:cTn id="46"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7"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par>
                          <p:cTn id="48" fill="hold">
                            <p:stCondLst>
                              <p:cond delay="1500"/>
                            </p:stCondLst>
                            <p:childTnLst>
                              <p:par>
                                <p:cTn id="49" presetID="42" presetClass="entr" presetSubtype="0" fill="hold" nodeType="afterEffect">
                                  <p:stCondLst>
                                    <p:cond delay="0"/>
                                  </p:stCondLst>
                                  <p:childTnLst>
                                    <p:set>
                                      <p:cBhvr>
                                        <p:cTn id="50" dur="1" fill="hold">
                                          <p:stCondLst>
                                            <p:cond delay="0"/>
                                          </p:stCondLst>
                                        </p:cTn>
                                        <p:tgtEl>
                                          <p:spTgt spid="2">
                                            <p:txEl>
                                              <p:pRg st="8" end="8"/>
                                            </p:txEl>
                                          </p:spTgt>
                                        </p:tgtEl>
                                        <p:attrNameLst>
                                          <p:attrName>style.visibility</p:attrName>
                                        </p:attrNameLst>
                                      </p:cBhvr>
                                      <p:to>
                                        <p:strVal val="visible"/>
                                      </p:to>
                                    </p:set>
                                    <p:animEffect transition="in" filter="fade">
                                      <p:cBhvr>
                                        <p:cTn id="51" dur="500"/>
                                        <p:tgtEl>
                                          <p:spTgt spid="2">
                                            <p:txEl>
                                              <p:pRg st="8" end="8"/>
                                            </p:txEl>
                                          </p:spTgt>
                                        </p:tgtEl>
                                      </p:cBhvr>
                                    </p:animEffect>
                                    <p:anim calcmode="lin" valueType="num">
                                      <p:cBhvr>
                                        <p:cTn id="52"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3" dur="5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fontScale="92500"/>
          </a:bodyPr>
          <a:lstStyle/>
          <a:p>
            <a:pPr marL="400050" indent="-400050">
              <a:lnSpc>
                <a:spcPct val="120000"/>
              </a:lnSpc>
              <a:buFont typeface="+mj-lt"/>
              <a:buAutoNum type="arabicPeriod" startAt="5"/>
            </a:pPr>
            <a:r>
              <a:rPr lang="en-US" dirty="0" smtClean="0"/>
              <a:t>Arguments regarding Jesus from silence of the Scriptures.</a:t>
            </a:r>
          </a:p>
          <a:p>
            <a:pPr marL="800100" lvl="1" indent="-342900">
              <a:buFont typeface="+mj-lt"/>
              <a:buAutoNum type="alphaLcPeriod" startAt="2"/>
            </a:pPr>
            <a:r>
              <a:rPr lang="en-US" sz="2600" dirty="0" smtClean="0"/>
              <a:t>The superiority of Jesus as High Priest and the necessity of the change of the law is argued from </a:t>
            </a:r>
            <a:r>
              <a:rPr lang="en-US" sz="2600" u="sng" dirty="0" smtClean="0"/>
              <a:t>silence</a:t>
            </a:r>
            <a:r>
              <a:rPr lang="en-US" sz="2600" dirty="0" smtClean="0"/>
              <a:t> (Heb. 7:11-15).</a:t>
            </a:r>
          </a:p>
          <a:p>
            <a:pPr lvl="2" indent="-346075">
              <a:buFont typeface="+mj-lt"/>
              <a:buAutoNum type="romanLcPeriod" startAt="5"/>
            </a:pPr>
            <a:r>
              <a:rPr lang="en-US" sz="2400" dirty="0" smtClean="0"/>
              <a:t>The silence of the law was </a:t>
            </a:r>
            <a:r>
              <a:rPr lang="en-US" sz="2400" u="sng" dirty="0" smtClean="0"/>
              <a:t>prohibitive</a:t>
            </a:r>
            <a:r>
              <a:rPr lang="en-US" sz="2400" dirty="0" smtClean="0"/>
              <a:t>.  There was </a:t>
            </a:r>
            <a:r>
              <a:rPr lang="en-US" sz="2400" u="sng" dirty="0" smtClean="0"/>
              <a:t>no</a:t>
            </a:r>
            <a:r>
              <a:rPr lang="en-US" sz="2400" dirty="0" smtClean="0"/>
              <a:t> authority for one (including Jesus) from the tribe of Judah (or any other tribe than Levi) to serve as a priest.</a:t>
            </a:r>
          </a:p>
          <a:p>
            <a:pPr lvl="3" indent="-346075">
              <a:buFont typeface="Calibri" pitchFamily="34" charset="0"/>
              <a:buChar char="‒"/>
            </a:pPr>
            <a:r>
              <a:rPr lang="en-US" sz="2400" dirty="0" smtClean="0"/>
              <a:t>The only way for Christ to serve as High Priest was to change the law.</a:t>
            </a:r>
          </a:p>
          <a:p>
            <a:pPr lvl="2">
              <a:buAutoNum type="romanLcPeriod" startAt="5"/>
            </a:pPr>
            <a:r>
              <a:rPr lang="en-US" sz="2400" dirty="0" smtClean="0"/>
              <a:t>God is the one who argues in Hebrews 7 that His silence is prohibitive.</a:t>
            </a:r>
          </a:p>
          <a:p>
            <a:pPr lvl="2">
              <a:buAutoNum type="romanLcPeriod" startAt="5"/>
            </a:pPr>
            <a:r>
              <a:rPr lang="en-US" sz="2400" dirty="0" smtClean="0"/>
              <a:t>Conclusion: To act in a realm where the Lord is silent is </a:t>
            </a:r>
            <a:r>
              <a:rPr lang="en-US" sz="2400" u="sng" dirty="0" smtClean="0"/>
              <a:t>prohibitive</a:t>
            </a:r>
            <a:r>
              <a:rPr lang="en-US" sz="2400" dirty="0" smtClean="0"/>
              <a:t> and sinful.  Either that or you have to change the law of God (which Jesus did in bringing the New Covenant through His death).  No man has </a:t>
            </a:r>
            <a:r>
              <a:rPr lang="en-US" sz="2400" u="sng" dirty="0" smtClean="0"/>
              <a:t>any right to change</a:t>
            </a:r>
            <a:r>
              <a:rPr lang="en-US" sz="2400" dirty="0" smtClean="0"/>
              <a:t> God’s law!</a:t>
            </a:r>
          </a:p>
        </p:txBody>
      </p:sp>
      <p:sp>
        <p:nvSpPr>
          <p:cNvPr id="3" name="Title 2"/>
          <p:cNvSpPr>
            <a:spLocks noGrp="1"/>
          </p:cNvSpPr>
          <p:nvPr>
            <p:ph type="title"/>
          </p:nvPr>
        </p:nvSpPr>
        <p:spPr/>
        <p:txBody>
          <a:bodyPr/>
          <a:lstStyle/>
          <a:p>
            <a:r>
              <a:rPr lang="en-US" dirty="0" smtClean="0"/>
              <a:t>“The Silence of the Scriptures”</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anim calcmode="lin" valueType="num">
                                      <p:cBhvr>
                                        <p:cTn id="8"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fade">
                                      <p:cBhvr>
                                        <p:cTn id="13" dur="500"/>
                                        <p:tgtEl>
                                          <p:spTgt spid="2">
                                            <p:txEl>
                                              <p:pRg st="3" end="3"/>
                                            </p:txEl>
                                          </p:spTgt>
                                        </p:tgtEl>
                                      </p:cBhvr>
                                    </p:animEffect>
                                    <p:anim calcmode="lin" valueType="num">
                                      <p:cBhvr>
                                        <p:cTn id="14"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500"/>
                                        <p:tgtEl>
                                          <p:spTgt spid="2">
                                            <p:txEl>
                                              <p:pRg st="4" end="4"/>
                                            </p:txEl>
                                          </p:spTgt>
                                        </p:tgtEl>
                                      </p:cBhvr>
                                    </p:animEffect>
                                    <p:anim calcmode="lin" valueType="num">
                                      <p:cBhvr>
                                        <p:cTn id="20"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fade">
                                      <p:cBhvr>
                                        <p:cTn id="25" dur="500"/>
                                        <p:tgtEl>
                                          <p:spTgt spid="2">
                                            <p:txEl>
                                              <p:pRg st="5" end="5"/>
                                            </p:txEl>
                                          </p:spTgt>
                                        </p:tgtEl>
                                      </p:cBhvr>
                                    </p:animEffect>
                                    <p:anim calcmode="lin" valueType="num">
                                      <p:cBhvr>
                                        <p:cTn id="26"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1948</TotalTime>
  <Words>1915</Words>
  <Application>Microsoft Office PowerPoint</Application>
  <PresentationFormat>On-screen Show (4:3)</PresentationFormat>
  <Paragraphs>109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fa</vt:lpstr>
      <vt:lpstr>“The Silence of the Scriptures”</vt:lpstr>
      <vt:lpstr>“The Silence of the Scriptures”</vt:lpstr>
      <vt:lpstr>“The Silence of the Scriptures”</vt:lpstr>
      <vt:lpstr>“The Silence of the Scriptures”</vt:lpstr>
      <vt:lpstr>“The Silence of the Scriptures”</vt:lpstr>
      <vt:lpstr>“The Silence of the Scriptures”</vt:lpstr>
      <vt:lpstr>“The Silence of the Scriptures”</vt:lpstr>
      <vt:lpstr>“The Silence of the Scriptures”</vt:lpstr>
      <vt:lpstr>“The Silence of the Scriptures”</vt:lpstr>
      <vt:lpstr>“The Silence of the Scriptures”</vt:lpstr>
      <vt:lpstr>“The Silence of the Scriptures”</vt:lpstr>
      <vt:lpstr>“The Silence of the Scriptures”</vt:lpstr>
      <vt:lpstr>“The Silence of the Scriptures”</vt:lpstr>
      <vt:lpstr>“The Silence of the Scriptures”</vt:lpstr>
      <vt:lpstr>“The Silence of the Scriptures”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dc:creator>
  <cp:lastModifiedBy>David</cp:lastModifiedBy>
  <cp:revision>57</cp:revision>
  <dcterms:created xsi:type="dcterms:W3CDTF">2012-03-11T17:57:16Z</dcterms:created>
  <dcterms:modified xsi:type="dcterms:W3CDTF">2012-07-15T20:02:22Z</dcterms:modified>
</cp:coreProperties>
</file>