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8" r:id="rId3"/>
    <p:sldId id="319" r:id="rId4"/>
    <p:sldId id="321" r:id="rId5"/>
    <p:sldId id="320" r:id="rId6"/>
    <p:sldId id="323" r:id="rId7"/>
    <p:sldId id="322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000099"/>
    <a:srgbClr val="000066"/>
    <a:srgbClr val="C1002D"/>
    <a:srgbClr val="A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5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 marL="401638" indent="-401638">
              <a:buFont typeface="+mj-lt"/>
              <a:buAutoNum type="arabicPeriod"/>
              <a:defRPr sz="2800" b="1"/>
            </a:lvl1pPr>
            <a:lvl2pPr marL="796925" indent="-339725">
              <a:buFont typeface="+mj-lt"/>
              <a:buAutoNum type="alphaLcPeriod"/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 marL="1200150" indent="-344488">
              <a:buFont typeface="+mj-lt"/>
              <a:buAutoNum type="romanLcPeriod"/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9144000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16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</a:p>
          <a:p>
            <a:r>
              <a:rPr lang="en-US" sz="295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Understanding “The Silence of the Scriptures”</a:t>
            </a:r>
            <a:endParaRPr lang="en-US" sz="295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All responsible adults understand “silence” as a basic principle of authority (in everyday life) without any problem at all.</a:t>
            </a:r>
          </a:p>
          <a:p>
            <a:pPr marL="798513" lvl="1" indent="-341313">
              <a:buFont typeface="+mj-lt"/>
              <a:buAutoNum type="alphaLcPeriod" startAt="3"/>
            </a:pPr>
            <a:r>
              <a:rPr lang="en-US" dirty="0" smtClean="0"/>
              <a:t>A man orders a single book from an online distributor.</a:t>
            </a:r>
            <a:endParaRPr lang="en-US" sz="1400" dirty="0" smtClean="0"/>
          </a:p>
          <a:p>
            <a:pPr lvl="2"/>
            <a:r>
              <a:rPr lang="en-US" sz="2200" dirty="0" smtClean="0"/>
              <a:t>Imagine the distributor ships five cases to the man, charges his credit card for the five cases and says:</a:t>
            </a:r>
          </a:p>
          <a:p>
            <a:pPr lvl="2"/>
            <a:r>
              <a:rPr lang="en-US" sz="2200" dirty="0" smtClean="0"/>
              <a:t>“The man didn’t say not to ship and charge for five cases.  Where in his order did he say, ‘You may </a:t>
            </a:r>
            <a:r>
              <a:rPr lang="en-US" sz="2200" u="sng" dirty="0" smtClean="0"/>
              <a:t>not</a:t>
            </a:r>
            <a:r>
              <a:rPr lang="en-US" sz="2200" dirty="0" smtClean="0"/>
              <a:t> ship and charge for five cases of the book’?”</a:t>
            </a:r>
          </a:p>
          <a:p>
            <a:pPr lvl="2"/>
            <a:r>
              <a:rPr lang="en-US" sz="2200" dirty="0" smtClean="0"/>
              <a:t>When the customer </a:t>
            </a:r>
            <a:r>
              <a:rPr lang="en-US" sz="2200" u="sng" dirty="0" smtClean="0"/>
              <a:t>specified</a:t>
            </a:r>
            <a:r>
              <a:rPr lang="en-US" sz="2200" dirty="0" smtClean="0"/>
              <a:t> and authorized the purchase of that single item, he didn’t have to say </a:t>
            </a:r>
            <a:r>
              <a:rPr lang="en-US" sz="2200" u="sng" dirty="0" smtClean="0"/>
              <a:t>another word</a:t>
            </a:r>
            <a:r>
              <a:rPr lang="en-US" sz="2200" dirty="0" smtClean="0"/>
              <a:t> about any other product or quantity!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All responsible adults understand “silence” as a basic principle of authority (in everyday life) without any problem at all.</a:t>
            </a:r>
          </a:p>
          <a:p>
            <a:pPr marL="798513" lvl="1" indent="-341313">
              <a:buFont typeface="+mj-lt"/>
              <a:buAutoNum type="alphaLcPeriod" startAt="4"/>
            </a:pPr>
            <a:r>
              <a:rPr lang="en-US" dirty="0" smtClean="0"/>
              <a:t>A 10-year-old boy gets up from a restaurant table and goes to the restroom.</a:t>
            </a:r>
            <a:endParaRPr lang="en-US" sz="1400" dirty="0" smtClean="0"/>
          </a:p>
          <a:p>
            <a:pPr lvl="2"/>
            <a:r>
              <a:rPr lang="en-US" sz="2200" dirty="0" smtClean="0"/>
              <a:t>Imagine the boy goes into the Ladies’ Room and says:</a:t>
            </a:r>
          </a:p>
          <a:p>
            <a:pPr lvl="2"/>
            <a:r>
              <a:rPr lang="en-US" sz="2200" dirty="0" smtClean="0"/>
              <a:t>“The sign on the door didn’t say that men or boys were not allowed.  Where on the sign did it say, ‘</a:t>
            </a:r>
            <a:r>
              <a:rPr lang="en-US" sz="2200" u="sng" dirty="0" smtClean="0"/>
              <a:t>No</a:t>
            </a:r>
            <a:r>
              <a:rPr lang="en-US" sz="2200" dirty="0" smtClean="0"/>
              <a:t> boys or men allowed’?”</a:t>
            </a:r>
          </a:p>
          <a:p>
            <a:pPr lvl="2"/>
            <a:r>
              <a:rPr lang="en-US" sz="2200" dirty="0" smtClean="0"/>
              <a:t>When the sign </a:t>
            </a:r>
            <a:r>
              <a:rPr lang="en-US" sz="2200" u="sng" dirty="0" smtClean="0"/>
              <a:t>specified</a:t>
            </a:r>
            <a:r>
              <a:rPr lang="en-US" sz="2200" dirty="0" smtClean="0"/>
              <a:t> the gender, it didn’t have to say </a:t>
            </a:r>
            <a:r>
              <a:rPr lang="en-US" sz="2200" u="sng" dirty="0" smtClean="0"/>
              <a:t>another word</a:t>
            </a:r>
            <a:r>
              <a:rPr lang="en-US" sz="2200" dirty="0" smtClean="0"/>
              <a:t> about any other gender!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All responsible adults understand “silence” as a basic principle of authority (in everyday life) without any problem at all.</a:t>
            </a:r>
          </a:p>
          <a:p>
            <a:pPr marL="798513" lvl="1" indent="-341313">
              <a:buFont typeface="+mj-lt"/>
              <a:buAutoNum type="alphaLcPeriod" startAt="5"/>
            </a:pPr>
            <a:r>
              <a:rPr lang="en-US" dirty="0" smtClean="0"/>
              <a:t>A song leader says to turn to song number 523.</a:t>
            </a:r>
            <a:endParaRPr lang="en-US" sz="1400" dirty="0" smtClean="0"/>
          </a:p>
          <a:p>
            <a:pPr lvl="2"/>
            <a:r>
              <a:rPr lang="en-US" sz="2200" dirty="0" smtClean="0"/>
              <a:t>Imagine a worshiper starts singing 345 and says:</a:t>
            </a:r>
          </a:p>
          <a:p>
            <a:pPr lvl="2"/>
            <a:r>
              <a:rPr lang="en-US" sz="2200" dirty="0" smtClean="0"/>
              <a:t>“The song leader didn’t say not to turn to 345 and that’s my favorite.  Where in his instructions did he say, ‘Do </a:t>
            </a:r>
            <a:r>
              <a:rPr lang="en-US" sz="2200" u="sng" dirty="0" smtClean="0"/>
              <a:t>not</a:t>
            </a:r>
            <a:r>
              <a:rPr lang="en-US" sz="2200" dirty="0" smtClean="0"/>
              <a:t> turn to 345’?”</a:t>
            </a:r>
          </a:p>
          <a:p>
            <a:pPr lvl="2"/>
            <a:r>
              <a:rPr lang="en-US" sz="2200" dirty="0" smtClean="0"/>
              <a:t>When the song leader </a:t>
            </a:r>
            <a:r>
              <a:rPr lang="en-US" sz="2200" u="sng" dirty="0" smtClean="0"/>
              <a:t>specified</a:t>
            </a:r>
            <a:r>
              <a:rPr lang="en-US" sz="2200" dirty="0" smtClean="0"/>
              <a:t> the number, he did not have to say </a:t>
            </a:r>
            <a:r>
              <a:rPr lang="en-US" sz="2200" u="sng" dirty="0" smtClean="0"/>
              <a:t>another word</a:t>
            </a:r>
            <a:r>
              <a:rPr lang="en-US" sz="2200" dirty="0" smtClean="0"/>
              <a:t> about any other song!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All responsible adults understand “silence” as a basic principle of authority (in everyday life) without any problem at all.</a:t>
            </a:r>
          </a:p>
          <a:p>
            <a:pPr marL="798513" lvl="1" indent="-341313">
              <a:buFont typeface="+mj-lt"/>
              <a:buAutoNum type="alphaLcPeriod" startAt="6"/>
            </a:pPr>
            <a:r>
              <a:rPr lang="en-US" dirty="0" smtClean="0"/>
              <a:t>A music tutor says to her student, “Sing the National Anthem.”</a:t>
            </a:r>
            <a:endParaRPr lang="en-US" sz="1400" dirty="0" smtClean="0"/>
          </a:p>
          <a:p>
            <a:pPr lvl="2"/>
            <a:r>
              <a:rPr lang="en-US" sz="2200" dirty="0" smtClean="0"/>
              <a:t>Imagine the student picks up her violin and begins to play the National Anthem and says:</a:t>
            </a:r>
          </a:p>
          <a:p>
            <a:pPr lvl="2"/>
            <a:r>
              <a:rPr lang="en-US" sz="2200" dirty="0" smtClean="0"/>
              <a:t>“The tutor didn’t say not to play the National Anthem.  Where in her instructions did she say, ‘Do </a:t>
            </a:r>
            <a:r>
              <a:rPr lang="en-US" sz="2200" u="sng" dirty="0" smtClean="0"/>
              <a:t>not</a:t>
            </a:r>
            <a:r>
              <a:rPr lang="en-US" sz="2200" dirty="0" smtClean="0"/>
              <a:t> play the song’?”</a:t>
            </a:r>
          </a:p>
          <a:p>
            <a:pPr lvl="2"/>
            <a:r>
              <a:rPr lang="en-US" sz="2200" dirty="0" smtClean="0"/>
              <a:t>When the tutor </a:t>
            </a:r>
            <a:r>
              <a:rPr lang="en-US" sz="2200" u="sng" dirty="0" smtClean="0"/>
              <a:t>specified</a:t>
            </a:r>
            <a:r>
              <a:rPr lang="en-US" sz="2200" dirty="0" smtClean="0"/>
              <a:t> singing, she didn’t have to say </a:t>
            </a:r>
            <a:r>
              <a:rPr lang="en-US" sz="2200" u="sng" dirty="0" smtClean="0"/>
              <a:t>another word</a:t>
            </a:r>
            <a:r>
              <a:rPr lang="en-US" sz="2200" dirty="0" smtClean="0"/>
              <a:t> about any other type of music!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 fontScale="92500" lnSpcReduction="20000"/>
          </a:bodyPr>
          <a:lstStyle/>
          <a:p>
            <a:pPr marL="400050" indent="-400050">
              <a:lnSpc>
                <a:spcPct val="120000"/>
              </a:lnSpc>
              <a:buFont typeface="+mj-lt"/>
              <a:buAutoNum type="arabicPeriod" startAt="4"/>
            </a:pPr>
            <a:r>
              <a:rPr lang="en-US" dirty="0" smtClean="0"/>
              <a:t>The Old Testament makes arguments from the silence of the Scriptures.  That is, the Bible makes arguments based on things that the Scriptures </a:t>
            </a:r>
            <a:r>
              <a:rPr lang="en-US" i="1" u="sng" dirty="0" smtClean="0"/>
              <a:t>did not say</a:t>
            </a:r>
            <a:r>
              <a:rPr lang="en-US" dirty="0" smtClean="0"/>
              <a:t>.</a:t>
            </a:r>
          </a:p>
          <a:p>
            <a:pPr lvl="1"/>
            <a:r>
              <a:rPr lang="en-US" sz="2600" dirty="0" err="1" smtClean="0"/>
              <a:t>Nadab</a:t>
            </a:r>
            <a:r>
              <a:rPr lang="en-US" sz="2600" dirty="0" smtClean="0"/>
              <a:t> and </a:t>
            </a:r>
            <a:r>
              <a:rPr lang="en-US" sz="2600" dirty="0" err="1" smtClean="0"/>
              <a:t>Abihu</a:t>
            </a:r>
            <a:r>
              <a:rPr lang="en-US" sz="2600" dirty="0" smtClean="0"/>
              <a:t> offered “</a:t>
            </a:r>
            <a:r>
              <a:rPr lang="en-US" sz="2600" u="sng" dirty="0" smtClean="0"/>
              <a:t>strange fire</a:t>
            </a:r>
            <a:r>
              <a:rPr lang="en-US" sz="2600" dirty="0" smtClean="0"/>
              <a:t>” (Lev. 10:1-2).</a:t>
            </a:r>
          </a:p>
          <a:p>
            <a:pPr lvl="2"/>
            <a:r>
              <a:rPr lang="en-US" sz="2200" dirty="0" smtClean="0"/>
              <a:t>The word “strange” means that for which there is </a:t>
            </a:r>
            <a:r>
              <a:rPr lang="en-US" sz="2200" u="sng" dirty="0" smtClean="0"/>
              <a:t>no authority</a:t>
            </a:r>
            <a:r>
              <a:rPr lang="en-US" sz="2200" dirty="0" smtClean="0"/>
              <a:t> – translated “unauthorized” in ESV.</a:t>
            </a:r>
          </a:p>
          <a:p>
            <a:pPr lvl="2"/>
            <a:r>
              <a:rPr lang="en-US" sz="2200" dirty="0" smtClean="0"/>
              <a:t>God </a:t>
            </a:r>
            <a:r>
              <a:rPr lang="en-US" sz="2200" u="sng" dirty="0" smtClean="0"/>
              <a:t>specified</a:t>
            </a:r>
            <a:r>
              <a:rPr lang="en-US" sz="2200" dirty="0" smtClean="0"/>
              <a:t> the source from which they were to obtain the fire – “from off the altar” (Lev. 16:12; Num. 16:46).</a:t>
            </a:r>
          </a:p>
          <a:p>
            <a:pPr lvl="2"/>
            <a:r>
              <a:rPr lang="en-US" sz="2200" dirty="0" smtClean="0"/>
              <a:t>Apparently, </a:t>
            </a:r>
            <a:r>
              <a:rPr lang="en-US" sz="2200" dirty="0" err="1" smtClean="0"/>
              <a:t>Nadab</a:t>
            </a:r>
            <a:r>
              <a:rPr lang="en-US" sz="2200" dirty="0" smtClean="0"/>
              <a:t> and </a:t>
            </a:r>
            <a:r>
              <a:rPr lang="en-US" sz="2200" dirty="0" err="1" smtClean="0"/>
              <a:t>Abihu</a:t>
            </a:r>
            <a:r>
              <a:rPr lang="en-US" sz="2200" dirty="0" smtClean="0"/>
              <a:t> took fire from </a:t>
            </a:r>
            <a:r>
              <a:rPr lang="en-US" sz="2200" u="sng" dirty="0" smtClean="0"/>
              <a:t>another</a:t>
            </a:r>
            <a:r>
              <a:rPr lang="en-US" sz="2200" dirty="0" smtClean="0"/>
              <a:t> source, “which He had </a:t>
            </a:r>
            <a:r>
              <a:rPr lang="en-US" sz="2200" u="sng" dirty="0" smtClean="0"/>
              <a:t>not commanded</a:t>
            </a:r>
            <a:r>
              <a:rPr lang="en-US" sz="2200" dirty="0" smtClean="0"/>
              <a:t> them” (Lev. 10:1).</a:t>
            </a:r>
          </a:p>
          <a:p>
            <a:pPr lvl="2"/>
            <a:r>
              <a:rPr lang="en-US" sz="2200" dirty="0" smtClean="0"/>
              <a:t>The Lord specified the source &amp; was </a:t>
            </a:r>
            <a:r>
              <a:rPr lang="en-US" sz="2200" u="sng" dirty="0" smtClean="0"/>
              <a:t>silent</a:t>
            </a:r>
            <a:r>
              <a:rPr lang="en-US" sz="2200" dirty="0" smtClean="0"/>
              <a:t> regarding any </a:t>
            </a:r>
            <a:r>
              <a:rPr lang="en-US" sz="2200" u="sng" dirty="0" smtClean="0"/>
              <a:t>other</a:t>
            </a:r>
            <a:r>
              <a:rPr lang="en-US" sz="2200" dirty="0" smtClean="0"/>
              <a:t> source.</a:t>
            </a:r>
          </a:p>
          <a:p>
            <a:pPr lvl="2"/>
            <a:r>
              <a:rPr lang="en-US" sz="2200" dirty="0" smtClean="0"/>
              <a:t>By getting fire from another source, “which He had </a:t>
            </a:r>
            <a:r>
              <a:rPr lang="en-US" sz="2200" u="sng" dirty="0" smtClean="0"/>
              <a:t>not</a:t>
            </a:r>
            <a:r>
              <a:rPr lang="en-US" sz="2200" dirty="0" smtClean="0"/>
              <a:t> commanded them,” they violated the will of God and provoked severe punishment.</a:t>
            </a:r>
          </a:p>
          <a:p>
            <a:pPr lvl="2"/>
            <a:r>
              <a:rPr lang="en-US" sz="2200" dirty="0" smtClean="0"/>
              <a:t>What if </a:t>
            </a:r>
            <a:r>
              <a:rPr lang="en-US" sz="2200" dirty="0" err="1" smtClean="0"/>
              <a:t>Nadab</a:t>
            </a:r>
            <a:r>
              <a:rPr lang="en-US" sz="2200" dirty="0" smtClean="0"/>
              <a:t> and </a:t>
            </a:r>
            <a:r>
              <a:rPr lang="en-US" sz="2200" dirty="0" err="1" smtClean="0"/>
              <a:t>Abihu</a:t>
            </a:r>
            <a:r>
              <a:rPr lang="en-US" sz="2200" dirty="0" smtClean="0"/>
              <a:t> said, “But Moses never said we couldn’t use that other source.  Where is the verse that says, ‘Thou </a:t>
            </a:r>
            <a:r>
              <a:rPr lang="en-US" sz="2200" dirty="0" err="1" smtClean="0"/>
              <a:t>shalt</a:t>
            </a:r>
            <a:r>
              <a:rPr lang="en-US" sz="2200" dirty="0" smtClean="0"/>
              <a:t> </a:t>
            </a:r>
            <a:r>
              <a:rPr lang="en-US" sz="2200" u="sng" dirty="0" smtClean="0"/>
              <a:t>not</a:t>
            </a:r>
            <a:r>
              <a:rPr lang="en-US" sz="2200" dirty="0" smtClean="0"/>
              <a:t> use that source’”?</a:t>
            </a:r>
          </a:p>
          <a:p>
            <a:pPr lvl="2"/>
            <a:r>
              <a:rPr lang="en-US" sz="2200" dirty="0" err="1" smtClean="0"/>
              <a:t>Conc</a:t>
            </a:r>
            <a:r>
              <a:rPr lang="en-US" sz="2200" dirty="0" smtClean="0"/>
              <a:t>: To act in a realm where the Lord is silent is </a:t>
            </a:r>
            <a:r>
              <a:rPr lang="en-US" sz="2200" u="sng" dirty="0" smtClean="0"/>
              <a:t>prohibitive</a:t>
            </a:r>
            <a:r>
              <a:rPr lang="en-US" sz="2200" dirty="0" smtClean="0"/>
              <a:t> and sinful.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 fontScale="92500" lnSpcReduction="10000"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O.T. arguments on things that the Scriptures </a:t>
            </a:r>
            <a:r>
              <a:rPr lang="en-US" i="1" dirty="0" smtClean="0"/>
              <a:t>did not say</a:t>
            </a:r>
            <a:r>
              <a:rPr lang="en-US" dirty="0" smtClean="0"/>
              <a:t>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sz="2600" dirty="0" smtClean="0"/>
              <a:t>David expressed a keen understanding of God’s silence in regard to transporting the </a:t>
            </a:r>
            <a:r>
              <a:rPr lang="en-US" sz="2600" u="sng" dirty="0" smtClean="0"/>
              <a:t>ark</a:t>
            </a:r>
            <a:r>
              <a:rPr lang="en-US" sz="2600" dirty="0" smtClean="0"/>
              <a:t> of the covenant.</a:t>
            </a:r>
          </a:p>
          <a:p>
            <a:pPr lvl="2"/>
            <a:r>
              <a:rPr lang="en-US" sz="2200" dirty="0" smtClean="0"/>
              <a:t>David did not always properly act upon the silence of the Scriptures.</a:t>
            </a:r>
          </a:p>
          <a:p>
            <a:pPr lvl="3"/>
            <a:r>
              <a:rPr lang="en-US" sz="2200" dirty="0" smtClean="0"/>
              <a:t>The ark of the covenant was to be carried by </a:t>
            </a:r>
            <a:r>
              <a:rPr lang="en-US" sz="2200" u="sng" dirty="0" smtClean="0"/>
              <a:t>poles</a:t>
            </a:r>
            <a:r>
              <a:rPr lang="en-US" sz="2200" dirty="0" smtClean="0"/>
              <a:t> placed into rings on the side of the ark (Ex. 25:12-14).</a:t>
            </a:r>
          </a:p>
          <a:p>
            <a:pPr lvl="3"/>
            <a:r>
              <a:rPr lang="en-US" sz="2200" dirty="0" smtClean="0"/>
              <a:t>In spite of this, David transported ark on a “new </a:t>
            </a:r>
            <a:r>
              <a:rPr lang="en-US" sz="2200" u="sng" dirty="0" smtClean="0"/>
              <a:t>cart</a:t>
            </a:r>
            <a:r>
              <a:rPr lang="en-US" sz="2200" dirty="0" smtClean="0"/>
              <a:t>” (1 Chr. 13:7).</a:t>
            </a:r>
          </a:p>
          <a:p>
            <a:pPr lvl="3"/>
            <a:r>
              <a:rPr lang="en-US" sz="2200" dirty="0" smtClean="0"/>
              <a:t>God specified carrying by poles and was </a:t>
            </a:r>
            <a:r>
              <a:rPr lang="en-US" sz="2200" u="sng" dirty="0" smtClean="0"/>
              <a:t>silent</a:t>
            </a:r>
            <a:r>
              <a:rPr lang="en-US" sz="2200" dirty="0" smtClean="0"/>
              <a:t> regarding any </a:t>
            </a:r>
            <a:r>
              <a:rPr lang="en-US" sz="2200" u="sng" dirty="0" smtClean="0"/>
              <a:t>other</a:t>
            </a:r>
            <a:r>
              <a:rPr lang="en-US" sz="2200" dirty="0" smtClean="0"/>
              <a:t> means.</a:t>
            </a:r>
          </a:p>
          <a:p>
            <a:pPr lvl="3"/>
            <a:r>
              <a:rPr lang="en-US" sz="2200" dirty="0" smtClean="0"/>
              <a:t>By moving the ark on a cart, of which the Lord had said </a:t>
            </a:r>
            <a:r>
              <a:rPr lang="en-US" sz="2200" u="sng" dirty="0" smtClean="0"/>
              <a:t>nothing</a:t>
            </a:r>
            <a:r>
              <a:rPr lang="en-US" sz="2200" dirty="0" smtClean="0"/>
              <a:t>, they violated the will of God, and the Lord “broke out against” them, because they “did </a:t>
            </a:r>
            <a:r>
              <a:rPr lang="en-US" sz="2200" u="sng" dirty="0" smtClean="0"/>
              <a:t>not</a:t>
            </a:r>
            <a:r>
              <a:rPr lang="en-US" sz="2200" dirty="0" smtClean="0"/>
              <a:t> seek Him according to the rule” (1 Chron. 15:13).</a:t>
            </a:r>
          </a:p>
          <a:p>
            <a:pPr lvl="3"/>
            <a:r>
              <a:rPr lang="en-US" sz="2200" dirty="0" smtClean="0"/>
              <a:t>What if David/</a:t>
            </a:r>
            <a:r>
              <a:rPr lang="en-US" sz="2200" dirty="0" err="1" smtClean="0"/>
              <a:t>Uzzah</a:t>
            </a:r>
            <a:r>
              <a:rPr lang="en-US" sz="2200" dirty="0" smtClean="0"/>
              <a:t> said, “But the law of Moses never said couldn’t use a cart.  Where’s the verse that says, ‘Thou </a:t>
            </a:r>
            <a:r>
              <a:rPr lang="en-US" sz="2200" dirty="0" err="1" smtClean="0"/>
              <a:t>shalt</a:t>
            </a:r>
            <a:r>
              <a:rPr lang="en-US" sz="2200" dirty="0" smtClean="0"/>
              <a:t> </a:t>
            </a:r>
            <a:r>
              <a:rPr lang="en-US" sz="2200" u="sng" dirty="0" smtClean="0"/>
              <a:t>not</a:t>
            </a:r>
            <a:r>
              <a:rPr lang="en-US" sz="2200" dirty="0" smtClean="0"/>
              <a:t> use a cart’”?</a:t>
            </a:r>
          </a:p>
          <a:p>
            <a:pPr lvl="3"/>
            <a:r>
              <a:rPr lang="en-US" sz="2200" dirty="0" err="1" smtClean="0"/>
              <a:t>Conc</a:t>
            </a:r>
            <a:r>
              <a:rPr lang="en-US" sz="2200" dirty="0" smtClean="0"/>
              <a:t>: To act in realm where the Lord is silent is </a:t>
            </a:r>
            <a:r>
              <a:rPr lang="en-US" sz="2200" u="sng" dirty="0" smtClean="0"/>
              <a:t>prohibitive</a:t>
            </a:r>
            <a:r>
              <a:rPr lang="en-US" sz="2200" dirty="0" smtClean="0"/>
              <a:t> &amp; sinful.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 fontScale="85000" lnSpcReduction="10000"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sz="3100" dirty="0" smtClean="0"/>
              <a:t>O.T. arguments on things that the Scriptures </a:t>
            </a:r>
            <a:r>
              <a:rPr lang="en-US" sz="3100" i="1" dirty="0" smtClean="0"/>
              <a:t>did not say</a:t>
            </a:r>
            <a:r>
              <a:rPr lang="en-US" sz="3100" dirty="0" smtClean="0"/>
              <a:t>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sz="2800" dirty="0" smtClean="0"/>
              <a:t>David expressed a keen understanding of God’s silence in regard to transporting the ark of the covenant.</a:t>
            </a:r>
          </a:p>
          <a:p>
            <a:pPr marL="1198563" lvl="2">
              <a:buFont typeface="+mj-lt"/>
              <a:buAutoNum type="romanLcPeriod" startAt="2"/>
            </a:pPr>
            <a:r>
              <a:rPr lang="en-US" sz="2400" dirty="0" smtClean="0"/>
              <a:t>In regard to the </a:t>
            </a:r>
            <a:r>
              <a:rPr lang="en-US" sz="2400" u="sng" dirty="0" smtClean="0"/>
              <a:t>tribe</a:t>
            </a:r>
            <a:r>
              <a:rPr lang="en-US" sz="2400" dirty="0" smtClean="0"/>
              <a:t> to carry the ark, David keenly interpreted God’s silence.</a:t>
            </a:r>
          </a:p>
          <a:p>
            <a:pPr lvl="3"/>
            <a:r>
              <a:rPr lang="en-US" sz="2400" dirty="0" smtClean="0"/>
              <a:t>Moses said, “The Lord separated the tribe of </a:t>
            </a:r>
            <a:r>
              <a:rPr lang="en-US" sz="2400" u="sng" dirty="0" smtClean="0"/>
              <a:t>Levi</a:t>
            </a:r>
            <a:r>
              <a:rPr lang="en-US" sz="2400" dirty="0" smtClean="0"/>
              <a:t> to bear the ark of the covenant” (Deut. 10:8).</a:t>
            </a:r>
          </a:p>
          <a:p>
            <a:pPr lvl="3"/>
            <a:r>
              <a:rPr lang="en-US" sz="2400" dirty="0" smtClean="0"/>
              <a:t>God specified the Levites as the ones authorized to carry the ark and was </a:t>
            </a:r>
            <a:r>
              <a:rPr lang="en-US" sz="2400" u="sng" dirty="0" smtClean="0"/>
              <a:t>silent</a:t>
            </a:r>
            <a:r>
              <a:rPr lang="en-US" sz="2400" dirty="0" smtClean="0"/>
              <a:t> regarding any </a:t>
            </a:r>
            <a:r>
              <a:rPr lang="en-US" sz="2400" u="sng" dirty="0" smtClean="0"/>
              <a:t>other</a:t>
            </a:r>
            <a:r>
              <a:rPr lang="en-US" sz="2400" dirty="0" smtClean="0"/>
              <a:t> tribes.</a:t>
            </a:r>
          </a:p>
          <a:p>
            <a:pPr lvl="3"/>
            <a:r>
              <a:rPr lang="en-US" sz="2400" dirty="0" smtClean="0"/>
              <a:t>David properly interpreted silence:  “</a:t>
            </a:r>
            <a:r>
              <a:rPr lang="en-US" sz="2400" u="sng" dirty="0" smtClean="0"/>
              <a:t>No one</a:t>
            </a:r>
            <a:r>
              <a:rPr lang="en-US" sz="2400" dirty="0" smtClean="0"/>
              <a:t> may carry the ark of God </a:t>
            </a:r>
            <a:r>
              <a:rPr lang="en-US" sz="2400" u="sng" dirty="0" smtClean="0"/>
              <a:t>but</a:t>
            </a:r>
            <a:r>
              <a:rPr lang="en-US" sz="2400" dirty="0" smtClean="0"/>
              <a:t> the Levites, for the Lord has chosen them…” (1 Chr. 15:2).</a:t>
            </a:r>
          </a:p>
          <a:p>
            <a:pPr lvl="3"/>
            <a:r>
              <a:rPr lang="en-US" sz="2400" dirty="0" smtClean="0"/>
              <a:t>While the Lord was silent regarding any other tribe, David understood that His silence was prohibitive of any other tribe – “No one may carry…but the Levites.”</a:t>
            </a:r>
          </a:p>
          <a:p>
            <a:pPr lvl="3"/>
            <a:r>
              <a:rPr lang="en-US" sz="2400" dirty="0" smtClean="0"/>
              <a:t>What if Israelites had said, “But the law of Moses never said Gad couldn’t carry it.  Where is verse that says, ‘Gad </a:t>
            </a:r>
            <a:r>
              <a:rPr lang="en-US" sz="2400" dirty="0" err="1" smtClean="0"/>
              <a:t>shalt</a:t>
            </a:r>
            <a:r>
              <a:rPr lang="en-US" sz="2400" dirty="0" smtClean="0"/>
              <a:t> </a:t>
            </a:r>
            <a:r>
              <a:rPr lang="en-US" sz="2400" u="sng" dirty="0" smtClean="0"/>
              <a:t>not</a:t>
            </a:r>
            <a:r>
              <a:rPr lang="en-US" sz="2400" dirty="0" smtClean="0"/>
              <a:t> carry’”?</a:t>
            </a:r>
          </a:p>
          <a:p>
            <a:pPr lvl="3"/>
            <a:r>
              <a:rPr lang="en-US" sz="2400" dirty="0" err="1" smtClean="0"/>
              <a:t>Conc</a:t>
            </a:r>
            <a:r>
              <a:rPr lang="en-US" sz="2400" dirty="0" smtClean="0"/>
              <a:t>: To act in realm where the Lord is silent is </a:t>
            </a:r>
            <a:r>
              <a:rPr lang="en-US" sz="2400" u="sng" dirty="0" smtClean="0"/>
              <a:t>prohibitive</a:t>
            </a:r>
            <a:r>
              <a:rPr lang="en-US" sz="2400" dirty="0" smtClean="0"/>
              <a:t> &amp; sinful.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3000" dirty="0" smtClean="0"/>
              <a:t>There are some matters about which it could be stated that the Bible is “</a:t>
            </a:r>
            <a:r>
              <a:rPr lang="en-US" sz="3000" u="sng" dirty="0" smtClean="0"/>
              <a:t>silent</a:t>
            </a:r>
            <a:r>
              <a:rPr lang="en-US" sz="3000" dirty="0" smtClean="0"/>
              <a:t>.”</a:t>
            </a:r>
          </a:p>
          <a:p>
            <a:pPr lvl="1"/>
            <a:r>
              <a:rPr lang="en-US" sz="2600" dirty="0" smtClean="0"/>
              <a:t>What does “silence of the Scriptures” mean?  What is that talking about?</a:t>
            </a:r>
          </a:p>
          <a:p>
            <a:pPr lvl="2"/>
            <a:r>
              <a:rPr lang="en-US" sz="2200" dirty="0" smtClean="0"/>
              <a:t>This is not regarding </a:t>
            </a:r>
            <a:r>
              <a:rPr lang="en-US" sz="2200" u="sng" dirty="0" smtClean="0"/>
              <a:t>trivial</a:t>
            </a:r>
            <a:r>
              <a:rPr lang="en-US" sz="2200" dirty="0" smtClean="0"/>
              <a:t> matters.</a:t>
            </a:r>
          </a:p>
          <a:p>
            <a:pPr lvl="2"/>
            <a:r>
              <a:rPr lang="en-US" sz="2200" dirty="0" smtClean="0"/>
              <a:t>This is not regarding </a:t>
            </a:r>
            <a:r>
              <a:rPr lang="en-US" sz="2200" u="sng" dirty="0" smtClean="0"/>
              <a:t>expedient</a:t>
            </a:r>
            <a:r>
              <a:rPr lang="en-US" sz="2200" dirty="0" smtClean="0"/>
              <a:t> matters.</a:t>
            </a:r>
          </a:p>
          <a:p>
            <a:pPr lvl="1"/>
            <a:r>
              <a:rPr lang="en-US" sz="2600" dirty="0" smtClean="0"/>
              <a:t>“Silence” has reference to religious teachings or practices of which the Lord </a:t>
            </a:r>
            <a:r>
              <a:rPr lang="en-US" sz="2600" i="1" u="sng" dirty="0" smtClean="0"/>
              <a:t>did not speak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Some argue that if a teaching or practice is not explicitly forbidden in Scripture then it is </a:t>
            </a:r>
            <a:r>
              <a:rPr lang="en-US" sz="2600" u="sng" dirty="0" smtClean="0"/>
              <a:t>permissible</a:t>
            </a:r>
            <a:r>
              <a:rPr lang="en-US" sz="2600" dirty="0" smtClean="0"/>
              <a:t> to practice.</a:t>
            </a:r>
          </a:p>
          <a:p>
            <a:pPr lvl="2"/>
            <a:r>
              <a:rPr lang="en-US" sz="2200" dirty="0" smtClean="0"/>
              <a:t>They argue that silence in Scripture is a “</a:t>
            </a:r>
            <a:r>
              <a:rPr lang="en-US" sz="2200" u="sng" dirty="0" smtClean="0"/>
              <a:t>permissive</a:t>
            </a:r>
            <a:r>
              <a:rPr lang="en-US" sz="2200" dirty="0" smtClean="0"/>
              <a:t> silence,” as if God said, “It’s ok, go ahead and do it.  You have My permission.”</a:t>
            </a:r>
          </a:p>
          <a:p>
            <a:pPr lvl="2"/>
            <a:r>
              <a:rPr lang="en-US" sz="2200" dirty="0" smtClean="0"/>
              <a:t>Advocates of this position suggest, “God didn’t say ‘</a:t>
            </a:r>
            <a:r>
              <a:rPr lang="en-US" sz="2200" u="sng" dirty="0" smtClean="0"/>
              <a:t>not to</a:t>
            </a:r>
            <a:r>
              <a:rPr lang="en-US" sz="2200" dirty="0" smtClean="0"/>
              <a:t>’ do it, so it must be ok.”  Or they say, “Where is </a:t>
            </a:r>
            <a:r>
              <a:rPr lang="en-US" sz="2200" u="sng" dirty="0" smtClean="0"/>
              <a:t>the verse</a:t>
            </a:r>
            <a:r>
              <a:rPr lang="en-US" sz="2200" dirty="0" smtClean="0"/>
              <a:t> that says, ‘Thou </a:t>
            </a:r>
            <a:r>
              <a:rPr lang="en-US" sz="2200" dirty="0" err="1" smtClean="0"/>
              <a:t>shalt</a:t>
            </a:r>
            <a:r>
              <a:rPr lang="en-US" sz="2200" dirty="0" smtClean="0"/>
              <a:t> not do that’?”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some matters about which it could be stated that the Bible is “silent.”</a:t>
            </a:r>
          </a:p>
          <a:p>
            <a:pPr marL="798513" lvl="1" indent="-341313">
              <a:buFont typeface="+mj-lt"/>
              <a:buAutoNum type="alphaLcPeriod" startAt="4"/>
            </a:pPr>
            <a:r>
              <a:rPr lang="en-US" dirty="0" smtClean="0"/>
              <a:t>Others hold that if some teaching or practice is </a:t>
            </a:r>
            <a:r>
              <a:rPr lang="en-US" u="sng" dirty="0" smtClean="0"/>
              <a:t>not authorized </a:t>
            </a:r>
            <a:r>
              <a:rPr lang="en-US" dirty="0" smtClean="0"/>
              <a:t>in Scripture (explicitly or implicitly) then it is not </a:t>
            </a:r>
            <a:r>
              <a:rPr lang="en-US" u="sng" dirty="0" smtClean="0"/>
              <a:t>permissible</a:t>
            </a:r>
            <a:r>
              <a:rPr lang="en-US" dirty="0" smtClean="0"/>
              <a:t> to practice.</a:t>
            </a:r>
            <a:endParaRPr lang="en-US" sz="1400" dirty="0" smtClean="0"/>
          </a:p>
          <a:p>
            <a:pPr lvl="2"/>
            <a:r>
              <a:rPr lang="en-US" sz="2200" dirty="0" smtClean="0"/>
              <a:t>The argument is that silence in Scripture is a “</a:t>
            </a:r>
            <a:r>
              <a:rPr lang="en-US" sz="2200" u="sng" dirty="0" smtClean="0"/>
              <a:t>prohibitive</a:t>
            </a:r>
            <a:r>
              <a:rPr lang="en-US" sz="2200" dirty="0" smtClean="0"/>
              <a:t> silence,” as if God said, “It is not authorized.  Do not do it.”</a:t>
            </a:r>
          </a:p>
          <a:p>
            <a:pPr lvl="2"/>
            <a:r>
              <a:rPr lang="en-US" sz="2200" dirty="0" smtClean="0"/>
              <a:t>The truth is, as this study will show, that God’s silence restricts and limits our teaching and practice in religious matters, as we have </a:t>
            </a:r>
            <a:r>
              <a:rPr lang="en-US" sz="2200" u="sng" dirty="0" smtClean="0"/>
              <a:t>no</a:t>
            </a:r>
            <a:r>
              <a:rPr lang="en-US" sz="2200" dirty="0" smtClean="0"/>
              <a:t> authority to teach or practice outside or beyond Divine revelation.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4167" t="47467" r="38750" b="7333"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543800" y="1371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</a:rPr>
              <a:t>not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17526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</a:rPr>
              <a:t>authorized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21437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</a:rPr>
              <a:t>not permissible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30581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</a:rPr>
              <a:t>permissive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47345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</a:rPr>
              <a:t>no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467600" y="1371600"/>
            <a:ext cx="914400" cy="533400"/>
          </a:xfrm>
          <a:prstGeom prst="ellipse">
            <a:avLst/>
          </a:prstGeom>
          <a:noFill/>
          <a:ln w="57150">
            <a:solidFill>
              <a:srgbClr val="A200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19200" y="1752600"/>
            <a:ext cx="1981200" cy="533400"/>
          </a:xfrm>
          <a:prstGeom prst="ellipse">
            <a:avLst/>
          </a:prstGeom>
          <a:noFill/>
          <a:ln w="57150">
            <a:solidFill>
              <a:srgbClr val="A200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52600" y="3505200"/>
            <a:ext cx="2286000" cy="533400"/>
          </a:xfrm>
          <a:prstGeom prst="ellipse">
            <a:avLst/>
          </a:prstGeom>
          <a:noFill/>
          <a:ln w="57150">
            <a:solidFill>
              <a:srgbClr val="A200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62600" y="4800600"/>
            <a:ext cx="2133600" cy="533400"/>
          </a:xfrm>
          <a:prstGeom prst="ellipse">
            <a:avLst/>
          </a:prstGeom>
          <a:noFill/>
          <a:ln w="57150">
            <a:solidFill>
              <a:srgbClr val="A200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10" idx="2"/>
            <a:endCxn id="11" idx="6"/>
          </p:cNvCxnSpPr>
          <p:nvPr/>
        </p:nvCxnSpPr>
        <p:spPr>
          <a:xfrm flipH="1">
            <a:off x="3200400" y="1638300"/>
            <a:ext cx="4267200" cy="381000"/>
          </a:xfrm>
          <a:prstGeom prst="line">
            <a:avLst/>
          </a:prstGeom>
          <a:ln w="57150">
            <a:solidFill>
              <a:srgbClr val="A200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>
          <a:xfrm flipH="1" flipV="1">
            <a:off x="1828800" y="2286000"/>
            <a:ext cx="258577" cy="1297315"/>
          </a:xfrm>
          <a:prstGeom prst="line">
            <a:avLst/>
          </a:prstGeom>
          <a:ln w="57150">
            <a:solidFill>
              <a:srgbClr val="A200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2"/>
          </p:cNvCxnSpPr>
          <p:nvPr/>
        </p:nvCxnSpPr>
        <p:spPr>
          <a:xfrm flipH="1" flipV="1">
            <a:off x="2971800" y="4038600"/>
            <a:ext cx="2590800" cy="1028700"/>
          </a:xfrm>
          <a:prstGeom prst="line">
            <a:avLst/>
          </a:prstGeom>
          <a:ln w="57150">
            <a:solidFill>
              <a:srgbClr val="A200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some matters about which it could be stated that the Bible is “silent.”</a:t>
            </a:r>
          </a:p>
          <a:p>
            <a:pPr marL="798513" lvl="1" indent="-341313">
              <a:buFont typeface="+mj-lt"/>
              <a:buAutoNum type="alphaLcPeriod" startAt="5"/>
            </a:pPr>
            <a:r>
              <a:rPr lang="en-US" dirty="0" smtClean="0"/>
              <a:t>We must have a “Thus </a:t>
            </a:r>
            <a:r>
              <a:rPr lang="en-US" dirty="0" err="1" smtClean="0"/>
              <a:t>saith</a:t>
            </a:r>
            <a:r>
              <a:rPr lang="en-US" dirty="0" smtClean="0"/>
              <a:t> the Lord”!  If God didn’t say it, how can we do it?</a:t>
            </a:r>
            <a:endParaRPr lang="en-US" sz="1400" dirty="0" smtClean="0"/>
          </a:p>
          <a:p>
            <a:pPr lvl="2"/>
            <a:r>
              <a:rPr lang="en-US" sz="2200" dirty="0" smtClean="0"/>
              <a:t>What the Bible affirms, we must </a:t>
            </a:r>
            <a:r>
              <a:rPr lang="en-US" sz="2200" u="sng" dirty="0" smtClean="0"/>
              <a:t>believe</a:t>
            </a:r>
            <a:r>
              <a:rPr lang="en-US" sz="2200" dirty="0" smtClean="0"/>
              <a:t>!</a:t>
            </a:r>
          </a:p>
          <a:p>
            <a:pPr lvl="2"/>
            <a:r>
              <a:rPr lang="en-US" sz="2200" dirty="0" smtClean="0"/>
              <a:t>What the Bible commands, we must </a:t>
            </a:r>
            <a:r>
              <a:rPr lang="en-US" sz="2200" u="sng" dirty="0" smtClean="0"/>
              <a:t>obey</a:t>
            </a:r>
            <a:r>
              <a:rPr lang="en-US" sz="2200" dirty="0" smtClean="0"/>
              <a:t>!</a:t>
            </a:r>
          </a:p>
          <a:p>
            <a:pPr lvl="2"/>
            <a:r>
              <a:rPr lang="en-US" sz="2200" dirty="0" smtClean="0"/>
              <a:t>What the Bible prohibits, we must </a:t>
            </a:r>
            <a:r>
              <a:rPr lang="en-US" sz="2200" u="sng" dirty="0" smtClean="0"/>
              <a:t>avoid</a:t>
            </a:r>
            <a:r>
              <a:rPr lang="en-US" sz="2200" dirty="0" smtClean="0"/>
              <a:t>!</a:t>
            </a:r>
          </a:p>
          <a:p>
            <a:pPr lvl="2"/>
            <a:r>
              <a:rPr lang="en-US" sz="2200" dirty="0" smtClean="0"/>
              <a:t>Where the Bible speaks, we must act and </a:t>
            </a:r>
            <a:r>
              <a:rPr lang="en-US" sz="2200" u="sng" dirty="0" smtClean="0"/>
              <a:t>practice</a:t>
            </a:r>
            <a:r>
              <a:rPr lang="en-US" sz="2200" dirty="0" smtClean="0"/>
              <a:t>!</a:t>
            </a:r>
          </a:p>
          <a:p>
            <a:pPr lvl="2"/>
            <a:r>
              <a:rPr lang="en-US" sz="2200" dirty="0" smtClean="0"/>
              <a:t>Where the Bible is silent, we must </a:t>
            </a:r>
            <a:r>
              <a:rPr lang="en-US" sz="2200" u="sng" dirty="0" smtClean="0"/>
              <a:t>not</a:t>
            </a:r>
            <a:r>
              <a:rPr lang="en-US" sz="2200" dirty="0" smtClean="0"/>
              <a:t> act or practice!</a:t>
            </a:r>
          </a:p>
          <a:p>
            <a:pPr lvl="1">
              <a:buAutoNum type="alphaLcPeriod" startAt="5"/>
            </a:pPr>
            <a:r>
              <a:rPr lang="en-US" dirty="0" smtClean="0"/>
              <a:t>It is vital that Bible students understand when (and why) God has been silent and respect His silence in the way in which He intended.</a:t>
            </a: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lnSpc>
                <a:spcPct val="110000"/>
              </a:lnSpc>
              <a:buFont typeface="+mj-lt"/>
              <a:buAutoNum type="arabicPeriod" startAt="2"/>
            </a:pPr>
            <a:r>
              <a:rPr lang="en-US" dirty="0" smtClean="0"/>
              <a:t>Remember these vital truths.</a:t>
            </a:r>
          </a:p>
          <a:p>
            <a:pPr lvl="1"/>
            <a:r>
              <a:rPr lang="en-US" u="sng" dirty="0" smtClean="0"/>
              <a:t>The Bible</a:t>
            </a:r>
            <a:r>
              <a:rPr lang="en-US" dirty="0" smtClean="0"/>
              <a:t> is the complete, final and all-sufficient will of God.</a:t>
            </a:r>
            <a:endParaRPr lang="en-US" sz="1400" dirty="0" smtClean="0"/>
          </a:p>
          <a:p>
            <a:pPr lvl="2"/>
            <a:r>
              <a:rPr lang="en-US" sz="2200" dirty="0" smtClean="0"/>
              <a:t>“Complete” means </a:t>
            </a:r>
            <a:r>
              <a:rPr lang="en-US" sz="2200" u="sng" dirty="0" smtClean="0"/>
              <a:t>nothing</a:t>
            </a:r>
            <a:r>
              <a:rPr lang="en-US" sz="2200" dirty="0" smtClean="0"/>
              <a:t> is to be added or taken from it.</a:t>
            </a:r>
          </a:p>
          <a:p>
            <a:pPr lvl="2"/>
            <a:r>
              <a:rPr lang="en-US" sz="2200" dirty="0" smtClean="0"/>
              <a:t>“Final” means that man has </a:t>
            </a:r>
            <a:r>
              <a:rPr lang="en-US" sz="2200" u="sng" dirty="0" smtClean="0"/>
              <a:t>no right</a:t>
            </a:r>
            <a:r>
              <a:rPr lang="en-US" sz="2200" dirty="0" smtClean="0"/>
              <a:t> to go beyond God’s finished revelation.</a:t>
            </a:r>
          </a:p>
          <a:p>
            <a:pPr lvl="2"/>
            <a:r>
              <a:rPr lang="en-US" sz="2200" dirty="0" smtClean="0"/>
              <a:t>“All-sufficient” means it </a:t>
            </a:r>
            <a:r>
              <a:rPr lang="en-US" sz="2200" u="sng" dirty="0" smtClean="0"/>
              <a:t>does not lack</a:t>
            </a:r>
            <a:r>
              <a:rPr lang="en-US" sz="2200" dirty="0" smtClean="0"/>
              <a:t> a single thing we need and requires no modification.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lnSpc>
                <a:spcPct val="110000"/>
              </a:lnSpc>
              <a:buFont typeface="+mj-lt"/>
              <a:buAutoNum type="arabicPeriod" startAt="2"/>
            </a:pPr>
            <a:r>
              <a:rPr lang="en-US" dirty="0" smtClean="0"/>
              <a:t>Remember these vital truths.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dirty="0" smtClean="0"/>
              <a:t>The New Testament is God’s </a:t>
            </a:r>
            <a:r>
              <a:rPr lang="en-US" u="sng" dirty="0" smtClean="0"/>
              <a:t>all</a:t>
            </a:r>
            <a:r>
              <a:rPr lang="en-US" dirty="0" smtClean="0"/>
              <a:t>-authoritative Word for </a:t>
            </a:r>
            <a:r>
              <a:rPr lang="en-US" u="sng" dirty="0" smtClean="0"/>
              <a:t>all</a:t>
            </a:r>
            <a:r>
              <a:rPr lang="en-US" dirty="0" smtClean="0"/>
              <a:t> people in </a:t>
            </a:r>
            <a:r>
              <a:rPr lang="en-US" u="sng" dirty="0" smtClean="0"/>
              <a:t>all</a:t>
            </a:r>
            <a:r>
              <a:rPr lang="en-US" dirty="0" smtClean="0"/>
              <a:t> places for </a:t>
            </a:r>
            <a:r>
              <a:rPr lang="en-US" u="sng" dirty="0" smtClean="0"/>
              <a:t>all</a:t>
            </a:r>
            <a:r>
              <a:rPr lang="en-US" dirty="0" smtClean="0"/>
              <a:t> time.</a:t>
            </a:r>
            <a:endParaRPr lang="en-US" sz="1400" dirty="0" smtClean="0"/>
          </a:p>
          <a:p>
            <a:pPr lvl="2"/>
            <a:r>
              <a:rPr lang="en-US" sz="2200" dirty="0" smtClean="0"/>
              <a:t>It is not by mere happenstance, accident or even coincidence that we “have what we have” in the Scriptures.</a:t>
            </a:r>
          </a:p>
          <a:p>
            <a:pPr lvl="2"/>
            <a:r>
              <a:rPr lang="en-US" sz="2200" dirty="0" smtClean="0"/>
              <a:t>God </a:t>
            </a:r>
            <a:r>
              <a:rPr lang="en-US" sz="2200" u="sng" dirty="0" smtClean="0"/>
              <a:t>said</a:t>
            </a:r>
            <a:r>
              <a:rPr lang="en-US" sz="2200" dirty="0" smtClean="0"/>
              <a:t> what He had to say, He </a:t>
            </a:r>
            <a:r>
              <a:rPr lang="en-US" sz="2200" u="sng" dirty="0" smtClean="0"/>
              <a:t>said all</a:t>
            </a:r>
            <a:r>
              <a:rPr lang="en-US" sz="2200" dirty="0" smtClean="0"/>
              <a:t> that He had to say, and He did not </a:t>
            </a:r>
            <a:r>
              <a:rPr lang="en-US" sz="2200" u="sng" dirty="0" smtClean="0"/>
              <a:t>forget</a:t>
            </a:r>
            <a:r>
              <a:rPr lang="en-US" sz="2200" dirty="0" smtClean="0"/>
              <a:t> to say something He intended to or should have said.</a:t>
            </a:r>
          </a:p>
          <a:p>
            <a:pPr lvl="2"/>
            <a:r>
              <a:rPr lang="en-US" sz="2200" dirty="0" smtClean="0"/>
              <a:t>The Holy Spirit guided Bible writers to reveal the mind of God to mankind – the same Holy Spirit whom Jesus said would “guide [them] into </a:t>
            </a:r>
            <a:r>
              <a:rPr lang="en-US" sz="2200" u="sng" dirty="0" smtClean="0"/>
              <a:t>all</a:t>
            </a:r>
            <a:r>
              <a:rPr lang="en-US" sz="2200" dirty="0" smtClean="0"/>
              <a:t> truth.”</a:t>
            </a:r>
          </a:p>
          <a:p>
            <a:pPr lvl="2"/>
            <a:r>
              <a:rPr lang="en-US" sz="2200" dirty="0" smtClean="0"/>
              <a:t>The Holy Spirit either did guide Bible writers into ALL truth about ALL things for ALL time, or He didn’t.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lnSpc>
                <a:spcPct val="110000"/>
              </a:lnSpc>
              <a:buFont typeface="+mj-lt"/>
              <a:buAutoNum type="arabicPeriod" startAt="2"/>
            </a:pPr>
            <a:r>
              <a:rPr lang="en-US" dirty="0" smtClean="0"/>
              <a:t>Remember these vital truths.</a:t>
            </a:r>
          </a:p>
          <a:p>
            <a:pPr marL="798513" lvl="1" indent="-341313">
              <a:buFont typeface="+mj-lt"/>
              <a:buAutoNum type="alphaLcPeriod" startAt="3"/>
            </a:pPr>
            <a:r>
              <a:rPr lang="en-US" dirty="0" smtClean="0"/>
              <a:t>For men to speak, act, practice, innovate or promote religious teachings and practices of which God purposefully was “silent” is for men to </a:t>
            </a:r>
            <a:r>
              <a:rPr lang="en-US" u="sng" dirty="0" smtClean="0"/>
              <a:t>presume</a:t>
            </a:r>
            <a:r>
              <a:rPr lang="en-US" dirty="0" smtClean="0"/>
              <a:t> to take the place of </a:t>
            </a:r>
            <a:r>
              <a:rPr lang="en-US" u="sng" dirty="0" smtClean="0"/>
              <a:t>God Himself.</a:t>
            </a:r>
            <a:r>
              <a:rPr lang="en-US" dirty="0" smtClean="0"/>
              <a:t> </a:t>
            </a:r>
            <a:endParaRPr lang="en-US" sz="1400" dirty="0" smtClean="0"/>
          </a:p>
          <a:p>
            <a:pPr lvl="2"/>
            <a:r>
              <a:rPr lang="en-US" sz="2200" dirty="0" smtClean="0"/>
              <a:t>Such presumption </a:t>
            </a:r>
            <a:r>
              <a:rPr lang="en-US" sz="2200" u="sng" dirty="0" smtClean="0"/>
              <a:t>denies</a:t>
            </a:r>
            <a:r>
              <a:rPr lang="en-US" sz="2200" dirty="0" smtClean="0"/>
              <a:t> that Scripture is the complete, final and all-sufficient will of God.</a:t>
            </a:r>
          </a:p>
          <a:p>
            <a:pPr lvl="2"/>
            <a:r>
              <a:rPr lang="en-US" sz="2200" dirty="0" smtClean="0"/>
              <a:t>Such presumption insinuates that </a:t>
            </a:r>
            <a:r>
              <a:rPr lang="en-US" sz="2200" u="sng" dirty="0" smtClean="0"/>
              <a:t>God failed</a:t>
            </a:r>
            <a:r>
              <a:rPr lang="en-US" sz="2200" dirty="0" smtClean="0"/>
              <a:t> to adequately provide for the needs and work of the church.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All responsible adults understand “silence” as a </a:t>
            </a:r>
            <a:r>
              <a:rPr lang="en-US" u="sng" dirty="0" smtClean="0"/>
              <a:t>basic</a:t>
            </a:r>
            <a:r>
              <a:rPr lang="en-US" dirty="0" smtClean="0"/>
              <a:t> principle of </a:t>
            </a:r>
            <a:r>
              <a:rPr lang="en-US" u="sng" dirty="0" smtClean="0"/>
              <a:t>authority</a:t>
            </a:r>
            <a:r>
              <a:rPr lang="en-US" dirty="0" smtClean="0"/>
              <a:t> (in everyday life) without any problem at all.</a:t>
            </a:r>
          </a:p>
          <a:p>
            <a:pPr lvl="1"/>
            <a:r>
              <a:rPr lang="en-US" dirty="0" smtClean="0"/>
              <a:t>A teacher assigns a research paper and specifies a due date.</a:t>
            </a:r>
          </a:p>
          <a:p>
            <a:pPr lvl="2"/>
            <a:r>
              <a:rPr lang="en-US" sz="2200" dirty="0" smtClean="0"/>
              <a:t>Imagine a student turns in a paper one week late and says:</a:t>
            </a:r>
          </a:p>
          <a:p>
            <a:pPr lvl="2"/>
            <a:r>
              <a:rPr lang="en-US" sz="2200" dirty="0" smtClean="0"/>
              <a:t>“She didn’t say that I couldn’t turn it in a week later.  Where in the instructions did she say, ‘You may </a:t>
            </a:r>
            <a:r>
              <a:rPr lang="en-US" sz="2200" u="sng" dirty="0" smtClean="0"/>
              <a:t>not</a:t>
            </a:r>
            <a:r>
              <a:rPr lang="en-US" sz="2200" dirty="0" smtClean="0"/>
              <a:t> turn it in one week late’?”</a:t>
            </a:r>
          </a:p>
          <a:p>
            <a:pPr lvl="2"/>
            <a:r>
              <a:rPr lang="en-US" sz="2200" dirty="0" smtClean="0"/>
              <a:t>When the teacher </a:t>
            </a:r>
            <a:r>
              <a:rPr lang="en-US" sz="2200" u="sng" dirty="0" smtClean="0"/>
              <a:t>specified</a:t>
            </a:r>
            <a:r>
              <a:rPr lang="en-US" sz="2200" dirty="0" smtClean="0"/>
              <a:t> the date, she didn’t have to say </a:t>
            </a:r>
            <a:r>
              <a:rPr lang="en-US" sz="2200" u="sng" dirty="0" smtClean="0"/>
              <a:t>another word</a:t>
            </a:r>
            <a:r>
              <a:rPr lang="en-US" sz="2200" dirty="0" smtClean="0"/>
              <a:t> about any other date!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3"/>
            </a:pPr>
            <a:r>
              <a:rPr lang="en-US" dirty="0" smtClean="0"/>
              <a:t>All responsible adults understand “silence” as a basic principle of authority (in everyday life) without any problem at all.</a:t>
            </a:r>
          </a:p>
          <a:p>
            <a:pPr marL="798513" lvl="1" indent="-341313">
              <a:buFont typeface="+mj-lt"/>
              <a:buAutoNum type="alphaLcPeriod" startAt="2"/>
            </a:pPr>
            <a:r>
              <a:rPr lang="en-US" dirty="0" smtClean="0"/>
              <a:t>A parent sends a child to the store to buy milk and bread.</a:t>
            </a:r>
            <a:endParaRPr lang="en-US" sz="1400" dirty="0" smtClean="0"/>
          </a:p>
          <a:p>
            <a:pPr lvl="2"/>
            <a:r>
              <a:rPr lang="en-US" sz="2200" dirty="0" smtClean="0"/>
              <a:t>Imagine the child comes home with milk, bread, pretzel M&amp;M’s and a Coke and says:</a:t>
            </a:r>
          </a:p>
          <a:p>
            <a:pPr lvl="2"/>
            <a:r>
              <a:rPr lang="en-US" sz="2200" dirty="0" smtClean="0"/>
              <a:t>“Mom didn’t say that I couldn’t buy pretzel M&amp;M’s and a Coke.  Where in her instructions did she say, ‘You may </a:t>
            </a:r>
            <a:r>
              <a:rPr lang="en-US" sz="2200" u="sng" dirty="0" smtClean="0"/>
              <a:t>not</a:t>
            </a:r>
            <a:r>
              <a:rPr lang="en-US" sz="2200" dirty="0" smtClean="0"/>
              <a:t> buy pretzel M&amp;M’s and a Coke’?”</a:t>
            </a:r>
          </a:p>
          <a:p>
            <a:pPr lvl="2"/>
            <a:r>
              <a:rPr lang="en-US" sz="2200" dirty="0" smtClean="0"/>
              <a:t>When the mother </a:t>
            </a:r>
            <a:r>
              <a:rPr lang="en-US" sz="2200" u="sng" dirty="0" smtClean="0"/>
              <a:t>specified</a:t>
            </a:r>
            <a:r>
              <a:rPr lang="en-US" sz="2200" dirty="0" smtClean="0"/>
              <a:t> the items to buy, she didn’t have to say </a:t>
            </a:r>
            <a:r>
              <a:rPr lang="en-US" sz="2200" u="sng" dirty="0" smtClean="0"/>
              <a:t>another word</a:t>
            </a:r>
            <a:r>
              <a:rPr lang="en-US" sz="2200" dirty="0" smtClean="0"/>
              <a:t> about any other product!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Silence of the Scriptures”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2018</Words>
  <Application>Microsoft Office PowerPoint</Application>
  <PresentationFormat>On-screen Show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fa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  <vt:lpstr>“The Silence of the Scriptures”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54</cp:revision>
  <dcterms:created xsi:type="dcterms:W3CDTF">2012-03-11T17:57:16Z</dcterms:created>
  <dcterms:modified xsi:type="dcterms:W3CDTF">2012-07-08T20:50:24Z</dcterms:modified>
</cp:coreProperties>
</file>