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  <p:sldId id="325" r:id="rId9"/>
    <p:sldId id="324" r:id="rId10"/>
    <p:sldId id="326" r:id="rId11"/>
    <p:sldId id="327" r:id="rId12"/>
    <p:sldId id="328" r:id="rId13"/>
    <p:sldId id="329" r:id="rId14"/>
    <p:sldId id="330" r:id="rId15"/>
    <p:sldId id="332" r:id="rId16"/>
    <p:sldId id="33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 marL="401638" indent="-401638">
              <a:buFont typeface="+mj-lt"/>
              <a:buAutoNum type="arabicPeriod"/>
              <a:defRPr sz="2800" b="1"/>
            </a:lvl1pPr>
            <a:lvl2pPr marL="796925" indent="-339725">
              <a:buFont typeface="+mj-lt"/>
              <a:buAutoNum type="alphaLcPeriod"/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 marL="1200150" indent="-344488">
              <a:buFont typeface="+mj-lt"/>
              <a:buAutoNum type="romanLcPeriod"/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914400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</a:t>
            </a:r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15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  <a:endParaRPr lang="en-US" sz="2800" b="1" dirty="0" smtClean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  <a:p>
            <a:r>
              <a:rPr lang="en-US" sz="295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Understanding Generic &amp; Specific Authority</a:t>
            </a:r>
            <a:endParaRPr lang="en-US" sz="295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Properly </a:t>
            </a:r>
            <a:r>
              <a:rPr lang="en-US" dirty="0" smtClean="0"/>
              <a:t>understand God’s use of Generic </a:t>
            </a:r>
            <a:r>
              <a:rPr lang="en-US" dirty="0" smtClean="0"/>
              <a:t>Authority </a:t>
            </a:r>
            <a:r>
              <a:rPr lang="en-US" dirty="0" smtClean="0"/>
              <a:t>and Specific Authority in the commands of the Bible.</a:t>
            </a:r>
          </a:p>
          <a:p>
            <a:pPr lvl="1"/>
            <a:r>
              <a:rPr lang="en-US" dirty="0" smtClean="0"/>
              <a:t>God </a:t>
            </a:r>
            <a:r>
              <a:rPr lang="en-US" dirty="0" smtClean="0"/>
              <a:t>commands Christians to partake of the Lord’s Supper with unleavened bread and fruit of the vine every Sunday in their “come together” assembly (Matt. 26:26-29; Acts 20:7; 1 Cor. 11:17-26; 16:1-2; Heb. 10:25).</a:t>
            </a:r>
          </a:p>
          <a:p>
            <a:pPr lvl="2"/>
            <a:r>
              <a:rPr lang="en-US" dirty="0" smtClean="0"/>
              <a:t>GENERIC </a:t>
            </a:r>
            <a:r>
              <a:rPr lang="en-US" dirty="0" smtClean="0"/>
              <a:t>Commands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Assembling together” is INCLUSIVE (</a:t>
            </a:r>
            <a:r>
              <a:rPr lang="en-US" sz="2000" u="sng" dirty="0" smtClean="0"/>
              <a:t>ANY</a:t>
            </a:r>
            <a:r>
              <a:rPr lang="en-US" sz="2000" dirty="0" smtClean="0"/>
              <a:t> building, tent, home, beach, owned, rented, etc.) and EXCLUSIVE (forsaking the assembly</a:t>
            </a:r>
            <a:r>
              <a:rPr lang="en-US" sz="2000" dirty="0" smtClean="0"/>
              <a:t>).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Properly </a:t>
            </a:r>
            <a:r>
              <a:rPr lang="en-US" dirty="0" smtClean="0"/>
              <a:t>understand God’s use of Generic </a:t>
            </a:r>
            <a:r>
              <a:rPr lang="en-US" dirty="0" smtClean="0"/>
              <a:t>Authority </a:t>
            </a:r>
            <a:r>
              <a:rPr lang="en-US" dirty="0" smtClean="0"/>
              <a:t>and Specific Authority in the commands of the Bible.</a:t>
            </a:r>
          </a:p>
          <a:p>
            <a:pPr lvl="1"/>
            <a:r>
              <a:rPr lang="en-US" dirty="0" smtClean="0"/>
              <a:t>God </a:t>
            </a:r>
            <a:r>
              <a:rPr lang="en-US" dirty="0" smtClean="0"/>
              <a:t>commands Christians to partake of the Lord’s Supper with unleavened bread and fruit of the vine every Sunday in their “come together” assembly (Matt. 26:26-29; Acts 20:7; 1 Cor. 11:17-26; 16:1-2; Heb. 10:25).</a:t>
            </a:r>
          </a:p>
          <a:p>
            <a:pPr marL="1198563" lvl="2">
              <a:buFont typeface="+mj-lt"/>
              <a:buAutoNum type="romanLcPeriod" startAt="2"/>
            </a:pPr>
            <a:r>
              <a:rPr lang="en-US" dirty="0" smtClean="0"/>
              <a:t>SPECIFIC </a:t>
            </a:r>
            <a:r>
              <a:rPr lang="en-US" dirty="0" smtClean="0"/>
              <a:t>Commands</a:t>
            </a:r>
            <a:endParaRPr lang="en-US" dirty="0" smtClean="0"/>
          </a:p>
          <a:p>
            <a:pPr lvl="3"/>
            <a:r>
              <a:rPr lang="en-US" sz="2000" dirty="0" smtClean="0"/>
              <a:t>“Unleavened bread and fruit of the vine” is INCLUSIVE (wheat flour, rye flour, matzo crackers, white grape juice, etc.) and EXCLUSIVE (</a:t>
            </a:r>
            <a:r>
              <a:rPr lang="en-US" sz="2000" u="sng" dirty="0" smtClean="0"/>
              <a:t>ALL</a:t>
            </a:r>
            <a:r>
              <a:rPr lang="en-US" sz="2000" dirty="0" smtClean="0"/>
              <a:t> other kinds of “food”: cheese, meat, apples, soda, tea, etc.).</a:t>
            </a:r>
          </a:p>
          <a:p>
            <a:pPr lvl="3"/>
            <a:r>
              <a:rPr lang="en-US" sz="2000" dirty="0" smtClean="0"/>
              <a:t>By </a:t>
            </a:r>
            <a:r>
              <a:rPr lang="en-US" sz="2000" u="sng" dirty="0" smtClean="0"/>
              <a:t>specifying</a:t>
            </a:r>
            <a:r>
              <a:rPr lang="en-US" sz="2000" dirty="0" smtClean="0"/>
              <a:t> the “food” in the communion, God automatically (without saying another word) </a:t>
            </a:r>
            <a:r>
              <a:rPr lang="en-US" sz="2000" u="sng" dirty="0" smtClean="0"/>
              <a:t>excluded</a:t>
            </a:r>
            <a:r>
              <a:rPr lang="en-US" sz="2000" dirty="0" smtClean="0"/>
              <a:t> every other type of “food.”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Every first day of the week” is INCLUSIVE (ANY time on Sunday: 6:00 a.m., 6:00 p.m., etc.) and EXCLUSIVE (ALL other days or </a:t>
            </a:r>
            <a:r>
              <a:rPr lang="en-US" sz="2000" dirty="0" smtClean="0"/>
              <a:t>frequencies).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Properly </a:t>
            </a:r>
            <a:r>
              <a:rPr lang="en-US" dirty="0" smtClean="0"/>
              <a:t>understand God’s use of Generic </a:t>
            </a:r>
            <a:r>
              <a:rPr lang="en-US" dirty="0" smtClean="0"/>
              <a:t>Authority </a:t>
            </a:r>
            <a:r>
              <a:rPr lang="en-US" dirty="0" smtClean="0"/>
              <a:t>and Specific Authority in the commands of the Bible.</a:t>
            </a:r>
          </a:p>
          <a:p>
            <a:pPr lvl="1"/>
            <a:r>
              <a:rPr lang="en-US" dirty="0" smtClean="0"/>
              <a:t>God </a:t>
            </a:r>
            <a:r>
              <a:rPr lang="en-US" dirty="0" smtClean="0"/>
              <a:t>commands Christians to partake of the Lord’s Supper with unleavened bread and fruit of the vine every Sunday in their “come together” assembly (Matt. 26:26-29; Acts 20:7; 1 Cor. 11:17-26; 16:1-2; Heb. 10:25).</a:t>
            </a:r>
          </a:p>
          <a:p>
            <a:pPr marL="1198563" lvl="2">
              <a:buFont typeface="+mj-lt"/>
              <a:buAutoNum type="romanLcPeriod" startAt="3"/>
            </a:pPr>
            <a:r>
              <a:rPr lang="en-US" dirty="0" smtClean="0"/>
              <a:t>God’s commands are to be </a:t>
            </a:r>
            <a:r>
              <a:rPr lang="en-US" dirty="0" smtClean="0"/>
              <a:t>obeyed</a:t>
            </a:r>
            <a:endParaRPr lang="en-US" dirty="0" smtClean="0"/>
          </a:p>
          <a:p>
            <a:pPr lvl="3"/>
            <a:r>
              <a:rPr lang="en-US" sz="2000" dirty="0" smtClean="0"/>
              <a:t>We have no right to </a:t>
            </a:r>
            <a:r>
              <a:rPr lang="en-US" sz="2000" u="sng" dirty="0" smtClean="0"/>
              <a:t>add</a:t>
            </a:r>
            <a:r>
              <a:rPr lang="en-US" sz="2000" dirty="0" smtClean="0"/>
              <a:t> to what God has spoken.</a:t>
            </a:r>
          </a:p>
          <a:p>
            <a:pPr lvl="3"/>
            <a:r>
              <a:rPr lang="en-US" sz="2000" dirty="0" smtClean="0"/>
              <a:t>We </a:t>
            </a:r>
            <a:r>
              <a:rPr lang="en-US" sz="2000" dirty="0" smtClean="0"/>
              <a:t>have no right to </a:t>
            </a:r>
            <a:r>
              <a:rPr lang="en-US" sz="2000" u="sng" dirty="0" smtClean="0"/>
              <a:t>take from</a:t>
            </a:r>
            <a:r>
              <a:rPr lang="en-US" sz="2000" dirty="0" smtClean="0"/>
              <a:t> what God has spoken.</a:t>
            </a:r>
          </a:p>
          <a:p>
            <a:pPr lvl="3"/>
            <a:r>
              <a:rPr lang="en-US" sz="2000" dirty="0" smtClean="0"/>
              <a:t>If </a:t>
            </a:r>
            <a:r>
              <a:rPr lang="en-US" sz="2000" dirty="0" smtClean="0"/>
              <a:t>we disobey the commands of God (ex: by including what God excluded), we </a:t>
            </a:r>
            <a:r>
              <a:rPr lang="en-US" sz="2000" u="sng" dirty="0" smtClean="0"/>
              <a:t>sin</a:t>
            </a:r>
            <a:r>
              <a:rPr lang="en-US" sz="2000" dirty="0" smtClean="0"/>
              <a:t> against, displease and separate ourselves from the </a:t>
            </a:r>
            <a:r>
              <a:rPr lang="en-US" sz="2000" dirty="0" smtClean="0"/>
              <a:t>Lord.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Properly </a:t>
            </a:r>
            <a:r>
              <a:rPr lang="en-US" dirty="0" smtClean="0"/>
              <a:t>understand God’s use of Generic </a:t>
            </a:r>
            <a:r>
              <a:rPr lang="en-US" dirty="0" smtClean="0"/>
              <a:t>Authority </a:t>
            </a:r>
            <a:r>
              <a:rPr lang="en-US" dirty="0" smtClean="0"/>
              <a:t>and Specific Authority in the commands of the Bible.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God </a:t>
            </a:r>
            <a:r>
              <a:rPr lang="en-US" dirty="0" smtClean="0"/>
              <a:t>commands, </a:t>
            </a:r>
            <a:r>
              <a:rPr lang="en-US" dirty="0" smtClean="0"/>
              <a:t>“Speaking to one another [teaching and admonishing one another, Col. 3:16] in psalms and hymns and spiritual songs, singing [with grace in your hearts, Col. 3:16] and making melody in your heart to the Lord” (Eph. 5:19</a:t>
            </a:r>
            <a:r>
              <a:rPr lang="en-US" dirty="0" smtClean="0"/>
              <a:t>).</a:t>
            </a:r>
            <a:endParaRPr lang="en-US" dirty="0" smtClean="0"/>
          </a:p>
          <a:p>
            <a:pPr marL="1198563" lvl="2"/>
            <a:r>
              <a:rPr lang="en-US" dirty="0" smtClean="0"/>
              <a:t>SPECIFIC </a:t>
            </a:r>
            <a:r>
              <a:rPr lang="en-US" dirty="0" smtClean="0"/>
              <a:t>Commands</a:t>
            </a:r>
            <a:endParaRPr lang="en-US" dirty="0" smtClean="0"/>
          </a:p>
          <a:p>
            <a:pPr lvl="3"/>
            <a:r>
              <a:rPr lang="en-US" sz="2000" dirty="0" smtClean="0"/>
              <a:t>“Singing” is INCLUSIVE (words, tunes, pitch, 4-part harmony, 4/4 time, number of songs, etc.) and EXCLUSIVE (</a:t>
            </a:r>
            <a:r>
              <a:rPr lang="en-US" sz="2000" u="sng" dirty="0" smtClean="0"/>
              <a:t>ALL</a:t>
            </a:r>
            <a:r>
              <a:rPr lang="en-US" sz="2000" dirty="0" smtClean="0"/>
              <a:t> other kinds of music).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Making melody in your heart to the Lord” is INCLUSIVE (each individual singer’s heart) and EXCLUSIVE (</a:t>
            </a:r>
            <a:r>
              <a:rPr lang="en-US" sz="2000" u="sng" dirty="0" smtClean="0"/>
              <a:t>ALL</a:t>
            </a:r>
            <a:r>
              <a:rPr lang="en-US" sz="2000" dirty="0" smtClean="0"/>
              <a:t> other kinds of melody makers: harps, guitars, etc.).  Playing a mechanical instrument of music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“method” or a “type” of </a:t>
            </a:r>
            <a:r>
              <a:rPr lang="en-US" sz="2000" u="sng" dirty="0" smtClean="0"/>
              <a:t>singing</a:t>
            </a:r>
            <a:r>
              <a:rPr lang="en-US" sz="2000" dirty="0" smtClean="0"/>
              <a:t>.  It is an </a:t>
            </a:r>
            <a:r>
              <a:rPr lang="en-US" sz="2000" u="sng" dirty="0" smtClean="0"/>
              <a:t>addition</a:t>
            </a:r>
            <a:r>
              <a:rPr lang="en-US" sz="2000" dirty="0" smtClean="0"/>
              <a:t> of another kind of music to what God plainly </a:t>
            </a:r>
            <a:r>
              <a:rPr lang="en-US" sz="2000" dirty="0" smtClean="0"/>
              <a:t>authorized.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Properly </a:t>
            </a:r>
            <a:r>
              <a:rPr lang="en-US" dirty="0" smtClean="0"/>
              <a:t>understand God’s use of Generic </a:t>
            </a:r>
            <a:r>
              <a:rPr lang="en-US" dirty="0" smtClean="0"/>
              <a:t>Authority </a:t>
            </a:r>
            <a:r>
              <a:rPr lang="en-US" dirty="0" smtClean="0"/>
              <a:t>and Specific Authority in the commands of the Bible.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God </a:t>
            </a:r>
            <a:r>
              <a:rPr lang="en-US" dirty="0" smtClean="0"/>
              <a:t>commands, </a:t>
            </a:r>
            <a:r>
              <a:rPr lang="en-US" dirty="0" smtClean="0"/>
              <a:t>“Speaking to one another [teaching and admonishing one another, Col. 3:16] in psalms and hymns and spiritual songs, singing [with grace in your hearts, Col. 3:16] and making melody in your heart to the Lord” (Eph. 5:19</a:t>
            </a:r>
            <a:r>
              <a:rPr lang="en-US" dirty="0" smtClean="0"/>
              <a:t>).</a:t>
            </a:r>
            <a:endParaRPr lang="en-US" dirty="0" smtClean="0"/>
          </a:p>
          <a:p>
            <a:pPr marL="1198563" lvl="2"/>
            <a:r>
              <a:rPr lang="en-US" dirty="0" smtClean="0"/>
              <a:t>SPECIFIC </a:t>
            </a:r>
            <a:r>
              <a:rPr lang="en-US" dirty="0" smtClean="0"/>
              <a:t>Commands</a:t>
            </a:r>
            <a:endParaRPr lang="en-US" dirty="0" smtClean="0"/>
          </a:p>
          <a:p>
            <a:pPr lvl="3"/>
            <a:r>
              <a:rPr lang="en-US" sz="2000" dirty="0" smtClean="0"/>
              <a:t>By </a:t>
            </a:r>
            <a:r>
              <a:rPr lang="en-US" sz="2000" u="sng" dirty="0" smtClean="0"/>
              <a:t>specifying</a:t>
            </a:r>
            <a:r>
              <a:rPr lang="en-US" sz="2000" dirty="0" smtClean="0"/>
              <a:t> the “music” in Christian worship, God automatically (without saying another word) </a:t>
            </a:r>
            <a:r>
              <a:rPr lang="en-US" sz="2000" u="sng" dirty="0" smtClean="0"/>
              <a:t>excluded</a:t>
            </a:r>
            <a:r>
              <a:rPr lang="en-US" sz="2000" dirty="0" smtClean="0"/>
              <a:t> every other type of “music.”  A thing does not have to be specifically forbidden to be unauthorized.  God did not authorize instrumental music in worship by neglecting to say, “Thou </a:t>
            </a:r>
            <a:r>
              <a:rPr lang="en-US" sz="2000" dirty="0" err="1" smtClean="0"/>
              <a:t>shalt</a:t>
            </a:r>
            <a:r>
              <a:rPr lang="en-US" sz="2000" dirty="0" smtClean="0"/>
              <a:t> not use instrumental music in worship.”  Just like the examples </a:t>
            </a:r>
            <a:r>
              <a:rPr lang="en-US" sz="2000" dirty="0" smtClean="0"/>
              <a:t>above, when </a:t>
            </a:r>
            <a:r>
              <a:rPr lang="en-US" sz="2000" dirty="0" smtClean="0"/>
              <a:t>the spoken words specify a particular item/action in a category, all other items/actions in that category are automatically </a:t>
            </a:r>
            <a:r>
              <a:rPr lang="en-US" sz="2000" dirty="0" smtClean="0"/>
              <a:t>excluded.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Properly </a:t>
            </a:r>
            <a:r>
              <a:rPr lang="en-US" dirty="0" smtClean="0"/>
              <a:t>understand God’s use of Generic </a:t>
            </a:r>
            <a:r>
              <a:rPr lang="en-US" dirty="0" smtClean="0"/>
              <a:t>Authority </a:t>
            </a:r>
            <a:r>
              <a:rPr lang="en-US" dirty="0" smtClean="0"/>
              <a:t>and Specific Authority in the commands of the Bible.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God </a:t>
            </a:r>
            <a:r>
              <a:rPr lang="en-US" dirty="0" smtClean="0"/>
              <a:t>commands, </a:t>
            </a:r>
            <a:r>
              <a:rPr lang="en-US" dirty="0" smtClean="0"/>
              <a:t>“Speaking to one another [teaching and admonishing one another, Col. 3:16] in psalms and hymns and spiritual songs, singing [with grace in your hearts, Col. 3:16] and making melody in your heart to the Lord” (Eph. 5:19</a:t>
            </a:r>
            <a:r>
              <a:rPr lang="en-US" dirty="0" smtClean="0"/>
              <a:t>).</a:t>
            </a:r>
            <a:endParaRPr lang="en-US" dirty="0" smtClean="0"/>
          </a:p>
          <a:p>
            <a:pPr marL="1198563" lvl="2">
              <a:buFont typeface="+mj-lt"/>
              <a:buAutoNum type="romanLcPeriod" startAt="2"/>
            </a:pPr>
            <a:r>
              <a:rPr lang="en-US" dirty="0" smtClean="0"/>
              <a:t>We are authorized to worship God through </a:t>
            </a:r>
            <a:r>
              <a:rPr lang="en-US" u="sng" dirty="0" smtClean="0"/>
              <a:t>singing</a:t>
            </a:r>
            <a:r>
              <a:rPr lang="en-US" dirty="0" smtClean="0"/>
              <a:t> to one another but not with mechanical instruments of </a:t>
            </a:r>
            <a:r>
              <a:rPr lang="en-US" dirty="0" smtClean="0"/>
              <a:t>music</a:t>
            </a:r>
            <a:endParaRPr lang="en-US" dirty="0" smtClean="0"/>
          </a:p>
          <a:p>
            <a:pPr lvl="3"/>
            <a:r>
              <a:rPr lang="en-US" sz="2000" dirty="0" smtClean="0"/>
              <a:t>If God had spoken in GENERIC terms and said, “Make music,” then </a:t>
            </a:r>
            <a:r>
              <a:rPr lang="en-US" sz="2000" u="sng" dirty="0" smtClean="0"/>
              <a:t>any</a:t>
            </a:r>
            <a:r>
              <a:rPr lang="en-US" sz="2000" dirty="0" smtClean="0"/>
              <a:t> kind of music would have been authorized.  We could sing, we could play, we could sing and play at the same time.</a:t>
            </a:r>
          </a:p>
          <a:p>
            <a:pPr lvl="3"/>
            <a:r>
              <a:rPr lang="en-US" sz="2000" dirty="0" smtClean="0"/>
              <a:t>However</a:t>
            </a:r>
            <a:r>
              <a:rPr lang="en-US" sz="2000" dirty="0" smtClean="0"/>
              <a:t>, God did </a:t>
            </a:r>
            <a:r>
              <a:rPr lang="en-US" sz="2000" u="sng" dirty="0" smtClean="0"/>
              <a:t>NOT</a:t>
            </a:r>
            <a:r>
              <a:rPr lang="en-US" sz="2000" dirty="0" smtClean="0"/>
              <a:t> speak in GENERIC terms.  God </a:t>
            </a:r>
            <a:r>
              <a:rPr lang="en-US" sz="2000" u="sng" dirty="0" smtClean="0"/>
              <a:t>SPECIFIED</a:t>
            </a:r>
            <a:r>
              <a:rPr lang="en-US" sz="2000" dirty="0" smtClean="0"/>
              <a:t> the type of music, thus, in His choice of those words, He authorized </a:t>
            </a:r>
            <a:r>
              <a:rPr lang="en-US" sz="2000" u="sng" dirty="0" smtClean="0"/>
              <a:t>only</a:t>
            </a:r>
            <a:r>
              <a:rPr lang="en-US" sz="2000" dirty="0" smtClean="0"/>
              <a:t> singing and forbade </a:t>
            </a:r>
            <a:r>
              <a:rPr lang="en-US" sz="2000" dirty="0" smtClean="0"/>
              <a:t>playing.</a:t>
            </a:r>
          </a:p>
          <a:p>
            <a:pPr lvl="3"/>
            <a:r>
              <a:rPr lang="en-US" sz="2000" dirty="0" smtClean="0"/>
              <a:t>There is no Scriptural way to do an unscriptural thing.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We </a:t>
            </a:r>
            <a:r>
              <a:rPr lang="en-US" dirty="0" smtClean="0"/>
              <a:t>must examine every command and direct statement to Christians in the New Testament carefully.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need to ask, “What is specifically authorized?”</a:t>
            </a:r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What is included?”</a:t>
            </a:r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What is excluded?”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need to ask, “What is generically authorized?”</a:t>
            </a:r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What is included?”</a:t>
            </a:r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What is excluded?”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need to be thankful for the gracious gift of God’s Word!</a:t>
            </a:r>
          </a:p>
          <a:p>
            <a:pPr lvl="2"/>
            <a:r>
              <a:rPr lang="en-US" dirty="0" smtClean="0"/>
              <a:t>We </a:t>
            </a:r>
            <a:r>
              <a:rPr lang="en-US" dirty="0" smtClean="0"/>
              <a:t>need to be thankful for the </a:t>
            </a:r>
            <a:r>
              <a:rPr lang="en-US" u="sng" dirty="0" smtClean="0"/>
              <a:t>specificity</a:t>
            </a:r>
            <a:r>
              <a:rPr lang="en-US" dirty="0" smtClean="0"/>
              <a:t> He provides.</a:t>
            </a:r>
          </a:p>
          <a:p>
            <a:pPr lvl="2"/>
            <a:r>
              <a:rPr lang="en-US" dirty="0" smtClean="0"/>
              <a:t>We </a:t>
            </a:r>
            <a:r>
              <a:rPr lang="en-US" dirty="0" smtClean="0"/>
              <a:t>need to be thankful for the </a:t>
            </a:r>
            <a:r>
              <a:rPr lang="en-US" u="sng" dirty="0" smtClean="0"/>
              <a:t>options</a:t>
            </a:r>
            <a:r>
              <a:rPr lang="en-US" dirty="0" smtClean="0"/>
              <a:t> He may give us.</a:t>
            </a:r>
          </a:p>
          <a:p>
            <a:pPr lvl="2"/>
            <a:r>
              <a:rPr lang="en-US" dirty="0" smtClean="0"/>
              <a:t>We </a:t>
            </a:r>
            <a:r>
              <a:rPr lang="en-US" dirty="0" smtClean="0"/>
              <a:t>need to be content to respect God’s wisdom and authority when He has </a:t>
            </a:r>
            <a:r>
              <a:rPr lang="en-US" u="sng" dirty="0" smtClean="0"/>
              <a:t>not given us any options</a:t>
            </a:r>
            <a:r>
              <a:rPr lang="en-US" dirty="0" smtClean="0"/>
              <a:t> (or very few) in a particular area.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God’s instructions authorize through both generic authority and specific authority.</a:t>
            </a:r>
          </a:p>
          <a:p>
            <a:pPr lvl="1"/>
            <a:r>
              <a:rPr lang="en-US" sz="2600" dirty="0" smtClean="0"/>
              <a:t>Virtually every authorized command in the Bible has both general and specific elements.</a:t>
            </a:r>
          </a:p>
          <a:p>
            <a:pPr lvl="2"/>
            <a:r>
              <a:rPr lang="en-US" sz="2200" dirty="0" smtClean="0"/>
              <a:t>Specific commands set forth the specific manner in which God’s ordinances are to be implemented.</a:t>
            </a:r>
          </a:p>
          <a:p>
            <a:pPr lvl="2"/>
            <a:r>
              <a:rPr lang="en-US" sz="2200" dirty="0" smtClean="0"/>
              <a:t>Generic commands set forth the general manner in which God’s ordinances are to be implemented, leaving specifics to the judgment of the individual.</a:t>
            </a:r>
          </a:p>
          <a:p>
            <a:pPr lvl="1"/>
            <a:r>
              <a:rPr lang="en-US" sz="2600" dirty="0" smtClean="0"/>
              <a:t>Understanding the difference between God’s specific instructions and God’s general instructions is key to successfully determining authority for all things.</a:t>
            </a:r>
          </a:p>
          <a:p>
            <a:pPr lvl="2"/>
            <a:r>
              <a:rPr lang="en-US" sz="2200" dirty="0" smtClean="0"/>
              <a:t>No man has the authority to bind where God has not bound or to loose where God has not loosed!</a:t>
            </a:r>
          </a:p>
          <a:p>
            <a:pPr lvl="2"/>
            <a:r>
              <a:rPr lang="en-US" sz="2200" dirty="0" smtClean="0"/>
              <a:t>It is not necessary to always have specific authority for something if it has been authorized through generic commands.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2"/>
            </a:pPr>
            <a:r>
              <a:rPr lang="en-US" dirty="0" smtClean="0"/>
              <a:t>Generic </a:t>
            </a:r>
            <a:r>
              <a:rPr lang="en-US" dirty="0" smtClean="0"/>
              <a:t>authority and specific authority determine the </a:t>
            </a:r>
            <a:r>
              <a:rPr lang="en-US" u="sng" dirty="0" smtClean="0"/>
              <a:t>inclusive</a:t>
            </a:r>
            <a:r>
              <a:rPr lang="en-US" dirty="0" smtClean="0"/>
              <a:t> and </a:t>
            </a:r>
            <a:r>
              <a:rPr lang="en-US" u="sng" dirty="0" smtClean="0"/>
              <a:t>exclusive</a:t>
            </a:r>
            <a:r>
              <a:rPr lang="en-US" dirty="0" smtClean="0"/>
              <a:t> nature of the commands.</a:t>
            </a:r>
          </a:p>
          <a:p>
            <a:pPr lvl="1"/>
            <a:r>
              <a:rPr lang="en-US" dirty="0" smtClean="0"/>
              <a:t>Generic </a:t>
            </a:r>
            <a:r>
              <a:rPr lang="en-US" dirty="0" smtClean="0"/>
              <a:t>commands are both inclusive and exclusive.</a:t>
            </a:r>
          </a:p>
          <a:p>
            <a:pPr lvl="2"/>
            <a:r>
              <a:rPr lang="en-US" dirty="0" smtClean="0"/>
              <a:t>Parent </a:t>
            </a:r>
            <a:r>
              <a:rPr lang="en-US" dirty="0" smtClean="0"/>
              <a:t>to Child:  “Go and put on your shoes.”</a:t>
            </a:r>
          </a:p>
          <a:p>
            <a:pPr lvl="3"/>
            <a:r>
              <a:rPr lang="en-US" sz="2000" dirty="0" smtClean="0"/>
              <a:t>GENERIC </a:t>
            </a:r>
            <a:r>
              <a:rPr lang="en-US" sz="2000" dirty="0" smtClean="0"/>
              <a:t>(</a:t>
            </a:r>
            <a:r>
              <a:rPr lang="en-US" sz="2000" u="sng" dirty="0" smtClean="0"/>
              <a:t>ANY</a:t>
            </a:r>
            <a:r>
              <a:rPr lang="en-US" sz="2000" dirty="0" smtClean="0"/>
              <a:t> shoes) and INCLUSIVE (sneakers, loafers, platform, tap, etc.).</a:t>
            </a:r>
          </a:p>
          <a:p>
            <a:pPr lvl="3"/>
            <a:r>
              <a:rPr lang="en-US" sz="2000" dirty="0" smtClean="0"/>
              <a:t>GENERIC </a:t>
            </a:r>
            <a:r>
              <a:rPr lang="en-US" sz="2000" dirty="0" smtClean="0"/>
              <a:t>(ANY shoes) and EXCLUSIVE (hats, earmuffs, skates, waders, etc.).</a:t>
            </a:r>
          </a:p>
          <a:p>
            <a:pPr lvl="2"/>
            <a:r>
              <a:rPr lang="en-US" dirty="0" smtClean="0"/>
              <a:t>Physician </a:t>
            </a:r>
            <a:r>
              <a:rPr lang="en-US" dirty="0" smtClean="0"/>
              <a:t>to Pharmacist:  “Give the patient an antibiotic.”</a:t>
            </a:r>
          </a:p>
          <a:p>
            <a:pPr lvl="3"/>
            <a:r>
              <a:rPr lang="en-US" sz="2000" dirty="0" smtClean="0"/>
              <a:t>GENERIC </a:t>
            </a:r>
            <a:r>
              <a:rPr lang="en-US" sz="2000" dirty="0" smtClean="0"/>
              <a:t>(</a:t>
            </a:r>
            <a:r>
              <a:rPr lang="en-US" sz="2000" u="sng" dirty="0" smtClean="0"/>
              <a:t>ANY</a:t>
            </a:r>
            <a:r>
              <a:rPr lang="en-US" sz="2000" dirty="0" smtClean="0"/>
              <a:t> antibiotic, dosage, frequency) and INCLUSIVE (penicillin, amoxicillin, 250mg, 500mg, </a:t>
            </a:r>
            <a:r>
              <a:rPr lang="en-US" sz="2000" dirty="0" err="1" smtClean="0"/>
              <a:t>b.i.d</a:t>
            </a:r>
            <a:r>
              <a:rPr lang="en-US" sz="2000" dirty="0" smtClean="0"/>
              <a:t>., </a:t>
            </a:r>
            <a:r>
              <a:rPr lang="en-US" sz="2000" dirty="0" err="1" smtClean="0"/>
              <a:t>t.i.d</a:t>
            </a:r>
            <a:r>
              <a:rPr lang="en-US" sz="2000" dirty="0" smtClean="0"/>
              <a:t>., etc.).</a:t>
            </a:r>
          </a:p>
          <a:p>
            <a:pPr lvl="3"/>
            <a:r>
              <a:rPr lang="en-US" sz="2000" dirty="0" smtClean="0"/>
              <a:t>GENERIC </a:t>
            </a:r>
            <a:r>
              <a:rPr lang="en-US" sz="2000" dirty="0" smtClean="0"/>
              <a:t>(ANY antibiotic) and EXCLUSIVE (antacids, laxatives, steroids, etc</a:t>
            </a:r>
            <a:r>
              <a:rPr lang="en-US" sz="2000" dirty="0" smtClean="0"/>
              <a:t>.).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2"/>
            </a:pPr>
            <a:r>
              <a:rPr lang="en-US" dirty="0" smtClean="0"/>
              <a:t>Generic </a:t>
            </a:r>
            <a:r>
              <a:rPr lang="en-US" dirty="0" smtClean="0"/>
              <a:t>authority and specific authority determine the inclusive and exclusive nature of the commands.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Specific commands are both inclusive and exclusive.</a:t>
            </a:r>
            <a:endParaRPr lang="en-US" sz="1400" dirty="0" smtClean="0"/>
          </a:p>
          <a:p>
            <a:pPr lvl="2"/>
            <a:r>
              <a:rPr lang="en-US" dirty="0" smtClean="0"/>
              <a:t>Parent </a:t>
            </a:r>
            <a:r>
              <a:rPr lang="en-US" dirty="0" smtClean="0"/>
              <a:t>to Child:  “Go and put on your black dress shoes.”</a:t>
            </a:r>
          </a:p>
          <a:p>
            <a:pPr lvl="3"/>
            <a:r>
              <a:rPr lang="en-US" sz="2000" dirty="0" smtClean="0"/>
              <a:t>SPECIFIC </a:t>
            </a:r>
            <a:r>
              <a:rPr lang="en-US" sz="2000" dirty="0" smtClean="0"/>
              <a:t>(black dress shoes) and INCLUSIVE (</a:t>
            </a:r>
            <a:r>
              <a:rPr lang="en-US" sz="2000" u="sng" dirty="0" smtClean="0"/>
              <a:t>ANY</a:t>
            </a:r>
            <a:r>
              <a:rPr lang="en-US" sz="2000" dirty="0" smtClean="0"/>
              <a:t> black dress shoes in closet).</a:t>
            </a:r>
          </a:p>
          <a:p>
            <a:pPr lvl="3"/>
            <a:r>
              <a:rPr lang="en-US" sz="2000" dirty="0" smtClean="0"/>
              <a:t>SPECIFIC </a:t>
            </a:r>
            <a:r>
              <a:rPr lang="en-US" sz="2000" dirty="0" smtClean="0"/>
              <a:t>(black dress shoes) and EXCLUSIVE (</a:t>
            </a:r>
            <a:r>
              <a:rPr lang="en-US" sz="2000" u="sng" dirty="0" smtClean="0"/>
              <a:t>ALL</a:t>
            </a:r>
            <a:r>
              <a:rPr lang="en-US" sz="2000" dirty="0" smtClean="0"/>
              <a:t> other shoes).</a:t>
            </a:r>
          </a:p>
          <a:p>
            <a:pPr lvl="3"/>
            <a:r>
              <a:rPr lang="en-US" sz="2000" dirty="0" smtClean="0"/>
              <a:t>The </a:t>
            </a:r>
            <a:r>
              <a:rPr lang="en-US" sz="2000" dirty="0" smtClean="0"/>
              <a:t>very thing that the Generic Command </a:t>
            </a:r>
            <a:r>
              <a:rPr lang="en-US" sz="2000" u="sng" dirty="0" smtClean="0"/>
              <a:t>included</a:t>
            </a:r>
            <a:r>
              <a:rPr lang="en-US" sz="2000" dirty="0" smtClean="0"/>
              <a:t> is that which the Specific Command </a:t>
            </a:r>
            <a:r>
              <a:rPr lang="en-US" sz="2000" u="sng" dirty="0" smtClean="0"/>
              <a:t>excludes</a:t>
            </a:r>
            <a:r>
              <a:rPr lang="en-US" sz="2000" dirty="0" smtClean="0"/>
              <a:t>.</a:t>
            </a:r>
          </a:p>
          <a:p>
            <a:pPr lvl="3"/>
            <a:r>
              <a:rPr lang="en-US" sz="2000" dirty="0" smtClean="0"/>
              <a:t>By </a:t>
            </a:r>
            <a:r>
              <a:rPr lang="en-US" sz="2000" u="sng" dirty="0" smtClean="0"/>
              <a:t>specifying</a:t>
            </a:r>
            <a:r>
              <a:rPr lang="en-US" sz="2000" dirty="0" smtClean="0"/>
              <a:t> the type of shoe, the parent automatically (without saying another word) </a:t>
            </a:r>
            <a:r>
              <a:rPr lang="en-US" sz="2000" u="sng" dirty="0" smtClean="0"/>
              <a:t>excludes</a:t>
            </a:r>
            <a:r>
              <a:rPr lang="en-US" sz="2000" dirty="0" smtClean="0"/>
              <a:t> every other type of shoe.  A thing does not have to be specifically forbidden to be </a:t>
            </a:r>
            <a:r>
              <a:rPr lang="en-US" sz="2000" dirty="0" smtClean="0"/>
              <a:t>unauthorized</a:t>
            </a:r>
            <a:r>
              <a:rPr lang="en-US" sz="20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2"/>
            </a:pPr>
            <a:r>
              <a:rPr lang="en-US" dirty="0" smtClean="0"/>
              <a:t>Generic </a:t>
            </a:r>
            <a:r>
              <a:rPr lang="en-US" dirty="0" smtClean="0"/>
              <a:t>authority and specific authority determine the inclusive and exclusive nature of the commands.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Specific commands are both inclusive and exclusive.</a:t>
            </a:r>
            <a:endParaRPr lang="en-US" sz="1400" dirty="0" smtClean="0"/>
          </a:p>
          <a:p>
            <a:pPr marL="1198563" lvl="2">
              <a:buFont typeface="+mj-lt"/>
              <a:buAutoNum type="romanLcPeriod" startAt="2"/>
            </a:pPr>
            <a:r>
              <a:rPr lang="en-US" dirty="0" smtClean="0"/>
              <a:t>Physician to Pharmacist:  “Give the patient 250mg of tetracycline </a:t>
            </a:r>
            <a:r>
              <a:rPr lang="en-US" dirty="0" err="1" smtClean="0"/>
              <a:t>b.i.d</a:t>
            </a:r>
            <a:r>
              <a:rPr lang="en-US" dirty="0" smtClean="0"/>
              <a:t>.”</a:t>
            </a:r>
          </a:p>
          <a:p>
            <a:pPr lvl="3"/>
            <a:r>
              <a:rPr lang="en-US" sz="2000" dirty="0" smtClean="0"/>
              <a:t>SPECIFIC </a:t>
            </a:r>
            <a:r>
              <a:rPr lang="en-US" sz="2000" dirty="0" smtClean="0"/>
              <a:t>(tetracycline) and INCLUSIVE (</a:t>
            </a:r>
            <a:r>
              <a:rPr lang="en-US" sz="2000" u="sng" dirty="0" smtClean="0"/>
              <a:t>ANY</a:t>
            </a:r>
            <a:r>
              <a:rPr lang="en-US" sz="2000" dirty="0" smtClean="0"/>
              <a:t> brand or generic).</a:t>
            </a:r>
          </a:p>
          <a:p>
            <a:pPr lvl="3"/>
            <a:r>
              <a:rPr lang="en-US" sz="2000" dirty="0" smtClean="0"/>
              <a:t>SPECIFIC </a:t>
            </a:r>
            <a:r>
              <a:rPr lang="en-US" sz="2000" dirty="0" smtClean="0"/>
              <a:t>(tetracycline) and EXCLUSIVE (</a:t>
            </a:r>
            <a:r>
              <a:rPr lang="en-US" sz="2000" u="sng" dirty="0" smtClean="0"/>
              <a:t>ALL</a:t>
            </a:r>
            <a:r>
              <a:rPr lang="en-US" sz="2000" dirty="0" smtClean="0"/>
              <a:t> other drugs, dosages and frequencies).</a:t>
            </a:r>
          </a:p>
          <a:p>
            <a:pPr lvl="3"/>
            <a:r>
              <a:rPr lang="en-US" sz="2000" dirty="0" smtClean="0"/>
              <a:t>The </a:t>
            </a:r>
            <a:r>
              <a:rPr lang="en-US" sz="2000" dirty="0" smtClean="0"/>
              <a:t>very thing the Generic Command </a:t>
            </a:r>
            <a:r>
              <a:rPr lang="en-US" sz="2000" u="sng" dirty="0" smtClean="0"/>
              <a:t>included</a:t>
            </a:r>
            <a:r>
              <a:rPr lang="en-US" sz="2000" dirty="0" smtClean="0"/>
              <a:t> is that which the Specific Command </a:t>
            </a:r>
            <a:r>
              <a:rPr lang="en-US" sz="2000" u="sng" dirty="0" smtClean="0"/>
              <a:t>excludes</a:t>
            </a:r>
            <a:r>
              <a:rPr lang="en-US" sz="2000" dirty="0" smtClean="0"/>
              <a:t>.</a:t>
            </a:r>
          </a:p>
          <a:p>
            <a:pPr lvl="3"/>
            <a:r>
              <a:rPr lang="en-US" sz="2000" dirty="0" smtClean="0"/>
              <a:t>By </a:t>
            </a:r>
            <a:r>
              <a:rPr lang="en-US" sz="2000" u="sng" dirty="0" smtClean="0"/>
              <a:t>specifying</a:t>
            </a:r>
            <a:r>
              <a:rPr lang="en-US" sz="2000" dirty="0" smtClean="0"/>
              <a:t> the type of antibiotic, the physician automatically (without saying another word) </a:t>
            </a:r>
            <a:r>
              <a:rPr lang="en-US" sz="2000" u="sng" dirty="0" smtClean="0"/>
              <a:t>excludes</a:t>
            </a:r>
            <a:r>
              <a:rPr lang="en-US" sz="2000" dirty="0" smtClean="0"/>
              <a:t> every other type of antibiotic.  A thing does not have to be specifically forbidden to be unauthorized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God utilized and understood Generic Authority and Specific Authority in the commands of the Bible.</a:t>
            </a:r>
          </a:p>
          <a:p>
            <a:pPr lvl="1"/>
            <a:r>
              <a:rPr lang="en-US" dirty="0" smtClean="0"/>
              <a:t>God </a:t>
            </a:r>
            <a:r>
              <a:rPr lang="en-US" dirty="0" smtClean="0"/>
              <a:t>told Noah, “Make yourself an ark of </a:t>
            </a:r>
            <a:r>
              <a:rPr lang="en-US" dirty="0" err="1" smtClean="0"/>
              <a:t>gopherwood</a:t>
            </a:r>
            <a:r>
              <a:rPr lang="en-US" dirty="0" smtClean="0"/>
              <a:t>; make rooms in the ark…” (Gen. 6:14-16). </a:t>
            </a:r>
          </a:p>
          <a:p>
            <a:pPr lvl="2"/>
            <a:r>
              <a:rPr lang="en-US" dirty="0" smtClean="0"/>
              <a:t>GENERIC </a:t>
            </a:r>
            <a:r>
              <a:rPr lang="en-US" dirty="0" smtClean="0"/>
              <a:t>Commands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u="sng" dirty="0" smtClean="0"/>
              <a:t>Make</a:t>
            </a:r>
            <a:r>
              <a:rPr lang="en-US" sz="2000" dirty="0" smtClean="0"/>
              <a:t>” is INCLUSIVE (</a:t>
            </a:r>
            <a:r>
              <a:rPr lang="en-US" sz="2000" u="sng" dirty="0" smtClean="0"/>
              <a:t>ANY</a:t>
            </a:r>
            <a:r>
              <a:rPr lang="en-US" sz="2000" dirty="0" smtClean="0"/>
              <a:t> tools: hammer, saw, etc.) and EXCLUSIVE (buying an ark).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Make rooms” is INCLUSIVE (ANY number or size, etc.) and EXCLUSIVE (one big open space).</a:t>
            </a:r>
          </a:p>
          <a:p>
            <a:pPr lvl="2"/>
            <a:r>
              <a:rPr lang="en-US" dirty="0" smtClean="0"/>
              <a:t>SPECIFIC </a:t>
            </a:r>
            <a:r>
              <a:rPr lang="en-US" dirty="0" smtClean="0"/>
              <a:t>Commands 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u="sng" dirty="0" err="1" smtClean="0"/>
              <a:t>Gopherwood</a:t>
            </a:r>
            <a:r>
              <a:rPr lang="en-US" sz="2000" dirty="0" smtClean="0"/>
              <a:t>” is INCLUSIVE (ANY board lengths, etc.) and EXCLUSIVE (</a:t>
            </a:r>
            <a:r>
              <a:rPr lang="en-US" sz="2000" u="sng" dirty="0" smtClean="0"/>
              <a:t>ALL</a:t>
            </a:r>
            <a:r>
              <a:rPr lang="en-US" sz="2000" dirty="0" smtClean="0"/>
              <a:t> other kinds of wood, etc.).  </a:t>
            </a:r>
          </a:p>
          <a:p>
            <a:pPr lvl="3"/>
            <a:r>
              <a:rPr lang="en-US" sz="2000" dirty="0" smtClean="0"/>
              <a:t>By </a:t>
            </a:r>
            <a:r>
              <a:rPr lang="en-US" sz="2000" u="sng" dirty="0" smtClean="0"/>
              <a:t>specifying</a:t>
            </a:r>
            <a:r>
              <a:rPr lang="en-US" sz="2000" dirty="0" smtClean="0"/>
              <a:t> the type of wood, God automatically (without saying another word) </a:t>
            </a:r>
            <a:r>
              <a:rPr lang="en-US" sz="2000" u="sng" dirty="0" smtClean="0"/>
              <a:t>excluded</a:t>
            </a:r>
            <a:r>
              <a:rPr lang="en-US" sz="2000" dirty="0" smtClean="0"/>
              <a:t> every other type of wood.  A thing does not have to be specifically forbidden to be unauthorized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God utilized and understood Generic Authority and Specific Authority in the commands of the Bible.</a:t>
            </a:r>
          </a:p>
          <a:p>
            <a:pPr lvl="1"/>
            <a:r>
              <a:rPr lang="en-US" dirty="0" smtClean="0"/>
              <a:t>God </a:t>
            </a:r>
            <a:r>
              <a:rPr lang="en-US" dirty="0" smtClean="0"/>
              <a:t>told Noah, “Make yourself an ark of </a:t>
            </a:r>
            <a:r>
              <a:rPr lang="en-US" dirty="0" err="1" smtClean="0"/>
              <a:t>gopherwood</a:t>
            </a:r>
            <a:r>
              <a:rPr lang="en-US" dirty="0" smtClean="0"/>
              <a:t>; make rooms in the ark…” (Gen. 6:14-16). </a:t>
            </a:r>
          </a:p>
          <a:p>
            <a:pPr marL="1198563" lvl="2">
              <a:buFont typeface="+mj-lt"/>
              <a:buAutoNum type="romanLcPeriod" startAt="3"/>
            </a:pPr>
            <a:r>
              <a:rPr lang="en-US" dirty="0" smtClean="0"/>
              <a:t>God’s commands were to be obeyed.</a:t>
            </a:r>
          </a:p>
          <a:p>
            <a:pPr lvl="3"/>
            <a:r>
              <a:rPr lang="en-US" sz="2000" dirty="0" smtClean="0"/>
              <a:t>Noah had no right to </a:t>
            </a:r>
            <a:r>
              <a:rPr lang="en-US" sz="2000" u="sng" dirty="0" smtClean="0"/>
              <a:t>add</a:t>
            </a:r>
            <a:r>
              <a:rPr lang="en-US" sz="2000" dirty="0" smtClean="0"/>
              <a:t> to what God had spoken.</a:t>
            </a:r>
          </a:p>
          <a:p>
            <a:pPr lvl="3"/>
            <a:r>
              <a:rPr lang="en-US" sz="2000" dirty="0" smtClean="0"/>
              <a:t>Noah had no right to </a:t>
            </a:r>
            <a:r>
              <a:rPr lang="en-US" sz="2000" u="sng" dirty="0" smtClean="0"/>
              <a:t>take from</a:t>
            </a:r>
            <a:r>
              <a:rPr lang="en-US" sz="2000" dirty="0" smtClean="0"/>
              <a:t> what God had spoken.</a:t>
            </a:r>
          </a:p>
          <a:p>
            <a:pPr lvl="3"/>
            <a:r>
              <a:rPr lang="en-US" sz="2000" dirty="0" smtClean="0"/>
              <a:t>If Noah had disobeyed the commands of God (ex: including that which God had excluded), he would have </a:t>
            </a:r>
            <a:r>
              <a:rPr lang="en-US" sz="2000" u="sng" dirty="0" smtClean="0"/>
              <a:t>sinned</a:t>
            </a:r>
            <a:r>
              <a:rPr lang="en-US" sz="2000" dirty="0" smtClean="0"/>
              <a:t> against, displeased and separated himself from the Lord.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God utilized and understood Generic Authority and Specific Authority in the commands of the Bible.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God told Israel, “Your lamb shall be without blemish, a male of the first year” (Ex. 12:5).</a:t>
            </a:r>
            <a:endParaRPr lang="en-US" sz="1400" dirty="0" smtClean="0"/>
          </a:p>
          <a:p>
            <a:pPr lvl="2"/>
            <a:r>
              <a:rPr lang="en-US" dirty="0" smtClean="0"/>
              <a:t>SPECIFIC </a:t>
            </a:r>
            <a:r>
              <a:rPr lang="en-US" dirty="0" smtClean="0"/>
              <a:t>Commands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A lamb” is INCLUSIVE (ANY qualified sheep or goat) and EXCLUSIVE (ALL other kinds of animals).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A </a:t>
            </a:r>
            <a:r>
              <a:rPr lang="en-US" sz="2000" u="sng" dirty="0" smtClean="0"/>
              <a:t>male</a:t>
            </a:r>
            <a:r>
              <a:rPr lang="en-US" sz="2000" dirty="0" smtClean="0"/>
              <a:t>” is INCLUSIVE (ANY qualified male) and EXCLUSIVE (</a:t>
            </a:r>
            <a:r>
              <a:rPr lang="en-US" sz="2000" u="sng" dirty="0" smtClean="0"/>
              <a:t>ALL</a:t>
            </a:r>
            <a:r>
              <a:rPr lang="en-US" sz="2000" dirty="0" smtClean="0"/>
              <a:t> females).</a:t>
            </a:r>
          </a:p>
          <a:p>
            <a:pPr lvl="3"/>
            <a:r>
              <a:rPr lang="en-US" sz="2000" dirty="0" smtClean="0"/>
              <a:t>By </a:t>
            </a:r>
            <a:r>
              <a:rPr lang="en-US" sz="2000" dirty="0" smtClean="0"/>
              <a:t>specifying the gender of the lamb, God automatically (without saying another word) excluded all females.  A thing does not have to be specifically forbidden to be unauthorized.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God utilized and understood Generic Authority and Specific Authority in the commands of the Bible.</a:t>
            </a:r>
          </a:p>
          <a:p>
            <a:pPr marL="798513" lvl="1" indent="-341313">
              <a:buFont typeface="+mj-lt"/>
              <a:buAutoNum type="alphaLcPeriod" startAt="3"/>
            </a:pPr>
            <a:r>
              <a:rPr lang="en-US" dirty="0" smtClean="0"/>
              <a:t>Jesus told His disciples, “Go therefore and make </a:t>
            </a:r>
            <a:r>
              <a:rPr lang="en-US" dirty="0" smtClean="0"/>
              <a:t>disciples…” </a:t>
            </a:r>
            <a:r>
              <a:rPr lang="en-US" dirty="0" smtClean="0"/>
              <a:t>(Matt. 28:19-20).</a:t>
            </a:r>
            <a:endParaRPr lang="en-US" sz="1400" dirty="0" smtClean="0"/>
          </a:p>
          <a:p>
            <a:pPr lvl="2"/>
            <a:r>
              <a:rPr lang="en-US" dirty="0" smtClean="0"/>
              <a:t>GENERIC </a:t>
            </a:r>
            <a:r>
              <a:rPr lang="en-US" dirty="0" smtClean="0"/>
              <a:t>Commands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u="sng" dirty="0" smtClean="0"/>
              <a:t>Go</a:t>
            </a:r>
            <a:r>
              <a:rPr lang="en-US" sz="2000" dirty="0" smtClean="0"/>
              <a:t>” is INCLUSIVE (</a:t>
            </a:r>
            <a:r>
              <a:rPr lang="en-US" sz="2000" u="sng" dirty="0" smtClean="0"/>
              <a:t>ANY</a:t>
            </a:r>
            <a:r>
              <a:rPr lang="en-US" sz="2000" dirty="0" smtClean="0"/>
              <a:t> means of travel: walking, riding, flying, sailing, etc.) and EXCLUSIVE (always staying in comfort zone).</a:t>
            </a:r>
          </a:p>
          <a:p>
            <a:pPr lvl="2"/>
            <a:r>
              <a:rPr lang="en-US" dirty="0" smtClean="0"/>
              <a:t>SPECIFIC </a:t>
            </a:r>
            <a:r>
              <a:rPr lang="en-US" dirty="0" smtClean="0"/>
              <a:t>Commands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Make disciples by baptizing” is INCLUSIVE (the </a:t>
            </a:r>
            <a:r>
              <a:rPr lang="en-US" sz="2000" u="sng" dirty="0" smtClean="0"/>
              <a:t>exact</a:t>
            </a:r>
            <a:r>
              <a:rPr lang="en-US" sz="2000" dirty="0" smtClean="0"/>
              <a:t> method of making disciples requires baptism) and EXCLUSIVE (promising “discipleship” through any other means).</a:t>
            </a:r>
          </a:p>
          <a:p>
            <a:pPr lvl="3"/>
            <a:r>
              <a:rPr lang="en-US" sz="2000" dirty="0" smtClean="0"/>
              <a:t>“</a:t>
            </a:r>
            <a:r>
              <a:rPr lang="en-US" sz="2000" dirty="0" smtClean="0"/>
              <a:t>Baptizing them” is INCLUSIVE (need water in lake, pond, ocean, baptistry, etc.) and EXCLUSIVE (sprinkling, pouring, etc.).</a:t>
            </a:r>
          </a:p>
          <a:p>
            <a:pPr lvl="3"/>
            <a:r>
              <a:rPr lang="en-US" sz="2000" dirty="0" smtClean="0"/>
              <a:t>“Teaching </a:t>
            </a:r>
            <a:r>
              <a:rPr lang="en-US" sz="2000" dirty="0" smtClean="0"/>
              <a:t>them” is INCLUSIVE (sermons, classes, </a:t>
            </a:r>
            <a:r>
              <a:rPr lang="en-US" sz="2000" dirty="0" smtClean="0"/>
              <a:t>radio, TV</a:t>
            </a:r>
            <a:r>
              <a:rPr lang="en-US" sz="2000" dirty="0" smtClean="0"/>
              <a:t>, projectors, </a:t>
            </a:r>
            <a:r>
              <a:rPr lang="en-US" sz="2000" dirty="0" smtClean="0"/>
              <a:t>handouts) </a:t>
            </a:r>
            <a:r>
              <a:rPr lang="en-US" sz="2000" dirty="0" smtClean="0"/>
              <a:t>and EXCLUSIVE (ALL man-made doctrines</a:t>
            </a:r>
            <a:r>
              <a:rPr lang="en-US" sz="2000" dirty="0" smtClean="0"/>
              <a:t>).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&amp; Specific Authority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2089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fa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  <vt:lpstr>Generic &amp; Specific Authority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47</cp:revision>
  <dcterms:created xsi:type="dcterms:W3CDTF">2012-03-11T17:57:16Z</dcterms:created>
  <dcterms:modified xsi:type="dcterms:W3CDTF">2012-07-01T20:03:49Z</dcterms:modified>
</cp:coreProperties>
</file>