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7" r:id="rId4"/>
    <p:sldId id="318" r:id="rId5"/>
    <p:sldId id="319" r:id="rId6"/>
    <p:sldId id="320" r:id="rId7"/>
    <p:sldId id="321" r:id="rId8"/>
    <p:sldId id="322" r:id="rId9"/>
    <p:sldId id="323" r:id="rId10"/>
    <p:sldId id="324" r:id="rId11"/>
    <p:sldId id="325" r:id="rId12"/>
    <p:sldId id="326" r:id="rId13"/>
    <p:sldId id="32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27"/>
    <a:srgbClr val="C1002D"/>
    <a:srgbClr val="A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71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06/relationships/legacyDocTextInfo" Target="legacyDocTextInfo.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microsoft.com/office/2006/relationships/legacyDiagramText" Target="legacyDiagramText2.bin"/><Relationship Id="rId1" Type="http://schemas.microsoft.com/office/2006/relationships/legacyDiagramText" Target="legacyDiagramText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26" name="Picture 2" descr="\\pblfpr\users\David\_Graphics\Lesson-Event PPT Graphics\Interpreting the Bible - text slide.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3" name="Content Placeholder 2"/>
          <p:cNvSpPr>
            <a:spLocks noGrp="1"/>
          </p:cNvSpPr>
          <p:nvPr>
            <p:ph idx="1"/>
          </p:nvPr>
        </p:nvSpPr>
        <p:spPr>
          <a:xfrm>
            <a:off x="228600" y="1371600"/>
            <a:ext cx="8763000" cy="5486400"/>
          </a:xfrm>
        </p:spPr>
        <p:txBody>
          <a:bodyPr>
            <a:normAutofit/>
          </a:bodyPr>
          <a:lstStyle>
            <a:lvl1pPr marL="401638" indent="-401638">
              <a:buFont typeface="+mj-lt"/>
              <a:buAutoNum type="arabicPeriod"/>
              <a:defRPr sz="2800" b="1"/>
            </a:lvl1pPr>
            <a:lvl2pPr marL="796925" indent="-339725">
              <a:buFont typeface="+mj-lt"/>
              <a:buAutoNum type="alphaLcPeriod"/>
              <a:defRPr sz="2400" b="1">
                <a:solidFill>
                  <a:srgbClr val="A20027"/>
                </a:solidFill>
                <a:effectLst>
                  <a:outerShdw blurRad="25400" dist="38100" dir="2700000" algn="ctr" rotWithShape="0">
                    <a:schemeClr val="tx1"/>
                  </a:outerShdw>
                </a:effectLst>
              </a:defRPr>
            </a:lvl2pPr>
            <a:lvl3pPr marL="1200150" indent="-344488">
              <a:buFont typeface="+mj-lt"/>
              <a:buAutoNum type="romanLcPeriod"/>
              <a:defRPr sz="2000" b="1"/>
            </a:lvl3pPr>
            <a:lvl4pPr>
              <a:defRPr sz="1800" b="1"/>
            </a:lvl4pPr>
            <a:lvl5pPr>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52400" y="838200"/>
            <a:ext cx="8839200" cy="503238"/>
          </a:xfrm>
          <a:solidFill>
            <a:srgbClr val="A20027"/>
          </a:solidFill>
        </p:spPr>
        <p:txBody>
          <a:bodyPr>
            <a:noAutofit/>
          </a:bodyPr>
          <a:lstStyle>
            <a:lvl1pPr>
              <a:defRPr sz="4000" b="1">
                <a:solidFill>
                  <a:schemeClr val="bg1"/>
                </a:solidFill>
                <a:effectLst>
                  <a:outerShdw blurRad="38100" dist="381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54455-45D2-43CA-B2C9-607F80279603}" type="datetimeFigureOut">
              <a:rPr lang="en-US" smtClean="0"/>
              <a:pPr/>
              <a:t>6/24/2012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54455-45D2-43CA-B2C9-607F80279603}"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54455-45D2-43CA-B2C9-607F80279603}" type="datetimeFigureOut">
              <a:rPr lang="en-US" smtClean="0"/>
              <a:pPr/>
              <a:t>6/24/2012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54455-45D2-43CA-B2C9-607F80279603}" type="datetimeFigureOut">
              <a:rPr lang="en-US" smtClean="0"/>
              <a:pPr/>
              <a:t>6/24/2012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54455-45D2-43CA-B2C9-607F80279603}" type="datetimeFigureOut">
              <a:rPr lang="en-US" smtClean="0"/>
              <a:pPr/>
              <a:t>6/24/2012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54455-45D2-43CA-B2C9-607F80279603}" type="datetimeFigureOut">
              <a:rPr lang="en-US" smtClean="0"/>
              <a:pPr/>
              <a:t>6/24/2012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EC829A-2442-4114-A2D0-0650E82BC8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54455-45D2-43CA-B2C9-607F80279603}" type="datetimeFigureOut">
              <a:rPr lang="en-US" smtClean="0"/>
              <a:pPr/>
              <a:t>6/24/2012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EC829A-2442-4114-A2D0-0650E82BC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fa</a:t>
            </a:r>
            <a:endParaRPr lang="en-US" dirty="0"/>
          </a:p>
        </p:txBody>
      </p:sp>
      <p:sp>
        <p:nvSpPr>
          <p:cNvPr id="3" name="Subtitle 2"/>
          <p:cNvSpPr>
            <a:spLocks noGrp="1"/>
          </p:cNvSpPr>
          <p:nvPr>
            <p:ph type="subTitle" idx="1"/>
          </p:nvPr>
        </p:nvSpPr>
        <p:spPr/>
        <p:txBody>
          <a:bodyPr/>
          <a:lstStyle/>
          <a:p>
            <a:endParaRPr lang="en-US"/>
          </a:p>
        </p:txBody>
      </p:sp>
      <p:pic>
        <p:nvPicPr>
          <p:cNvPr id="2050" name="Picture 2" descr="\\pblfpr\users\David\_Graphics\Lesson-Event PPT Graphics\Interpreting the Bible - PPT titl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5" name="TextBox 4"/>
          <p:cNvSpPr txBox="1"/>
          <p:nvPr/>
        </p:nvSpPr>
        <p:spPr>
          <a:xfrm>
            <a:off x="0" y="5791200"/>
            <a:ext cx="9144000" cy="969496"/>
          </a:xfrm>
          <a:prstGeom prst="rect">
            <a:avLst/>
          </a:prstGeom>
          <a:noFill/>
        </p:spPr>
        <p:txBody>
          <a:bodyPr wrap="square" rtlCol="0">
            <a:spAutoFit/>
          </a:bodyPr>
          <a:lstStyle/>
          <a:p>
            <a:r>
              <a:rPr lang="en-US" sz="2800" b="1" u="sng" smtClean="0">
                <a:solidFill>
                  <a:schemeClr val="bg1"/>
                </a:solidFill>
                <a:effectLst>
                  <a:outerShdw blurRad="50800" dist="50800" dir="2700000" algn="ctr" rotWithShape="0">
                    <a:schemeClr val="tx1"/>
                  </a:outerShdw>
                </a:effectLst>
              </a:rPr>
              <a:t>Lesson 14</a:t>
            </a:r>
            <a:r>
              <a:rPr lang="en-US" sz="2800" b="1" smtClean="0">
                <a:solidFill>
                  <a:schemeClr val="bg1"/>
                </a:solidFill>
                <a:effectLst>
                  <a:outerShdw blurRad="50800" dist="50800" dir="2700000" algn="ctr" rotWithShape="0">
                    <a:schemeClr val="tx1"/>
                  </a:outerShdw>
                </a:effectLst>
              </a:rPr>
              <a:t>:</a:t>
            </a:r>
            <a:endParaRPr lang="en-US" sz="2800" b="1" dirty="0" smtClean="0">
              <a:solidFill>
                <a:schemeClr val="bg1"/>
              </a:solidFill>
              <a:effectLst>
                <a:outerShdw blurRad="50800" dist="50800" dir="2700000" algn="ctr" rotWithShape="0">
                  <a:schemeClr val="tx1"/>
                </a:outerShdw>
              </a:effectLst>
            </a:endParaRPr>
          </a:p>
          <a:p>
            <a:r>
              <a:rPr lang="en-US" sz="2950" b="1" dirty="0" smtClean="0">
                <a:solidFill>
                  <a:schemeClr val="bg1"/>
                </a:solidFill>
                <a:effectLst>
                  <a:outerShdw blurRad="50800" dist="50800" dir="2700000" algn="ctr" rotWithShape="0">
                    <a:schemeClr val="tx1"/>
                  </a:outerShdw>
                </a:effectLst>
              </a:rPr>
              <a:t>Authorizes By Expediency</a:t>
            </a:r>
            <a:endParaRPr lang="en-US" sz="2950" b="1" dirty="0">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400050" indent="-400050">
              <a:lnSpc>
                <a:spcPct val="110000"/>
              </a:lnSpc>
              <a:buFont typeface="+mj-lt"/>
              <a:buAutoNum type="arabicPeriod" startAt="3"/>
            </a:pPr>
            <a:r>
              <a:rPr lang="en-US" dirty="0" smtClean="0"/>
              <a:t>There’s a difference between “expedient” &amp; “addition.”</a:t>
            </a:r>
          </a:p>
          <a:p>
            <a:pPr marL="798513" lvl="1" indent="-341313">
              <a:buFont typeface="+mj-lt"/>
              <a:buAutoNum type="alphaLcPeriod" startAt="3"/>
            </a:pPr>
            <a:r>
              <a:rPr lang="en-US" dirty="0" smtClean="0"/>
              <a:t>Examples to illustrate difference between aid and addition:</a:t>
            </a:r>
          </a:p>
          <a:p>
            <a:pPr marL="1198563" lvl="2">
              <a:buFont typeface="+mj-lt"/>
              <a:buAutoNum type="romanLcPeriod" startAt="3"/>
            </a:pPr>
            <a:r>
              <a:rPr lang="en-US" dirty="0" smtClean="0"/>
              <a:t>What about “making music” in worship to God?</a:t>
            </a:r>
            <a:endParaRPr lang="en-US" sz="1000" dirty="0" smtClean="0"/>
          </a:p>
          <a:p>
            <a:pPr lvl="3"/>
            <a:r>
              <a:rPr lang="en-US" sz="2000" dirty="0" smtClean="0"/>
              <a:t>We make music by </a:t>
            </a:r>
            <a:r>
              <a:rPr lang="en-US" sz="2000" u="sng" dirty="0" smtClean="0"/>
              <a:t>SINGING</a:t>
            </a:r>
            <a:r>
              <a:rPr lang="en-US" sz="2000" dirty="0" smtClean="0"/>
              <a:t>; we make music by </a:t>
            </a:r>
            <a:r>
              <a:rPr lang="en-US" sz="2000" u="sng" dirty="0" smtClean="0"/>
              <a:t>PLAYING</a:t>
            </a:r>
            <a:r>
              <a:rPr lang="en-US" sz="2000" dirty="0" smtClean="0"/>
              <a:t>.</a:t>
            </a:r>
          </a:p>
          <a:p>
            <a:pPr lvl="3"/>
            <a:r>
              <a:rPr lang="en-US" sz="2000" dirty="0" smtClean="0"/>
              <a:t>Singing and mechanical instruments are two </a:t>
            </a:r>
            <a:r>
              <a:rPr lang="en-US" sz="2000" u="sng" dirty="0" smtClean="0"/>
              <a:t>different</a:t>
            </a:r>
            <a:r>
              <a:rPr lang="en-US" sz="2000" dirty="0" smtClean="0"/>
              <a:t> ways of making music – i.e., they are co-ordinates.  Either one can be done without the other.</a:t>
            </a:r>
          </a:p>
          <a:p>
            <a:pPr lvl="3"/>
            <a:r>
              <a:rPr lang="en-US" sz="2000" dirty="0" smtClean="0"/>
              <a:t>Singing is </a:t>
            </a:r>
            <a:r>
              <a:rPr lang="en-US" sz="2000" u="sng" dirty="0" smtClean="0"/>
              <a:t>NOT</a:t>
            </a:r>
            <a:r>
              <a:rPr lang="en-US" sz="2000" dirty="0" smtClean="0"/>
              <a:t> </a:t>
            </a:r>
            <a:r>
              <a:rPr lang="en-US" sz="2000" dirty="0" smtClean="0"/>
              <a:t>an expedient (aid) to playing.  Playing is </a:t>
            </a:r>
            <a:r>
              <a:rPr lang="en-US" sz="2000" u="sng" dirty="0" smtClean="0"/>
              <a:t>NOT</a:t>
            </a:r>
            <a:r>
              <a:rPr lang="en-US" sz="2000" dirty="0" smtClean="0"/>
              <a:t> </a:t>
            </a:r>
            <a:r>
              <a:rPr lang="en-US" sz="2000" dirty="0" smtClean="0"/>
              <a:t>an expedient (aid) to singing.</a:t>
            </a:r>
          </a:p>
          <a:p>
            <a:pPr lvl="3"/>
            <a:r>
              <a:rPr lang="en-US" sz="2000" dirty="0" smtClean="0"/>
              <a:t>When we use the songbook in our singing, we are </a:t>
            </a:r>
            <a:r>
              <a:rPr lang="en-US" sz="2000" u="sng" dirty="0" smtClean="0"/>
              <a:t>JUST SINGING</a:t>
            </a:r>
            <a:r>
              <a:rPr lang="en-US" sz="2000" dirty="0" smtClean="0"/>
              <a:t>.  We are NOT singing AND </a:t>
            </a:r>
            <a:r>
              <a:rPr lang="en-US" sz="2000" u="sng" dirty="0" smtClean="0"/>
              <a:t>doing something else</a:t>
            </a:r>
            <a:r>
              <a:rPr lang="en-US" sz="2000" dirty="0" smtClean="0"/>
              <a:t>.</a:t>
            </a:r>
          </a:p>
          <a:p>
            <a:pPr lvl="3"/>
            <a:r>
              <a:rPr lang="en-US" sz="2000" dirty="0" smtClean="0"/>
              <a:t>Mechanical instruments are not a method of singing or an expedient of the command to sing.  Rather, it is an </a:t>
            </a:r>
            <a:r>
              <a:rPr lang="en-US" sz="2000" u="sng" dirty="0" smtClean="0"/>
              <a:t>addition</a:t>
            </a:r>
            <a:r>
              <a:rPr lang="en-US" sz="2000" dirty="0" smtClean="0"/>
              <a:t> of another </a:t>
            </a:r>
            <a:r>
              <a:rPr lang="en-US" sz="2000" u="sng" dirty="0" smtClean="0"/>
              <a:t>kind of music</a:t>
            </a:r>
            <a:r>
              <a:rPr lang="en-US" sz="2000" dirty="0" smtClean="0"/>
              <a:t> to that which is authorized in the New Testament.</a:t>
            </a:r>
          </a:p>
          <a:p>
            <a:pPr lvl="3"/>
            <a:r>
              <a:rPr lang="en-US" sz="2000" dirty="0" smtClean="0"/>
              <a:t>When God commands us in the New Testament to sing in worship to Him, to play an instrument is to </a:t>
            </a:r>
            <a:r>
              <a:rPr lang="en-US" sz="2000" u="sng" dirty="0" smtClean="0"/>
              <a:t>ADD</a:t>
            </a:r>
            <a:r>
              <a:rPr lang="en-US" sz="2000" dirty="0" smtClean="0"/>
              <a:t> to His Word. </a:t>
            </a:r>
          </a:p>
          <a:p>
            <a:pPr lvl="5"/>
            <a:endParaRPr lang="en-US" dirty="0" smtClean="0"/>
          </a:p>
          <a:p>
            <a:pPr lvl="5"/>
            <a:endParaRPr lang="en-US"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anim calcmode="lin" valueType="num">
                                      <p:cBhvr>
                                        <p:cTn id="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500"/>
                                        <p:tgtEl>
                                          <p:spTgt spid="2">
                                            <p:txEl>
                                              <p:pRg st="3" end="3"/>
                                            </p:txEl>
                                          </p:spTgt>
                                        </p:tgtEl>
                                      </p:cBhvr>
                                    </p:animEffect>
                                    <p:anim calcmode="lin" valueType="num">
                                      <p:cBhvr>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fade">
                                      <p:cBhvr>
                                        <p:cTn id="20" dur="500"/>
                                        <p:tgtEl>
                                          <p:spTgt spid="2">
                                            <p:txEl>
                                              <p:pRg st="4" end="4"/>
                                            </p:txEl>
                                          </p:spTgt>
                                        </p:tgtEl>
                                      </p:cBhvr>
                                    </p:animEffect>
                                    <p:anim calcmode="lin" valueType="num">
                                      <p:cBhvr>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anim calcmode="lin" valueType="num">
                                      <p:cBhvr>
                                        <p:cTn id="2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500"/>
                                        <p:tgtEl>
                                          <p:spTgt spid="2">
                                            <p:txEl>
                                              <p:pRg st="6" end="6"/>
                                            </p:txEl>
                                          </p:spTgt>
                                        </p:tgtEl>
                                      </p:cBhvr>
                                    </p:animEffect>
                                    <p:anim calcmode="lin" valueType="num">
                                      <p:cBhvr>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Effect transition="in" filter="fade">
                                      <p:cBhvr>
                                        <p:cTn id="41" dur="500"/>
                                        <p:tgtEl>
                                          <p:spTgt spid="2">
                                            <p:txEl>
                                              <p:pRg st="7" end="7"/>
                                            </p:txEl>
                                          </p:spTgt>
                                        </p:tgtEl>
                                      </p:cBhvr>
                                    </p:animEffect>
                                    <p:anim calcmode="lin" valueType="num">
                                      <p:cBhvr>
                                        <p:cTn id="4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3"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
                            </p:stCondLst>
                            <p:childTnLst>
                              <p:par>
                                <p:cTn id="45" presetID="42" presetClass="entr" presetSubtype="0" fill="hold" nodeType="after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anim calcmode="lin" valueType="num">
                                      <p:cBhvr>
                                        <p:cTn id="48"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There’s a difference between “expedient” &amp; “addition.”</a:t>
            </a:r>
          </a:p>
          <a:p>
            <a:pPr marL="798513" lvl="1" indent="-341313">
              <a:buFont typeface="+mj-lt"/>
              <a:buAutoNum type="alphaLcPeriod" startAt="4"/>
            </a:pPr>
            <a:r>
              <a:rPr lang="en-US" dirty="0" smtClean="0"/>
              <a:t>As long as the method being used is truly aiding us to the very thing commanded, without adding to it or taking from it, the method is Scriptural.  But there can be </a:t>
            </a:r>
            <a:r>
              <a:rPr lang="en-US" u="sng" dirty="0" smtClean="0"/>
              <a:t>no Scriptural</a:t>
            </a:r>
            <a:r>
              <a:rPr lang="en-US" dirty="0" smtClean="0"/>
              <a:t> method for doing an </a:t>
            </a:r>
            <a:r>
              <a:rPr lang="en-US" u="sng" dirty="0" smtClean="0"/>
              <a:t>unscriptural</a:t>
            </a:r>
            <a:r>
              <a:rPr lang="en-US" dirty="0" smtClean="0"/>
              <a:t> thing.</a:t>
            </a:r>
            <a:endParaRPr lang="en-US" sz="14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There’s a difference between “expedient” &amp; “addition.”</a:t>
            </a:r>
          </a:p>
          <a:p>
            <a:pPr marL="798513" lvl="1" indent="-341313">
              <a:buFont typeface="+mj-lt"/>
              <a:buAutoNum type="alphaLcPeriod" startAt="5"/>
            </a:pPr>
            <a:r>
              <a:rPr lang="en-US" dirty="0" smtClean="0"/>
              <a:t>See the difference between expedients and additions:</a:t>
            </a:r>
          </a:p>
        </p:txBody>
      </p:sp>
      <p:sp>
        <p:nvSpPr>
          <p:cNvPr id="3" name="Title 2"/>
          <p:cNvSpPr>
            <a:spLocks noGrp="1"/>
          </p:cNvSpPr>
          <p:nvPr>
            <p:ph type="title"/>
          </p:nvPr>
        </p:nvSpPr>
        <p:spPr/>
        <p:txBody>
          <a:bodyPr/>
          <a:lstStyle/>
          <a:p>
            <a:r>
              <a:rPr lang="en-US" sz="3700" dirty="0" smtClean="0"/>
              <a:t>Authorizes By Expediency</a:t>
            </a:r>
            <a:endParaRPr lang="en-US" sz="3700" dirty="0"/>
          </a:p>
        </p:txBody>
      </p:sp>
      <p:graphicFrame>
        <p:nvGraphicFramePr>
          <p:cNvPr id="11" name="Table 10"/>
          <p:cNvGraphicFramePr>
            <a:graphicFrameLocks noGrp="1"/>
          </p:cNvGraphicFramePr>
          <p:nvPr/>
        </p:nvGraphicFramePr>
        <p:xfrm>
          <a:off x="838200" y="2362200"/>
          <a:ext cx="8229600" cy="4419600"/>
        </p:xfrm>
        <a:graphic>
          <a:graphicData uri="http://schemas.openxmlformats.org/drawingml/2006/table">
            <a:tbl>
              <a:tblPr firstRow="1" bandRow="1">
                <a:tableStyleId>{21E4AEA4-8DFA-4A89-87EB-49C32662AFE0}</a:tableStyleId>
              </a:tblPr>
              <a:tblGrid>
                <a:gridCol w="1676400"/>
                <a:gridCol w="3429000"/>
                <a:gridCol w="3124200"/>
              </a:tblGrid>
              <a:tr h="561975">
                <a:tc>
                  <a:txBody>
                    <a:bodyPr/>
                    <a:lstStyle/>
                    <a:p>
                      <a:r>
                        <a:rPr lang="en-US" sz="2000" b="1" kern="1200" dirty="0" smtClean="0">
                          <a:solidFill>
                            <a:schemeClr val="lt1"/>
                          </a:solidFill>
                          <a:latin typeface="+mn-lt"/>
                          <a:ea typeface="+mn-ea"/>
                          <a:cs typeface="+mn-cs"/>
                        </a:rPr>
                        <a:t>Bible Instruction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000" b="1" kern="1200" dirty="0" smtClean="0">
                          <a:solidFill>
                            <a:schemeClr val="lt1"/>
                          </a:solidFill>
                          <a:latin typeface="+mn-lt"/>
                          <a:ea typeface="+mn-ea"/>
                          <a:cs typeface="+mn-cs"/>
                        </a:rPr>
                        <a:t>Expedient:  Lawful &amp; Authorized Action Which Helps Fulfill the Instruction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000" b="1" kern="1200" dirty="0" smtClean="0">
                          <a:solidFill>
                            <a:schemeClr val="lt1"/>
                          </a:solidFill>
                          <a:latin typeface="+mn-lt"/>
                          <a:ea typeface="+mn-ea"/>
                          <a:cs typeface="+mn-cs"/>
                        </a:rPr>
                        <a:t>Addition:  Unlawful &amp; Unauthorized Action Which Changes the Instruction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61975">
                <a:tc>
                  <a:txBody>
                    <a:bodyPr/>
                    <a:lstStyle/>
                    <a:p>
                      <a:pPr marR="0" indent="0" algn="l" rtl="0">
                        <a:spcBef>
                          <a:spcPts val="0"/>
                        </a:spcBef>
                        <a:spcAft>
                          <a:spcPts val="0"/>
                        </a:spcAft>
                      </a:pPr>
                      <a:r>
                        <a:rPr lang="en-US" sz="2000" b="1" kern="1400" dirty="0">
                          <a:solidFill>
                            <a:srgbClr val="000000"/>
                          </a:solidFill>
                          <a:latin typeface="Calibri"/>
                        </a:rPr>
                        <a:t>Noah’s Ark</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Tools to cut wood, join wood, spread pitch</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Different size, different woods, different doors</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61975">
                <a:tc>
                  <a:txBody>
                    <a:bodyPr/>
                    <a:lstStyle/>
                    <a:p>
                      <a:pPr marR="0" indent="0" algn="l" rtl="0">
                        <a:spcBef>
                          <a:spcPts val="0"/>
                        </a:spcBef>
                        <a:spcAft>
                          <a:spcPts val="0"/>
                        </a:spcAft>
                      </a:pPr>
                      <a:r>
                        <a:rPr lang="en-US" sz="2000" b="1" kern="1400">
                          <a:solidFill>
                            <a:srgbClr val="000000"/>
                          </a:solidFill>
                          <a:latin typeface="Calibri"/>
                        </a:rPr>
                        <a:t>Great </a:t>
                      </a:r>
                      <a:endParaRPr lang="en-US" sz="2000" b="1" kern="1400">
                        <a:solidFill>
                          <a:srgbClr val="000000"/>
                        </a:solidFill>
                        <a:latin typeface="Times New Roman"/>
                      </a:endParaRPr>
                    </a:p>
                    <a:p>
                      <a:pPr marR="0" indent="0" algn="l" rtl="0">
                        <a:spcBef>
                          <a:spcPts val="0"/>
                        </a:spcBef>
                        <a:spcAft>
                          <a:spcPts val="0"/>
                        </a:spcAft>
                      </a:pPr>
                      <a:r>
                        <a:rPr lang="en-US" sz="2000" b="1" kern="1400">
                          <a:solidFill>
                            <a:srgbClr val="000000"/>
                          </a:solidFill>
                          <a:latin typeface="Calibri"/>
                        </a:rPr>
                        <a:t>Commission</a:t>
                      </a:r>
                      <a:endParaRPr lang="en-US" sz="2000" b="1" kern="140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Traveling by foot, boat, car, plane, with printed Bibles</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a:solidFill>
                            <a:srgbClr val="000000"/>
                          </a:solidFill>
                          <a:latin typeface="Calibri"/>
                        </a:rPr>
                        <a:t>Different message, </a:t>
                      </a:r>
                      <a:endParaRPr lang="en-US" sz="2000" b="1" kern="1400">
                        <a:solidFill>
                          <a:srgbClr val="000000"/>
                        </a:solidFill>
                        <a:latin typeface="Times New Roman"/>
                      </a:endParaRPr>
                    </a:p>
                    <a:p>
                      <a:pPr marR="0" indent="0" algn="l" rtl="0">
                        <a:spcBef>
                          <a:spcPts val="0"/>
                        </a:spcBef>
                        <a:spcAft>
                          <a:spcPts val="0"/>
                        </a:spcAft>
                      </a:pPr>
                      <a:r>
                        <a:rPr lang="en-US" sz="2000" b="1" kern="1400">
                          <a:solidFill>
                            <a:srgbClr val="000000"/>
                          </a:solidFill>
                          <a:latin typeface="Calibri"/>
                        </a:rPr>
                        <a:t>different doctrines</a:t>
                      </a:r>
                      <a:endParaRPr lang="en-US" sz="2000" b="1" kern="140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61975">
                <a:tc>
                  <a:txBody>
                    <a:bodyPr/>
                    <a:lstStyle/>
                    <a:p>
                      <a:pPr marR="0" indent="0" algn="l" rtl="0">
                        <a:spcBef>
                          <a:spcPts val="0"/>
                        </a:spcBef>
                        <a:spcAft>
                          <a:spcPts val="0"/>
                        </a:spcAft>
                      </a:pPr>
                      <a:r>
                        <a:rPr lang="en-US" sz="2000" b="1" kern="1400">
                          <a:solidFill>
                            <a:srgbClr val="000000"/>
                          </a:solidFill>
                          <a:latin typeface="Calibri"/>
                        </a:rPr>
                        <a:t>Lord’s Supper</a:t>
                      </a:r>
                      <a:endParaRPr lang="en-US" sz="2000" b="1" kern="140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Trays (type, number), cups (type, number)</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Different elements, </a:t>
                      </a:r>
                      <a:r>
                        <a:rPr lang="en-US" sz="2000" b="1" kern="1400" dirty="0" smtClean="0">
                          <a:solidFill>
                            <a:srgbClr val="000000"/>
                          </a:solidFill>
                          <a:latin typeface="Calibri"/>
                        </a:rPr>
                        <a:t>different </a:t>
                      </a:r>
                      <a:r>
                        <a:rPr lang="en-US" sz="2000" b="1" kern="1400" dirty="0">
                          <a:solidFill>
                            <a:srgbClr val="000000"/>
                          </a:solidFill>
                          <a:latin typeface="Calibri"/>
                        </a:rPr>
                        <a:t>day, </a:t>
                      </a:r>
                      <a:r>
                        <a:rPr lang="en-US" sz="2000" b="1" kern="1400" dirty="0" smtClean="0">
                          <a:solidFill>
                            <a:srgbClr val="000000"/>
                          </a:solidFill>
                          <a:latin typeface="Calibri"/>
                        </a:rPr>
                        <a:t>different </a:t>
                      </a:r>
                      <a:r>
                        <a:rPr lang="en-US" sz="2000" b="1" kern="1400" dirty="0">
                          <a:solidFill>
                            <a:srgbClr val="000000"/>
                          </a:solidFill>
                          <a:latin typeface="Calibri"/>
                        </a:rPr>
                        <a:t>frequency</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61975">
                <a:tc>
                  <a:txBody>
                    <a:bodyPr/>
                    <a:lstStyle/>
                    <a:p>
                      <a:pPr marR="0" indent="0" algn="l" rtl="0">
                        <a:spcBef>
                          <a:spcPts val="0"/>
                        </a:spcBef>
                        <a:spcAft>
                          <a:spcPts val="0"/>
                        </a:spcAft>
                      </a:pPr>
                      <a:r>
                        <a:rPr lang="en-US" sz="2000" b="1" kern="1400">
                          <a:solidFill>
                            <a:srgbClr val="000000"/>
                          </a:solidFill>
                          <a:latin typeface="Calibri"/>
                        </a:rPr>
                        <a:t>Be Baptized</a:t>
                      </a:r>
                      <a:endParaRPr lang="en-US" sz="2000" b="1" kern="140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Baptistry, river, lake, pool, ocean, garments</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Different mode/action (i.e., sprinkling, pouring water)</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61975">
                <a:tc>
                  <a:txBody>
                    <a:bodyPr/>
                    <a:lstStyle/>
                    <a:p>
                      <a:pPr marR="0" indent="0" algn="l" rtl="0">
                        <a:spcBef>
                          <a:spcPts val="0"/>
                        </a:spcBef>
                        <a:spcAft>
                          <a:spcPts val="0"/>
                        </a:spcAft>
                      </a:pPr>
                      <a:r>
                        <a:rPr lang="en-US" sz="2000" b="1" kern="1400">
                          <a:solidFill>
                            <a:srgbClr val="000000"/>
                          </a:solidFill>
                          <a:latin typeface="Calibri"/>
                        </a:rPr>
                        <a:t>Singing in </a:t>
                      </a:r>
                      <a:endParaRPr lang="en-US" sz="2000" b="1" kern="1400">
                        <a:solidFill>
                          <a:srgbClr val="000000"/>
                        </a:solidFill>
                        <a:latin typeface="Times New Roman"/>
                      </a:endParaRPr>
                    </a:p>
                    <a:p>
                      <a:pPr marR="0" indent="0" algn="l" rtl="0">
                        <a:spcBef>
                          <a:spcPts val="0"/>
                        </a:spcBef>
                        <a:spcAft>
                          <a:spcPts val="0"/>
                        </a:spcAft>
                      </a:pPr>
                      <a:r>
                        <a:rPr lang="en-US" sz="2000" b="1" kern="1400">
                          <a:solidFill>
                            <a:srgbClr val="000000"/>
                          </a:solidFill>
                          <a:latin typeface="Calibri"/>
                        </a:rPr>
                        <a:t>Worship</a:t>
                      </a:r>
                      <a:endParaRPr lang="en-US" sz="2000" b="1" kern="140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Songbook, pitch pipe, tuning fork, song leader, projector</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R="0" indent="0" algn="l" rtl="0">
                        <a:spcBef>
                          <a:spcPts val="0"/>
                        </a:spcBef>
                        <a:spcAft>
                          <a:spcPts val="0"/>
                        </a:spcAft>
                      </a:pPr>
                      <a:r>
                        <a:rPr lang="en-US" sz="2000" b="1" kern="1400" dirty="0">
                          <a:solidFill>
                            <a:srgbClr val="000000"/>
                          </a:solidFill>
                          <a:latin typeface="Calibri"/>
                        </a:rPr>
                        <a:t>Different kind of music (i.e., instrumental and not vocal)</a:t>
                      </a:r>
                      <a:endParaRPr lang="en-US" sz="2000" b="1" kern="1400" dirty="0">
                        <a:solidFill>
                          <a:srgbClr val="000000"/>
                        </a:solidFill>
                        <a:latin typeface="Times New Roman"/>
                      </a:endParaRPr>
                    </a:p>
                  </a:txBody>
                  <a:tcPr marL="36576" marR="36576" marT="3657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4"/>
            </a:pPr>
            <a:r>
              <a:rPr lang="en-US" dirty="0" smtClean="0"/>
              <a:t>Expediency increases the </a:t>
            </a:r>
            <a:r>
              <a:rPr lang="en-US" u="sng" dirty="0" smtClean="0"/>
              <a:t>practicality</a:t>
            </a:r>
            <a:r>
              <a:rPr lang="en-US" dirty="0" smtClean="0"/>
              <a:t>, endurance and </a:t>
            </a:r>
            <a:br>
              <a:rPr lang="en-US" dirty="0" smtClean="0"/>
            </a:br>
            <a:r>
              <a:rPr lang="en-US" dirty="0" smtClean="0"/>
              <a:t>far-reaching application of God’s revelation.</a:t>
            </a:r>
          </a:p>
          <a:p>
            <a:pPr lvl="1"/>
            <a:r>
              <a:rPr lang="en-US" dirty="0" smtClean="0"/>
              <a:t>Expedients allow for the </a:t>
            </a:r>
            <a:r>
              <a:rPr lang="en-US" u="sng" dirty="0" smtClean="0"/>
              <a:t>perpetual relevancy</a:t>
            </a:r>
            <a:r>
              <a:rPr lang="en-US" dirty="0" smtClean="0"/>
              <a:t> of and practical obedience to the gospel as we pass through time.</a:t>
            </a:r>
          </a:p>
          <a:p>
            <a:pPr lvl="1"/>
            <a:r>
              <a:rPr lang="en-US" dirty="0" smtClean="0"/>
              <a:t>It is through expediency that we have and can defend…</a:t>
            </a:r>
          </a:p>
          <a:p>
            <a:pPr lvl="1"/>
            <a:r>
              <a:rPr lang="en-US" dirty="0" smtClean="0"/>
              <a:t>If and when and to the extent that God does specify the </a:t>
            </a:r>
            <a:r>
              <a:rPr lang="en-US" u="sng" dirty="0" smtClean="0"/>
              <a:t>HOW</a:t>
            </a:r>
            <a:r>
              <a:rPr lang="en-US" dirty="0" smtClean="0"/>
              <a:t> in connection with the carrying out of any obligation, that HOW becomes </a:t>
            </a:r>
            <a:r>
              <a:rPr lang="en-US" u="sng" dirty="0" smtClean="0"/>
              <a:t>just as binding</a:t>
            </a:r>
            <a:r>
              <a:rPr lang="en-US" dirty="0" smtClean="0"/>
              <a:t> as the obligation itself.  But if and when and to the extent that God does </a:t>
            </a:r>
            <a:r>
              <a:rPr lang="en-US" u="sng" dirty="0" smtClean="0"/>
              <a:t>NOT SPECIFY</a:t>
            </a:r>
            <a:r>
              <a:rPr lang="en-US" dirty="0" smtClean="0"/>
              <a:t> THE HOW, then the manner and method are left to the realm of human judgment, the realm of </a:t>
            </a:r>
            <a:r>
              <a:rPr lang="en-US" u="sng" dirty="0" smtClean="0"/>
              <a:t>expediency</a:t>
            </a:r>
            <a:r>
              <a:rPr lang="en-US" dirty="0" smtClean="0"/>
              <a:t>.</a:t>
            </a:r>
          </a:p>
          <a:p>
            <a:pPr lvl="5"/>
            <a:endParaRPr lang="en-US" dirty="0" smtClean="0"/>
          </a:p>
          <a:p>
            <a:pPr lvl="5"/>
            <a:endParaRPr lang="en-US"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anim calcmode="lin" valueType="num">
                                      <p:cBhvr>
                                        <p:cTn id="2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lvl="1"/>
            <a:r>
              <a:rPr lang="en-US" dirty="0" smtClean="0"/>
              <a:t>No propositional revelation can be </a:t>
            </a:r>
            <a:r>
              <a:rPr lang="en-US" u="sng" dirty="0" smtClean="0"/>
              <a:t>exhaustive</a:t>
            </a:r>
            <a:r>
              <a:rPr lang="en-US" dirty="0" smtClean="0"/>
              <a:t> to cover every detail of every area of special revelation.</a:t>
            </a:r>
          </a:p>
          <a:p>
            <a:pPr lvl="1"/>
            <a:r>
              <a:rPr lang="en-US" dirty="0" smtClean="0"/>
              <a:t>Every </a:t>
            </a:r>
            <a:r>
              <a:rPr lang="en-US" u="sng" dirty="0" smtClean="0"/>
              <a:t>obligation</a:t>
            </a:r>
            <a:r>
              <a:rPr lang="en-US" dirty="0" smtClean="0"/>
              <a:t> God ever gave involved expediency; thus, expedients themselves are </a:t>
            </a:r>
            <a:r>
              <a:rPr lang="en-US" u="sng" dirty="0" smtClean="0"/>
              <a:t>authorized</a:t>
            </a:r>
            <a:r>
              <a:rPr lang="en-US" dirty="0" smtClean="0"/>
              <a:t> by God.</a:t>
            </a:r>
          </a:p>
          <a:p>
            <a:pPr lvl="2"/>
            <a:r>
              <a:rPr lang="en-US" dirty="0" smtClean="0"/>
              <a:t>It is true that, when God gave obligations to be carried out, He did say </a:t>
            </a:r>
            <a:r>
              <a:rPr lang="en-US" u="sng" dirty="0" smtClean="0"/>
              <a:t>how</a:t>
            </a:r>
            <a:r>
              <a:rPr lang="en-US" dirty="0" smtClean="0"/>
              <a:t> to carry it out, and yet that He did </a:t>
            </a:r>
            <a:r>
              <a:rPr lang="en-US" u="sng" dirty="0" smtClean="0"/>
              <a:t>not say how</a:t>
            </a:r>
            <a:r>
              <a:rPr lang="en-US" dirty="0" smtClean="0"/>
              <a:t>.</a:t>
            </a:r>
          </a:p>
          <a:p>
            <a:pPr lvl="2"/>
            <a:r>
              <a:rPr lang="en-US" dirty="0" smtClean="0"/>
              <a:t>For example: God did tell Noah how to build the ark, and yet one could say that God did not tell Noah how to build the ark.</a:t>
            </a:r>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marL="798513" lvl="1" indent="-341313">
              <a:buFont typeface="+mj-lt"/>
              <a:buAutoNum type="alphaLcPeriod" startAt="3"/>
            </a:pPr>
            <a:r>
              <a:rPr lang="en-US" dirty="0" smtClean="0"/>
              <a:t>Expediency involves </a:t>
            </a:r>
            <a:r>
              <a:rPr lang="en-US" u="sng" dirty="0" smtClean="0"/>
              <a:t>human judgment</a:t>
            </a:r>
            <a:r>
              <a:rPr lang="en-US" dirty="0" smtClean="0"/>
              <a:t>.</a:t>
            </a:r>
            <a:endParaRPr lang="en-US" sz="1400" dirty="0" smtClean="0"/>
          </a:p>
          <a:p>
            <a:pPr lvl="2"/>
            <a:r>
              <a:rPr lang="en-US" dirty="0" smtClean="0"/>
              <a:t>When God specifies obligations for Christians and congregations but He does not specify all the details </a:t>
            </a:r>
            <a:r>
              <a:rPr lang="en-US" i="1" dirty="0" smtClean="0"/>
              <a:t>how</a:t>
            </a:r>
            <a:r>
              <a:rPr lang="en-US" dirty="0" smtClean="0"/>
              <a:t> to carry it out, then we are authorized to involve human judgment to find the most beneficial means of accomplishing that action.</a:t>
            </a:r>
            <a:endParaRPr lang="en-US" sz="1000" dirty="0" smtClean="0"/>
          </a:p>
          <a:p>
            <a:pPr lvl="2"/>
            <a:r>
              <a:rPr lang="en-US" dirty="0" smtClean="0"/>
              <a:t>It is wrong to loose where God has bound, and it is equally wrong to bind where God has not bound.</a:t>
            </a:r>
          </a:p>
          <a:p>
            <a:pPr lvl="2"/>
            <a:r>
              <a:rPr lang="en-US" dirty="0" smtClean="0"/>
              <a:t>According to God’s plan, </a:t>
            </a:r>
            <a:r>
              <a:rPr lang="en-US" u="sng" dirty="0" smtClean="0"/>
              <a:t>elders</a:t>
            </a:r>
            <a:r>
              <a:rPr lang="en-US" dirty="0" smtClean="0"/>
              <a:t> are given and must carry the burdens of authority in the area of expediency.  They carry out the laws that God has made and make judgments in the area of expediency.  Elders have a right to make these decisions, and they have a right to expect the congregation’s compliance (Heb. 13:7, 17).</a:t>
            </a:r>
            <a:endParaRPr lang="en-US" sz="1000" dirty="0" smtClean="0"/>
          </a:p>
          <a:p>
            <a:pPr>
              <a:buNone/>
            </a:pPr>
            <a:endParaRPr lang="en-US" sz="10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marL="798513" lvl="1" indent="-341313">
              <a:buFont typeface="+mj-lt"/>
              <a:buAutoNum type="alphaLcPeriod" startAt="4"/>
            </a:pPr>
            <a:r>
              <a:rPr lang="en-US" dirty="0" smtClean="0"/>
              <a:t>As a Christian seeks to carry out obligations or options (not forbidden by God), an expedient is that which:</a:t>
            </a:r>
            <a:endParaRPr lang="en-US" sz="1400" dirty="0" smtClean="0"/>
          </a:p>
          <a:p>
            <a:pPr lvl="2"/>
            <a:r>
              <a:rPr lang="en-US" dirty="0" smtClean="0"/>
              <a:t>Expedites, </a:t>
            </a:r>
            <a:r>
              <a:rPr lang="en-US" u="sng" dirty="0" smtClean="0"/>
              <a:t>aids</a:t>
            </a:r>
            <a:r>
              <a:rPr lang="en-US" dirty="0" smtClean="0"/>
              <a:t>, assists, </a:t>
            </a:r>
            <a:r>
              <a:rPr lang="en-US" u="sng" dirty="0" smtClean="0"/>
              <a:t>helps</a:t>
            </a:r>
            <a:r>
              <a:rPr lang="en-US" dirty="0" smtClean="0"/>
              <a:t>, profits or </a:t>
            </a:r>
            <a:r>
              <a:rPr lang="en-US" u="sng" dirty="0" smtClean="0"/>
              <a:t>benefits</a:t>
            </a:r>
            <a:r>
              <a:rPr lang="en-US" dirty="0" smtClean="0"/>
              <a:t> in carrying out God’s instructions.</a:t>
            </a:r>
            <a:endParaRPr lang="en-US" sz="1000" dirty="0" smtClean="0"/>
          </a:p>
          <a:p>
            <a:pPr lvl="2"/>
            <a:r>
              <a:rPr lang="en-US" dirty="0" smtClean="0"/>
              <a:t>Is inherently </a:t>
            </a:r>
            <a:r>
              <a:rPr lang="en-US" u="sng" dirty="0" smtClean="0"/>
              <a:t>advantageous</a:t>
            </a:r>
            <a:r>
              <a:rPr lang="en-US" dirty="0" smtClean="0"/>
              <a:t> in carrying it out.</a:t>
            </a:r>
            <a:endParaRPr lang="en-US" sz="1000" dirty="0" smtClean="0"/>
          </a:p>
          <a:p>
            <a:pPr lvl="2"/>
            <a:r>
              <a:rPr lang="en-US" dirty="0" smtClean="0"/>
              <a:t>Is in </a:t>
            </a:r>
            <a:r>
              <a:rPr lang="en-US" u="sng" dirty="0" smtClean="0"/>
              <a:t>harmony</a:t>
            </a:r>
            <a:r>
              <a:rPr lang="en-US" dirty="0" smtClean="0"/>
              <a:t> with the Scriptures.</a:t>
            </a:r>
            <a:endParaRPr lang="en-US" sz="1000" dirty="0" smtClean="0"/>
          </a:p>
          <a:p>
            <a:pPr lvl="1">
              <a:buAutoNum type="alphaLcPeriod" startAt="4"/>
            </a:pPr>
            <a:r>
              <a:rPr lang="en-US" dirty="0" smtClean="0"/>
              <a:t>Where there is </a:t>
            </a:r>
            <a:r>
              <a:rPr lang="en-US" u="sng" dirty="0" smtClean="0"/>
              <a:t>no</a:t>
            </a:r>
            <a:r>
              <a:rPr lang="en-US" dirty="0" smtClean="0"/>
              <a:t> obligation, there is </a:t>
            </a:r>
            <a:r>
              <a:rPr lang="en-US" u="sng" dirty="0" smtClean="0"/>
              <a:t>no</a:t>
            </a:r>
            <a:r>
              <a:rPr lang="en-US" dirty="0" smtClean="0"/>
              <a:t> expediency.</a:t>
            </a:r>
            <a:endParaRPr lang="en-US" sz="1800" dirty="0" smtClean="0"/>
          </a:p>
          <a:p>
            <a:pPr lvl="2"/>
            <a:r>
              <a:rPr lang="en-US" dirty="0" smtClean="0"/>
              <a:t>One cannot seek to justify something simply by calling it an “</a:t>
            </a:r>
            <a:r>
              <a:rPr lang="en-US" u="sng" dirty="0" smtClean="0"/>
              <a:t>expedient</a:t>
            </a:r>
            <a:r>
              <a:rPr lang="en-US" dirty="0" smtClean="0"/>
              <a:t>.”</a:t>
            </a:r>
            <a:endParaRPr lang="en-US" sz="1000" dirty="0" smtClean="0"/>
          </a:p>
          <a:p>
            <a:pPr lvl="2"/>
            <a:r>
              <a:rPr lang="en-US" dirty="0" smtClean="0"/>
              <a:t>Expediency is not a license to perform unauthorized actions but only to expedite what has already been authorized.</a:t>
            </a:r>
            <a:endParaRPr lang="en-US" sz="10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anim calcmode="lin" valueType="num">
                                      <p:cBhvr>
                                        <p:cTn id="3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fade">
                                      <p:cBhvr>
                                        <p:cTn id="43" dur="500"/>
                                        <p:tgtEl>
                                          <p:spTgt spid="2">
                                            <p:txEl>
                                              <p:pRg st="7" end="7"/>
                                            </p:txEl>
                                          </p:spTgt>
                                        </p:tgtEl>
                                      </p:cBhvr>
                                    </p:animEffect>
                                    <p:anim calcmode="lin" valueType="num">
                                      <p:cBhvr>
                                        <p:cTn id="44"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r>
              <a:rPr lang="en-US" dirty="0" smtClean="0"/>
              <a:t>In order to carry out the Christian’s obligations from direct statements, implication and accounts of approved action, there is the area of expediency.</a:t>
            </a:r>
          </a:p>
          <a:p>
            <a:pPr marL="798513" lvl="1" indent="-341313">
              <a:buFont typeface="+mj-lt"/>
              <a:buAutoNum type="alphaLcPeriod" startAt="6"/>
            </a:pPr>
            <a:r>
              <a:rPr lang="en-US" dirty="0" smtClean="0"/>
              <a:t>A key to remember is that an expedient inherently (and necessarily) involves </a:t>
            </a:r>
            <a:r>
              <a:rPr lang="en-US" u="sng" dirty="0" smtClean="0"/>
              <a:t>advantage</a:t>
            </a:r>
            <a:r>
              <a:rPr lang="en-US" dirty="0" smtClean="0"/>
              <a:t>.</a:t>
            </a:r>
            <a:endParaRPr lang="en-US" sz="1400" dirty="0" smtClean="0"/>
          </a:p>
          <a:p>
            <a:pPr lvl="1">
              <a:buAutoNum type="alphaLcPeriod" startAt="6"/>
            </a:pPr>
            <a:r>
              <a:rPr lang="en-US" dirty="0" smtClean="0"/>
              <a:t>Using that which inherently serves as an aid to carrying out God’s will is logically and necessarily authorized in </a:t>
            </a:r>
            <a:r>
              <a:rPr lang="en-US" u="sng" dirty="0" smtClean="0"/>
              <a:t>the original command</a:t>
            </a:r>
            <a:r>
              <a:rPr lang="en-US" dirty="0" smtClean="0"/>
              <a:t> or requirement (provided it is not prohibited elsewhere in Scripture).</a:t>
            </a:r>
            <a:endParaRPr lang="en-US" sz="1400" dirty="0" smtClean="0"/>
          </a:p>
          <a:p>
            <a:pPr lvl="2"/>
            <a:r>
              <a:rPr lang="en-US" dirty="0" smtClean="0"/>
              <a:t>Thus, by using an expedient, we perform only the required action and not something different from what is authorized.</a:t>
            </a:r>
            <a:endParaRPr lang="en-US" sz="1000" dirty="0" smtClean="0"/>
          </a:p>
          <a:p>
            <a:pPr lvl="2"/>
            <a:r>
              <a:rPr lang="en-US" dirty="0" smtClean="0"/>
              <a:t>It is incorrect to suggest that expedients do not fall under the umbrella of Biblical authority.  They most certainly do!</a:t>
            </a:r>
            <a:endParaRPr lang="en-US" sz="18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lnSpcReduction="10000"/>
          </a:bodyPr>
          <a:lstStyle/>
          <a:p>
            <a:pPr marL="400050" indent="-400050">
              <a:lnSpc>
                <a:spcPct val="110000"/>
              </a:lnSpc>
              <a:buFont typeface="+mj-lt"/>
              <a:buAutoNum type="arabicPeriod" startAt="2"/>
            </a:pPr>
            <a:r>
              <a:rPr lang="en-US" dirty="0" smtClean="0"/>
              <a:t>We must follow </a:t>
            </a:r>
            <a:r>
              <a:rPr lang="en-US" u="sng" dirty="0" smtClean="0"/>
              <a:t>logical criteria</a:t>
            </a:r>
            <a:r>
              <a:rPr lang="en-US" dirty="0" smtClean="0"/>
              <a:t> in choosing expedients.</a:t>
            </a:r>
          </a:p>
          <a:p>
            <a:pPr lvl="1"/>
            <a:r>
              <a:rPr lang="en-US" dirty="0" smtClean="0"/>
              <a:t>Expedients are </a:t>
            </a:r>
            <a:r>
              <a:rPr lang="en-US" u="sng" dirty="0" smtClean="0"/>
              <a:t>essential</a:t>
            </a:r>
            <a:r>
              <a:rPr lang="en-US" dirty="0" smtClean="0"/>
              <a:t> to carry out authorized actions.</a:t>
            </a:r>
          </a:p>
          <a:p>
            <a:pPr lvl="1"/>
            <a:r>
              <a:rPr lang="en-US" dirty="0" smtClean="0"/>
              <a:t>The type of expedient is </a:t>
            </a:r>
            <a:r>
              <a:rPr lang="en-US" u="sng" dirty="0" smtClean="0"/>
              <a:t>optional</a:t>
            </a:r>
            <a:r>
              <a:rPr lang="en-US" dirty="0" smtClean="0"/>
              <a:t>.</a:t>
            </a:r>
          </a:p>
          <a:p>
            <a:pPr lvl="1"/>
            <a:r>
              <a:rPr lang="en-US" dirty="0" smtClean="0"/>
              <a:t>Expedients do not and must </a:t>
            </a:r>
            <a:r>
              <a:rPr lang="en-US" u="sng" dirty="0" smtClean="0"/>
              <a:t>not add</a:t>
            </a:r>
            <a:r>
              <a:rPr lang="en-US" dirty="0" smtClean="0"/>
              <a:t> to authorized actions.</a:t>
            </a:r>
          </a:p>
          <a:p>
            <a:pPr lvl="2"/>
            <a:r>
              <a:rPr lang="en-US" dirty="0" smtClean="0"/>
              <a:t>There’s a difference between “benefitting” and “adding.”</a:t>
            </a:r>
            <a:endParaRPr lang="en-US" sz="1000" dirty="0" smtClean="0"/>
          </a:p>
          <a:p>
            <a:pPr lvl="2"/>
            <a:r>
              <a:rPr lang="en-US" dirty="0" smtClean="0"/>
              <a:t>Expedients do not add to the commands &amp; practices of the N.T.</a:t>
            </a:r>
          </a:p>
          <a:p>
            <a:pPr lvl="1"/>
            <a:r>
              <a:rPr lang="en-US" dirty="0" smtClean="0"/>
              <a:t>Expedients must be </a:t>
            </a:r>
            <a:r>
              <a:rPr lang="en-US" u="sng" dirty="0" smtClean="0"/>
              <a:t>lawful</a:t>
            </a:r>
            <a:r>
              <a:rPr lang="en-US" dirty="0" smtClean="0"/>
              <a:t> and prove </a:t>
            </a:r>
            <a:r>
              <a:rPr lang="en-US" u="sng" dirty="0" smtClean="0"/>
              <a:t>advantageous</a:t>
            </a:r>
            <a:r>
              <a:rPr lang="en-US" dirty="0" smtClean="0"/>
              <a:t> to authorized actions (Col. 3:17).</a:t>
            </a:r>
          </a:p>
          <a:p>
            <a:pPr lvl="2"/>
            <a:r>
              <a:rPr lang="en-US" dirty="0" smtClean="0"/>
              <a:t>What we do must be </a:t>
            </a:r>
            <a:r>
              <a:rPr lang="en-US" u="sng" dirty="0" smtClean="0"/>
              <a:t>authorized</a:t>
            </a:r>
            <a:r>
              <a:rPr lang="en-US" dirty="0" smtClean="0"/>
              <a:t> (acceptable) by God.</a:t>
            </a:r>
          </a:p>
          <a:p>
            <a:pPr lvl="2"/>
            <a:r>
              <a:rPr lang="en-US" dirty="0" smtClean="0"/>
              <a:t>That which is not authorized is </a:t>
            </a:r>
            <a:r>
              <a:rPr lang="en-US" u="sng" dirty="0" smtClean="0"/>
              <a:t>unlawful</a:t>
            </a:r>
            <a:r>
              <a:rPr lang="en-US" dirty="0" smtClean="0"/>
              <a:t> and thus sinful.</a:t>
            </a:r>
          </a:p>
          <a:p>
            <a:pPr lvl="1"/>
            <a:r>
              <a:rPr lang="en-US" dirty="0" smtClean="0"/>
              <a:t>Expedients must truly be </a:t>
            </a:r>
            <a:r>
              <a:rPr lang="en-US" u="sng" dirty="0" smtClean="0"/>
              <a:t>beneficial</a:t>
            </a:r>
            <a:r>
              <a:rPr lang="en-US" dirty="0" smtClean="0"/>
              <a:t> (1 Cor. 6:12; 10:23).</a:t>
            </a:r>
            <a:endParaRPr lang="en-US" sz="1400" dirty="0" smtClean="0"/>
          </a:p>
          <a:p>
            <a:pPr lvl="2"/>
            <a:r>
              <a:rPr lang="en-US" dirty="0" smtClean="0"/>
              <a:t>Even if something is “lawful,” it may not be “</a:t>
            </a:r>
            <a:r>
              <a:rPr lang="en-US" u="sng" dirty="0" smtClean="0"/>
              <a:t>helpful</a:t>
            </a:r>
            <a:r>
              <a:rPr lang="en-US" dirty="0" smtClean="0"/>
              <a:t>.”</a:t>
            </a:r>
            <a:endParaRPr lang="en-US" sz="1000" dirty="0" smtClean="0"/>
          </a:p>
          <a:p>
            <a:pPr lvl="2"/>
            <a:r>
              <a:rPr lang="en-US" dirty="0" smtClean="0"/>
              <a:t>An expedient can be abused to the point that it becomes more of a </a:t>
            </a:r>
            <a:r>
              <a:rPr lang="en-US" u="sng" dirty="0" smtClean="0"/>
              <a:t>hindrance</a:t>
            </a:r>
            <a:r>
              <a:rPr lang="en-US" dirty="0" smtClean="0"/>
              <a:t> than a help.</a:t>
            </a:r>
          </a:p>
          <a:p>
            <a:pPr lvl="1"/>
            <a:endParaRPr lang="en-US"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anim calcmode="lin" valueType="num">
                                      <p:cBhvr>
                                        <p:cTn id="14"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500"/>
                                        <p:tgtEl>
                                          <p:spTgt spid="2">
                                            <p:txEl>
                                              <p:pRg st="2" end="2"/>
                                            </p:txEl>
                                          </p:spTgt>
                                        </p:tgtEl>
                                      </p:cBhvr>
                                    </p:animEffect>
                                    <p:anim calcmode="lin" valueType="num">
                                      <p:cBhvr>
                                        <p:cTn id="2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500"/>
                                        <p:tgtEl>
                                          <p:spTgt spid="2">
                                            <p:txEl>
                                              <p:pRg st="3" end="3"/>
                                            </p:txEl>
                                          </p:spTgt>
                                        </p:tgtEl>
                                      </p:cBhvr>
                                    </p:animEffect>
                                    <p:anim calcmode="lin" valueType="num">
                                      <p:cBhvr>
                                        <p:cTn id="26"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anim calcmode="lin" valueType="num">
                                      <p:cBhvr>
                                        <p:cTn id="3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500"/>
                                        <p:tgtEl>
                                          <p:spTgt spid="2">
                                            <p:txEl>
                                              <p:pRg st="6" end="6"/>
                                            </p:txEl>
                                          </p:spTgt>
                                        </p:tgtEl>
                                      </p:cBhvr>
                                    </p:animEffect>
                                    <p:anim calcmode="lin" valueType="num">
                                      <p:cBhvr>
                                        <p:cTn id="4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500"/>
                                        <p:tgtEl>
                                          <p:spTgt spid="2">
                                            <p:txEl>
                                              <p:pRg st="7" end="7"/>
                                            </p:txEl>
                                          </p:spTgt>
                                        </p:tgtEl>
                                      </p:cBhvr>
                                    </p:animEffect>
                                    <p:anim calcmode="lin" valueType="num">
                                      <p:cBhvr>
                                        <p:cTn id="5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fade">
                                      <p:cBhvr>
                                        <p:cTn id="55" dur="500"/>
                                        <p:tgtEl>
                                          <p:spTgt spid="2">
                                            <p:txEl>
                                              <p:pRg st="8" end="8"/>
                                            </p:txEl>
                                          </p:spTgt>
                                        </p:tgtEl>
                                      </p:cBhvr>
                                    </p:animEffect>
                                    <p:anim calcmode="lin" valueType="num">
                                      <p:cBhvr>
                                        <p:cTn id="5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Effect transition="in" filter="fade">
                                      <p:cBhvr>
                                        <p:cTn id="61" dur="500"/>
                                        <p:tgtEl>
                                          <p:spTgt spid="2">
                                            <p:txEl>
                                              <p:pRg st="9" end="9"/>
                                            </p:txEl>
                                          </p:spTgt>
                                        </p:tgtEl>
                                      </p:cBhvr>
                                    </p:animEffect>
                                    <p:anim calcmode="lin" valueType="num">
                                      <p:cBhvr>
                                        <p:cTn id="62"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3" dur="5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Effect transition="in" filter="fade">
                                      <p:cBhvr>
                                        <p:cTn id="67" dur="500"/>
                                        <p:tgtEl>
                                          <p:spTgt spid="2">
                                            <p:txEl>
                                              <p:pRg st="10" end="10"/>
                                            </p:txEl>
                                          </p:spTgt>
                                        </p:tgtEl>
                                      </p:cBhvr>
                                    </p:animEffect>
                                    <p:anim calcmode="lin" valueType="num">
                                      <p:cBhvr>
                                        <p:cTn id="6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9" dur="5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nodeType="after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Effect transition="in" filter="fade">
                                      <p:cBhvr>
                                        <p:cTn id="73" dur="500"/>
                                        <p:tgtEl>
                                          <p:spTgt spid="2">
                                            <p:txEl>
                                              <p:pRg st="11" end="11"/>
                                            </p:txEl>
                                          </p:spTgt>
                                        </p:tgtEl>
                                      </p:cBhvr>
                                    </p:animEffect>
                                    <p:anim calcmode="lin" valueType="num">
                                      <p:cBhvr>
                                        <p:cTn id="74"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5" dur="5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We must follow logical criteria in choosing expedients.</a:t>
            </a:r>
          </a:p>
          <a:p>
            <a:pPr marL="798513" lvl="1" indent="-341313">
              <a:buFont typeface="+mj-lt"/>
              <a:buAutoNum type="alphaLcPeriod" startAt="6"/>
            </a:pPr>
            <a:r>
              <a:rPr lang="en-US" dirty="0" smtClean="0"/>
              <a:t>Expedients must not be </a:t>
            </a:r>
            <a:r>
              <a:rPr lang="en-US" u="sng" dirty="0" smtClean="0"/>
              <a:t>enslaving</a:t>
            </a:r>
            <a:r>
              <a:rPr lang="en-US" dirty="0" smtClean="0"/>
              <a:t> (1 Cor. 6:12).</a:t>
            </a:r>
            <a:endParaRPr lang="en-US" sz="1400" dirty="0" smtClean="0"/>
          </a:p>
          <a:p>
            <a:pPr lvl="2"/>
            <a:r>
              <a:rPr lang="en-US" dirty="0" smtClean="0"/>
              <a:t>Some </a:t>
            </a:r>
            <a:r>
              <a:rPr lang="en-US" u="sng" dirty="0" smtClean="0"/>
              <a:t>traditions</a:t>
            </a:r>
            <a:r>
              <a:rPr lang="en-US" dirty="0" smtClean="0"/>
              <a:t> fall into this area.  Most traditions begin as expedients, which men presumptuously make binding as a necessary practice.</a:t>
            </a:r>
            <a:endParaRPr lang="en-US" sz="1000" dirty="0" smtClean="0"/>
          </a:p>
          <a:p>
            <a:pPr lvl="2"/>
            <a:r>
              <a:rPr lang="en-US" dirty="0" smtClean="0"/>
              <a:t>Man-made traditions must not be allowed to become as sacred as </a:t>
            </a:r>
            <a:r>
              <a:rPr lang="en-US" u="sng" dirty="0" smtClean="0"/>
              <a:t>God’s law</a:t>
            </a:r>
            <a:r>
              <a:rPr lang="en-US" dirty="0" smtClean="0"/>
              <a:t>.</a:t>
            </a:r>
          </a:p>
          <a:p>
            <a:pPr lvl="1">
              <a:buAutoNum type="alphaLcPeriod" startAt="6"/>
            </a:pPr>
            <a:r>
              <a:rPr lang="en-US" dirty="0" smtClean="0"/>
              <a:t>Expedients must be </a:t>
            </a:r>
            <a:r>
              <a:rPr lang="en-US" u="sng" dirty="0" smtClean="0"/>
              <a:t>edifying</a:t>
            </a:r>
            <a:r>
              <a:rPr lang="en-US" dirty="0" smtClean="0"/>
              <a:t> (1 Cor. 10:23; 14:26).</a:t>
            </a:r>
            <a:endParaRPr lang="en-US" sz="1800" dirty="0" smtClean="0"/>
          </a:p>
          <a:p>
            <a:pPr lvl="2"/>
            <a:r>
              <a:rPr lang="en-US" dirty="0" smtClean="0"/>
              <a:t>Expedients must not make anything </a:t>
            </a:r>
            <a:r>
              <a:rPr lang="en-US" u="sng" dirty="0" smtClean="0"/>
              <a:t>confusing</a:t>
            </a:r>
            <a:r>
              <a:rPr lang="en-US" dirty="0" smtClean="0"/>
              <a:t>.  God is not the author of confusion (1 Cor. 14:33).</a:t>
            </a:r>
            <a:endParaRPr lang="en-US" sz="1000" dirty="0" smtClean="0"/>
          </a:p>
          <a:p>
            <a:pPr lvl="2"/>
            <a:r>
              <a:rPr lang="en-US" dirty="0" smtClean="0"/>
              <a:t>Freedom in expediency is not a license to cause a </a:t>
            </a:r>
            <a:r>
              <a:rPr lang="en-US" u="sng" dirty="0" smtClean="0"/>
              <a:t>stumbling block </a:t>
            </a:r>
            <a:r>
              <a:rPr lang="en-US" dirty="0" smtClean="0"/>
              <a:t>(Rom. 14:13-21).</a:t>
            </a:r>
            <a:endParaRPr lang="en-US" sz="1000" dirty="0" smtClean="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anim calcmode="lin" valueType="num">
                                      <p:cBhvr>
                                        <p:cTn id="3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2"/>
            </a:pPr>
            <a:r>
              <a:rPr lang="en-US" dirty="0" smtClean="0"/>
              <a:t>We must follow logical criteria in choosing expedients.</a:t>
            </a:r>
          </a:p>
          <a:p>
            <a:pPr marL="798513" lvl="1" indent="-341313">
              <a:buFont typeface="+mj-lt"/>
              <a:buAutoNum type="alphaLcPeriod" startAt="8"/>
            </a:pPr>
            <a:r>
              <a:rPr lang="en-US" dirty="0" smtClean="0"/>
              <a:t>Expedients must be to the </a:t>
            </a:r>
            <a:r>
              <a:rPr lang="en-US" u="sng" dirty="0" smtClean="0"/>
              <a:t>glory of God</a:t>
            </a:r>
            <a:r>
              <a:rPr lang="en-US" dirty="0" smtClean="0"/>
              <a:t> (1 Cor. 10:31-33).</a:t>
            </a:r>
            <a:endParaRPr lang="en-US" sz="1400" dirty="0" smtClean="0"/>
          </a:p>
          <a:p>
            <a:pPr lvl="2"/>
            <a:r>
              <a:rPr lang="en-US" dirty="0" smtClean="0"/>
              <a:t>Some people focus the glory on themselves rather than on God.</a:t>
            </a:r>
            <a:endParaRPr lang="en-US" sz="1000" dirty="0" smtClean="0"/>
          </a:p>
          <a:p>
            <a:pPr lvl="2"/>
            <a:r>
              <a:rPr lang="en-US" dirty="0" smtClean="0"/>
              <a:t>Anything that takes the </a:t>
            </a:r>
            <a:r>
              <a:rPr lang="en-US" u="sng" dirty="0" smtClean="0"/>
              <a:t>focus</a:t>
            </a:r>
            <a:r>
              <a:rPr lang="en-US" dirty="0" smtClean="0"/>
              <a:t> off of God, His glory and His will is an effort in the wrong direction.</a:t>
            </a:r>
            <a:endParaRPr lang="en-US" sz="1000" dirty="0" smtClean="0"/>
          </a:p>
          <a:p>
            <a:pPr lvl="2"/>
            <a:r>
              <a:rPr lang="en-US" dirty="0" smtClean="0"/>
              <a:t>Any expedient that </a:t>
            </a:r>
            <a:r>
              <a:rPr lang="en-US" u="sng" dirty="0" smtClean="0"/>
              <a:t>robs God</a:t>
            </a:r>
            <a:r>
              <a:rPr lang="en-US" dirty="0" smtClean="0"/>
              <a:t> of glory ought to be abandoned.</a:t>
            </a:r>
            <a:endParaRPr lang="en-US" sz="1000" dirty="0" smtClean="0"/>
          </a:p>
          <a:p>
            <a:pPr lvl="1">
              <a:buAutoNum type="alphaLcPeriod" startAt="8"/>
            </a:pPr>
            <a:r>
              <a:rPr lang="en-US" dirty="0" smtClean="0"/>
              <a:t>Expedients must be done in </a:t>
            </a:r>
            <a:r>
              <a:rPr lang="en-US" u="sng" dirty="0" smtClean="0"/>
              <a:t>love</a:t>
            </a:r>
            <a:r>
              <a:rPr lang="en-US" dirty="0" smtClean="0"/>
              <a:t> (1 Cor. 16:14).</a:t>
            </a:r>
            <a:endParaRPr lang="en-US" sz="1800" dirty="0" smtClean="0"/>
          </a:p>
          <a:p>
            <a:pPr lvl="2"/>
            <a:r>
              <a:rPr lang="en-US" dirty="0" smtClean="0"/>
              <a:t>Christians are not to seek </a:t>
            </a:r>
            <a:r>
              <a:rPr lang="en-US" u="sng" dirty="0" smtClean="0"/>
              <a:t>their own</a:t>
            </a:r>
            <a:r>
              <a:rPr lang="en-US" dirty="0" smtClean="0"/>
              <a:t> good but the good of </a:t>
            </a:r>
            <a:r>
              <a:rPr lang="en-US" u="sng" dirty="0" smtClean="0"/>
              <a:t>others</a:t>
            </a:r>
            <a:r>
              <a:rPr lang="en-US" dirty="0" smtClean="0"/>
              <a:t> (1 Cor. 10:24).</a:t>
            </a:r>
            <a:endParaRPr lang="en-US" sz="1000" dirty="0" smtClean="0"/>
          </a:p>
          <a:p>
            <a:pPr lvl="2"/>
            <a:r>
              <a:rPr lang="en-US" dirty="0" smtClean="0"/>
              <a:t>Christians are to </a:t>
            </a:r>
            <a:r>
              <a:rPr lang="en-US" u="sng" dirty="0" smtClean="0"/>
              <a:t>pursue</a:t>
            </a:r>
            <a:r>
              <a:rPr lang="en-US" dirty="0" smtClean="0"/>
              <a:t> love (1 Cor. 13:1; 1 Tim. 6:11).</a:t>
            </a:r>
            <a:endParaRPr lang="en-US" dirty="0"/>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anim calcmode="lin" valueType="num">
                                      <p:cBhvr>
                                        <p:cTn id="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anim calcmode="lin" valueType="num">
                                      <p:cBhvr>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anim calcmode="lin" valueType="num">
                                      <p:cBhvr>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anim calcmode="lin" valueType="num">
                                      <p:cBhvr>
                                        <p:cTn id="2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500"/>
                                        <p:tgtEl>
                                          <p:spTgt spid="2">
                                            <p:txEl>
                                              <p:pRg st="5" end="5"/>
                                            </p:txEl>
                                          </p:spTgt>
                                        </p:tgtEl>
                                      </p:cBhvr>
                                    </p:animEffect>
                                    <p:anim calcmode="lin" valueType="num">
                                      <p:cBhvr>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anim calcmode="lin" valueType="num">
                                      <p:cBhvr>
                                        <p:cTn id="38"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fade">
                                      <p:cBhvr>
                                        <p:cTn id="43" dur="500"/>
                                        <p:tgtEl>
                                          <p:spTgt spid="2">
                                            <p:txEl>
                                              <p:pRg st="7" end="7"/>
                                            </p:txEl>
                                          </p:spTgt>
                                        </p:tgtEl>
                                      </p:cBhvr>
                                    </p:animEffect>
                                    <p:anim calcmode="lin" valueType="num">
                                      <p:cBhvr>
                                        <p:cTn id="44"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915400" cy="5486400"/>
          </a:xfrm>
        </p:spPr>
        <p:txBody>
          <a:bodyPr>
            <a:normAutofit/>
          </a:bodyPr>
          <a:lstStyle/>
          <a:p>
            <a:pPr marL="400050" indent="-400050">
              <a:buFont typeface="+mj-lt"/>
              <a:buAutoNum type="arabicPeriod" startAt="3"/>
            </a:pPr>
            <a:r>
              <a:rPr lang="en-US" dirty="0" smtClean="0"/>
              <a:t>There’s a difference between “expedient” &amp; “</a:t>
            </a:r>
            <a:r>
              <a:rPr lang="en-US" u="sng" dirty="0" smtClean="0"/>
              <a:t>addition</a:t>
            </a:r>
            <a:r>
              <a:rPr lang="en-US" dirty="0" smtClean="0"/>
              <a:t>.”</a:t>
            </a:r>
          </a:p>
          <a:p>
            <a:pPr lvl="1"/>
            <a:r>
              <a:rPr lang="en-US" dirty="0" smtClean="0"/>
              <a:t>Anything which is not authorized by Scripture, but which is nonetheless employed, is an </a:t>
            </a:r>
            <a:r>
              <a:rPr lang="en-US" u="sng" dirty="0" smtClean="0"/>
              <a:t>addition</a:t>
            </a:r>
            <a:r>
              <a:rPr lang="en-US" dirty="0" smtClean="0"/>
              <a:t>.</a:t>
            </a:r>
          </a:p>
          <a:p>
            <a:pPr lvl="2"/>
            <a:r>
              <a:rPr lang="en-US" dirty="0" smtClean="0"/>
              <a:t>Additions go beyond the command and make new kinds of actions.</a:t>
            </a:r>
          </a:p>
          <a:p>
            <a:pPr lvl="1"/>
            <a:r>
              <a:rPr lang="en-US" dirty="0" smtClean="0"/>
              <a:t>A true aid, an expedient, is </a:t>
            </a:r>
            <a:r>
              <a:rPr lang="en-US" u="sng" dirty="0" smtClean="0"/>
              <a:t>authorized</a:t>
            </a:r>
            <a:r>
              <a:rPr lang="en-US" dirty="0" smtClean="0"/>
              <a:t> by the Scriptures.</a:t>
            </a:r>
          </a:p>
          <a:p>
            <a:pPr lvl="2"/>
            <a:r>
              <a:rPr lang="en-US" dirty="0" smtClean="0"/>
              <a:t>Expedients act only in the realm of the </a:t>
            </a:r>
            <a:r>
              <a:rPr lang="en-US" u="sng" dirty="0" smtClean="0"/>
              <a:t>lawful</a:t>
            </a:r>
            <a:r>
              <a:rPr lang="en-US" dirty="0" smtClean="0"/>
              <a:t>.  If an act is not lawful, it cannot have aids or expedients to help it do its work to the pleasing of God.</a:t>
            </a:r>
          </a:p>
          <a:p>
            <a:pPr lvl="2"/>
            <a:r>
              <a:rPr lang="en-US" dirty="0" smtClean="0"/>
              <a:t>Expediency can </a:t>
            </a:r>
            <a:r>
              <a:rPr lang="en-US" u="sng" dirty="0" smtClean="0"/>
              <a:t>never authorize</a:t>
            </a:r>
            <a:r>
              <a:rPr lang="en-US" dirty="0" smtClean="0"/>
              <a:t> new and different instructions.</a:t>
            </a:r>
          </a:p>
          <a:p>
            <a:pPr marL="798513" lvl="1" indent="-341313">
              <a:buFont typeface="+mj-lt"/>
              <a:buAutoNum type="alphaLcPeriod" startAt="3"/>
            </a:pPr>
            <a:r>
              <a:rPr lang="en-US" dirty="0" smtClean="0"/>
              <a:t>Here are some examples to illustrate the difference </a:t>
            </a:r>
            <a:br>
              <a:rPr lang="en-US" dirty="0" smtClean="0"/>
            </a:br>
            <a:r>
              <a:rPr lang="en-US" dirty="0" smtClean="0"/>
              <a:t>between an aid and an addition:</a:t>
            </a:r>
          </a:p>
          <a:p>
            <a:pPr lvl="2"/>
            <a:r>
              <a:rPr lang="en-US" dirty="0" smtClean="0"/>
              <a:t>We are commanded, “Go into all the world and preach the gospel” (Mark 16:15).</a:t>
            </a:r>
          </a:p>
          <a:p>
            <a:pPr lvl="2"/>
            <a:r>
              <a:rPr lang="en-US" dirty="0" smtClean="0"/>
              <a:t>Consider a simple illustration regarding perception.</a:t>
            </a:r>
          </a:p>
        </p:txBody>
      </p:sp>
      <p:sp>
        <p:nvSpPr>
          <p:cNvPr id="3" name="Title 2"/>
          <p:cNvSpPr>
            <a:spLocks noGrp="1"/>
          </p:cNvSpPr>
          <p:nvPr>
            <p:ph type="title"/>
          </p:nvPr>
        </p:nvSpPr>
        <p:spPr/>
        <p:txBody>
          <a:bodyPr/>
          <a:lstStyle/>
          <a:p>
            <a:r>
              <a:rPr lang="en-US" sz="3700" dirty="0" smtClean="0"/>
              <a:t>Authorizes By Expediency</a:t>
            </a:r>
            <a:endParaRPr lang="en-US" sz="37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500"/>
                                        <p:tgtEl>
                                          <p:spTgt spid="2">
                                            <p:txEl>
                                              <p:pRg st="1" end="1"/>
                                            </p:txEl>
                                          </p:spTgt>
                                        </p:tgtEl>
                                      </p:cBhvr>
                                    </p:animEffect>
                                    <p:anim calcmode="lin" valueType="num">
                                      <p:cBhvr>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500"/>
                                        <p:tgtEl>
                                          <p:spTgt spid="2">
                                            <p:txEl>
                                              <p:pRg st="2" end="2"/>
                                            </p:txEl>
                                          </p:spTgt>
                                        </p:tgtEl>
                                      </p:cBhvr>
                                    </p:animEffect>
                                    <p:anim calcmode="lin" valueType="num">
                                      <p:cBhvr>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anim calcmode="lin" valueType="num">
                                      <p:cBhvr>
                                        <p:cTn id="2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nodeType="after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500"/>
                                        <p:tgtEl>
                                          <p:spTgt spid="2">
                                            <p:txEl>
                                              <p:pRg st="4" end="4"/>
                                            </p:txEl>
                                          </p:spTgt>
                                        </p:tgtEl>
                                      </p:cBhvr>
                                    </p:animEffect>
                                    <p:anim calcmode="lin" valueType="num">
                                      <p:cBhvr>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nodeType="after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500"/>
                                        <p:tgtEl>
                                          <p:spTgt spid="2">
                                            <p:txEl>
                                              <p:pRg st="5" end="5"/>
                                            </p:txEl>
                                          </p:spTgt>
                                        </p:tgtEl>
                                      </p:cBhvr>
                                    </p:animEffect>
                                    <p:anim calcmode="lin" valueType="num">
                                      <p:cBhvr>
                                        <p:cTn id="40"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fade">
                                      <p:cBhvr>
                                        <p:cTn id="46" dur="500"/>
                                        <p:tgtEl>
                                          <p:spTgt spid="2">
                                            <p:txEl>
                                              <p:pRg st="6" end="6"/>
                                            </p:txEl>
                                          </p:spTgt>
                                        </p:tgtEl>
                                      </p:cBhvr>
                                    </p:animEffect>
                                    <p:anim calcmode="lin" valueType="num">
                                      <p:cBhvr>
                                        <p:cTn id="4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500"/>
                            </p:stCondLst>
                            <p:childTnLst>
                              <p:par>
                                <p:cTn id="50" presetID="42" presetClass="entr" presetSubtype="0" fill="hold" nodeType="after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Effect transition="in" filter="fade">
                                      <p:cBhvr>
                                        <p:cTn id="52" dur="500"/>
                                        <p:tgtEl>
                                          <p:spTgt spid="2">
                                            <p:txEl>
                                              <p:pRg st="7" end="7"/>
                                            </p:txEl>
                                          </p:spTgt>
                                        </p:tgtEl>
                                      </p:cBhvr>
                                    </p:animEffect>
                                    <p:anim calcmode="lin" valueType="num">
                                      <p:cBhvr>
                                        <p:cTn id="5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42" presetClass="entr" presetSubtype="0" fill="hold" nodeType="afterEffect">
                                  <p:stCondLst>
                                    <p:cond delay="0"/>
                                  </p:stCondLst>
                                  <p:childTnLst>
                                    <p:set>
                                      <p:cBhvr>
                                        <p:cTn id="57" dur="1" fill="hold">
                                          <p:stCondLst>
                                            <p:cond delay="0"/>
                                          </p:stCondLst>
                                        </p:cTn>
                                        <p:tgtEl>
                                          <p:spTgt spid="2">
                                            <p:txEl>
                                              <p:pRg st="8" end="8"/>
                                            </p:txEl>
                                          </p:spTgt>
                                        </p:tgtEl>
                                        <p:attrNameLst>
                                          <p:attrName>style.visibility</p:attrName>
                                        </p:attrNameLst>
                                      </p:cBhvr>
                                      <p:to>
                                        <p:strVal val="visible"/>
                                      </p:to>
                                    </p:set>
                                    <p:animEffect transition="in" filter="fade">
                                      <p:cBhvr>
                                        <p:cTn id="58" dur="500"/>
                                        <p:tgtEl>
                                          <p:spTgt spid="2">
                                            <p:txEl>
                                              <p:pRg st="8" end="8"/>
                                            </p:txEl>
                                          </p:spTgt>
                                        </p:tgtEl>
                                      </p:cBhvr>
                                    </p:animEffect>
                                    <p:anim calcmode="lin" valueType="num">
                                      <p:cBhvr>
                                        <p:cTn id="5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TotalTime>
  <Words>1436</Words>
  <Application>Microsoft Office PowerPoint</Application>
  <PresentationFormat>On-screen Show (4:3)</PresentationFormat>
  <Paragraphs>112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fa</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lpstr>Authorizes By Expediency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42</cp:revision>
  <dcterms:created xsi:type="dcterms:W3CDTF">2012-03-11T17:57:16Z</dcterms:created>
  <dcterms:modified xsi:type="dcterms:W3CDTF">2012-06-24T19:57:24Z</dcterms:modified>
</cp:coreProperties>
</file>