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317" r:id="rId4"/>
    <p:sldId id="318" r:id="rId5"/>
    <p:sldId id="320" r:id="rId6"/>
    <p:sldId id="321" r:id="rId7"/>
    <p:sldId id="322" r:id="rId8"/>
    <p:sldId id="323" r:id="rId9"/>
    <p:sldId id="324" r:id="rId10"/>
    <p:sldId id="325" r:id="rId11"/>
    <p:sldId id="326" r:id="rId12"/>
    <p:sldId id="327" r:id="rId13"/>
    <p:sldId id="328" r:id="rId14"/>
    <p:sldId id="32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0027"/>
    <a:srgbClr val="C1002D"/>
    <a:srgbClr val="A2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71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26" name="Picture 2" descr="\\pblfpr\users\David\_Graphics\Lesson-Event PPT Graphics\Interpreting the Bible - text slide.jpg"/>
          <p:cNvPicPr>
            <a:picLocks noChangeAspect="1" noChangeArrowheads="1"/>
          </p:cNvPicPr>
          <p:nvPr userDrawn="1"/>
        </p:nvPicPr>
        <p:blipFill>
          <a:blip r:embed="rId2" cstate="print"/>
          <a:srcRect/>
          <a:stretch>
            <a:fillRect/>
          </a:stretch>
        </p:blipFill>
        <p:spPr bwMode="auto">
          <a:xfrm>
            <a:off x="0" y="0"/>
            <a:ext cx="9144001" cy="6858000"/>
          </a:xfrm>
          <a:prstGeom prst="rect">
            <a:avLst/>
          </a:prstGeom>
          <a:noFill/>
        </p:spPr>
      </p:pic>
      <p:sp>
        <p:nvSpPr>
          <p:cNvPr id="3" name="Content Placeholder 2"/>
          <p:cNvSpPr>
            <a:spLocks noGrp="1"/>
          </p:cNvSpPr>
          <p:nvPr>
            <p:ph idx="1"/>
          </p:nvPr>
        </p:nvSpPr>
        <p:spPr>
          <a:xfrm>
            <a:off x="228600" y="1371600"/>
            <a:ext cx="8763000" cy="5486400"/>
          </a:xfrm>
        </p:spPr>
        <p:txBody>
          <a:bodyPr>
            <a:normAutofit/>
          </a:bodyPr>
          <a:lstStyle>
            <a:lvl1pPr marL="401638" indent="-401638">
              <a:buFont typeface="+mj-lt"/>
              <a:buAutoNum type="arabicPeriod"/>
              <a:defRPr sz="2800" b="1"/>
            </a:lvl1pPr>
            <a:lvl2pPr marL="796925" indent="-339725">
              <a:buFont typeface="+mj-lt"/>
              <a:buAutoNum type="alphaLcPeriod"/>
              <a:defRPr sz="2400" b="1">
                <a:solidFill>
                  <a:srgbClr val="A20027"/>
                </a:solidFill>
                <a:effectLst>
                  <a:outerShdw blurRad="25400" dist="38100" dir="2700000" algn="ctr" rotWithShape="0">
                    <a:schemeClr val="tx1"/>
                  </a:outerShdw>
                </a:effectLst>
              </a:defRPr>
            </a:lvl2pPr>
            <a:lvl3pPr marL="1200150" indent="-344488">
              <a:buFont typeface="+mj-lt"/>
              <a:buAutoNum type="romanLcPeriod"/>
              <a:defRPr sz="2000" b="1"/>
            </a:lvl3pPr>
            <a:lvl4pPr>
              <a:defRPr sz="1800" b="1"/>
            </a:lvl4pPr>
            <a:lvl5pPr>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52400" y="838200"/>
            <a:ext cx="8839200" cy="503238"/>
          </a:xfrm>
          <a:solidFill>
            <a:srgbClr val="A20027"/>
          </a:solidFill>
        </p:spPr>
        <p:txBody>
          <a:bodyPr>
            <a:noAutofit/>
          </a:bodyPr>
          <a:lstStyle>
            <a:lvl1pPr>
              <a:defRPr sz="4000" b="1">
                <a:solidFill>
                  <a:schemeClr val="bg1"/>
                </a:solidFill>
                <a:effectLst>
                  <a:outerShdw blurRad="38100" dist="38100" dir="2700000" algn="ctr" rotWithShape="0">
                    <a:schemeClr val="tx1"/>
                  </a:outerShdw>
                </a:effectLst>
              </a:defRPr>
            </a:lvl1pPr>
          </a:lstStyle>
          <a:p>
            <a:r>
              <a:rPr lang="en-US" dirty="0"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A54455-45D2-43CA-B2C9-607F80279603}"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A54455-45D2-43CA-B2C9-607F80279603}" type="datetimeFigureOut">
              <a:rPr lang="en-US" smtClean="0"/>
              <a:pPr/>
              <a:t>5/27/2012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A54455-45D2-43CA-B2C9-607F80279603}" type="datetimeFigureOut">
              <a:rPr lang="en-US" smtClean="0"/>
              <a:pPr/>
              <a:t>5/27/2012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A54455-45D2-43CA-B2C9-607F80279603}" type="datetimeFigureOut">
              <a:rPr lang="en-US" smtClean="0"/>
              <a:pPr/>
              <a:t>5/27/2012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54455-45D2-43CA-B2C9-607F80279603}" type="datetimeFigureOut">
              <a:rPr lang="en-US" smtClean="0"/>
              <a:pPr/>
              <a:t>5/27/2012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5/27/2012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5/27/2012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54455-45D2-43CA-B2C9-607F80279603}" type="datetimeFigureOut">
              <a:rPr lang="en-US" smtClean="0"/>
              <a:pPr/>
              <a:t>5/27/2012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C829A-2442-4114-A2D0-0650E82BC8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fa</a:t>
            </a:r>
            <a:endParaRPr lang="en-US" dirty="0"/>
          </a:p>
        </p:txBody>
      </p:sp>
      <p:sp>
        <p:nvSpPr>
          <p:cNvPr id="3" name="Subtitle 2"/>
          <p:cNvSpPr>
            <a:spLocks noGrp="1"/>
          </p:cNvSpPr>
          <p:nvPr>
            <p:ph type="subTitle" idx="1"/>
          </p:nvPr>
        </p:nvSpPr>
        <p:spPr/>
        <p:txBody>
          <a:bodyPr/>
          <a:lstStyle/>
          <a:p>
            <a:endParaRPr lang="en-US"/>
          </a:p>
        </p:txBody>
      </p:sp>
      <p:pic>
        <p:nvPicPr>
          <p:cNvPr id="2050" name="Picture 2" descr="\\pblfpr\users\David\_Graphics\Lesson-Event PPT Graphics\Interpreting the Bible - PPT title.jpg"/>
          <p:cNvPicPr>
            <a:picLocks noChangeAspect="1" noChangeArrowheads="1"/>
          </p:cNvPicPr>
          <p:nvPr/>
        </p:nvPicPr>
        <p:blipFill>
          <a:blip r:embed="rId2" cstate="print"/>
          <a:srcRect/>
          <a:stretch>
            <a:fillRect/>
          </a:stretch>
        </p:blipFill>
        <p:spPr bwMode="auto">
          <a:xfrm>
            <a:off x="0" y="0"/>
            <a:ext cx="9144001" cy="6858000"/>
          </a:xfrm>
          <a:prstGeom prst="rect">
            <a:avLst/>
          </a:prstGeom>
          <a:noFill/>
        </p:spPr>
      </p:pic>
      <p:sp>
        <p:nvSpPr>
          <p:cNvPr id="5" name="TextBox 4"/>
          <p:cNvSpPr txBox="1"/>
          <p:nvPr/>
        </p:nvSpPr>
        <p:spPr>
          <a:xfrm>
            <a:off x="0" y="5791200"/>
            <a:ext cx="9144000" cy="969496"/>
          </a:xfrm>
          <a:prstGeom prst="rect">
            <a:avLst/>
          </a:prstGeom>
          <a:noFill/>
        </p:spPr>
        <p:txBody>
          <a:bodyPr wrap="square" rtlCol="0">
            <a:spAutoFit/>
          </a:bodyPr>
          <a:lstStyle/>
          <a:p>
            <a:r>
              <a:rPr lang="en-US" sz="2800" b="1" u="sng" dirty="0" smtClean="0">
                <a:solidFill>
                  <a:schemeClr val="bg1"/>
                </a:solidFill>
                <a:effectLst>
                  <a:outerShdw blurRad="50800" dist="50800" dir="2700000" algn="ctr" rotWithShape="0">
                    <a:schemeClr val="tx1"/>
                  </a:outerShdw>
                </a:effectLst>
              </a:rPr>
              <a:t>Lesson 11</a:t>
            </a:r>
            <a:r>
              <a:rPr lang="en-US" sz="2800" b="1" dirty="0" smtClean="0">
                <a:solidFill>
                  <a:schemeClr val="bg1"/>
                </a:solidFill>
                <a:effectLst>
                  <a:outerShdw blurRad="50800" dist="50800" dir="2700000" algn="ctr" rotWithShape="0">
                    <a:schemeClr val="tx1"/>
                  </a:outerShdw>
                </a:effectLst>
              </a:rPr>
              <a:t>:</a:t>
            </a:r>
          </a:p>
          <a:p>
            <a:r>
              <a:rPr lang="en-US" sz="2950" b="1" dirty="0" smtClean="0">
                <a:solidFill>
                  <a:schemeClr val="bg1"/>
                </a:solidFill>
                <a:effectLst>
                  <a:outerShdw blurRad="50800" dist="50800" dir="2700000" algn="ctr" rotWithShape="0">
                    <a:schemeClr val="tx1"/>
                  </a:outerShdw>
                </a:effectLst>
              </a:rPr>
              <a:t>Authorizes By Accounts of Approved Action</a:t>
            </a:r>
            <a:endParaRPr lang="en-US" sz="2950" b="1" dirty="0">
              <a:solidFill>
                <a:schemeClr val="bg1"/>
              </a:solidFill>
              <a:effectLst>
                <a:outerShdw blurRad="50800" dist="50800" dir="2700000" algn="ctr" rotWithShape="0">
                  <a:schemeClr val="tx1"/>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4"/>
            </a:pPr>
            <a:r>
              <a:rPr lang="en-US" dirty="0" smtClean="0"/>
              <a:t>Actions in the New Testament can be classified </a:t>
            </a:r>
            <a:r>
              <a:rPr lang="en-US" u="sng" dirty="0" smtClean="0"/>
              <a:t>specifically</a:t>
            </a:r>
            <a:r>
              <a:rPr lang="en-US" dirty="0" smtClean="0"/>
              <a:t> in these five ways:</a:t>
            </a:r>
          </a:p>
          <a:p>
            <a:pPr marL="798513" lvl="1" indent="-341313">
              <a:buFont typeface="+mj-lt"/>
              <a:buAutoNum type="alphaLcPeriod" startAt="4"/>
            </a:pPr>
            <a:r>
              <a:rPr lang="en-US" dirty="0" smtClean="0"/>
              <a:t>Action which was </a:t>
            </a:r>
            <a:r>
              <a:rPr lang="en-US" u="sng" dirty="0" smtClean="0"/>
              <a:t>obligatory and temporary</a:t>
            </a:r>
            <a:endParaRPr lang="en-US" sz="1400" u="sng" dirty="0" smtClean="0"/>
          </a:p>
          <a:p>
            <a:pPr marL="1198563" lvl="2"/>
            <a:r>
              <a:rPr lang="en-US" sz="2400" dirty="0" smtClean="0"/>
              <a:t>The power and use of </a:t>
            </a:r>
            <a:r>
              <a:rPr lang="en-US" sz="2400" u="sng" dirty="0" smtClean="0"/>
              <a:t>miraculous</a:t>
            </a:r>
            <a:r>
              <a:rPr lang="en-US" sz="2400" dirty="0" smtClean="0"/>
              <a:t> gifts and signs to confirm the message being preached</a:t>
            </a:r>
            <a:endParaRPr lang="en-US" sz="1050" dirty="0" smtClean="0"/>
          </a:p>
          <a:p>
            <a:pPr marL="1198563" lvl="2"/>
            <a:r>
              <a:rPr lang="en-US" sz="2400" dirty="0" smtClean="0"/>
              <a:t>Desiring and possessions </a:t>
            </a:r>
            <a:r>
              <a:rPr lang="en-US" sz="2400" u="sng" dirty="0" smtClean="0"/>
              <a:t>spiritual gifts</a:t>
            </a:r>
            <a:endParaRPr lang="en-US" u="sng" dirty="0" smtClean="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500"/>
                                        <p:tgtEl>
                                          <p:spTgt spid="2">
                                            <p:txEl>
                                              <p:pRg st="2" end="2"/>
                                            </p:txEl>
                                          </p:spTgt>
                                        </p:tgtEl>
                                      </p:cBhvr>
                                    </p:animEffect>
                                    <p:anim calcmode="lin" valueType="num">
                                      <p:cBhvr>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anim calcmode="lin" valueType="num">
                                      <p:cBhvr>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fontScale="92500" lnSpcReduction="10000"/>
          </a:bodyPr>
          <a:lstStyle/>
          <a:p>
            <a:pPr marL="400050" indent="-400050">
              <a:lnSpc>
                <a:spcPct val="110000"/>
              </a:lnSpc>
              <a:buFont typeface="+mj-lt"/>
              <a:buAutoNum type="arabicPeriod" startAt="4"/>
            </a:pPr>
            <a:r>
              <a:rPr lang="en-US" sz="3000" dirty="0" smtClean="0"/>
              <a:t>Actions in the New Testament can be classified </a:t>
            </a:r>
            <a:r>
              <a:rPr lang="en-US" sz="3000" u="sng" dirty="0" smtClean="0"/>
              <a:t>specifically</a:t>
            </a:r>
            <a:r>
              <a:rPr lang="en-US" sz="3000" dirty="0" smtClean="0"/>
              <a:t> in these five ways:</a:t>
            </a:r>
          </a:p>
          <a:p>
            <a:pPr marL="806450" lvl="1" indent="-349250">
              <a:buFont typeface="+mj-lt"/>
              <a:buAutoNum type="alphaLcPeriod" startAt="5"/>
            </a:pPr>
            <a:r>
              <a:rPr lang="en-US" dirty="0" smtClean="0"/>
              <a:t>Action which was </a:t>
            </a:r>
            <a:r>
              <a:rPr lang="en-US" u="sng" dirty="0" smtClean="0"/>
              <a:t>obligatory and permanent</a:t>
            </a:r>
            <a:endParaRPr lang="en-US" sz="1400" u="sng" dirty="0" smtClean="0"/>
          </a:p>
          <a:p>
            <a:pPr marL="1198563" lvl="2"/>
            <a:r>
              <a:rPr lang="en-US" sz="2400" dirty="0" smtClean="0"/>
              <a:t>Christians gathering together in an assembly to partake of the </a:t>
            </a:r>
            <a:r>
              <a:rPr lang="en-US" sz="2400" u="sng" dirty="0" smtClean="0"/>
              <a:t>Lord’s Supper every first day</a:t>
            </a:r>
            <a:r>
              <a:rPr lang="en-US" sz="2400" dirty="0" smtClean="0"/>
              <a:t> of the week</a:t>
            </a:r>
            <a:endParaRPr lang="en-US" sz="850" dirty="0" smtClean="0"/>
          </a:p>
          <a:p>
            <a:pPr marL="1598613" lvl="3"/>
            <a:r>
              <a:rPr lang="en-US" sz="2300" dirty="0" smtClean="0"/>
              <a:t>The early Christians were obligated to </a:t>
            </a:r>
            <a:r>
              <a:rPr lang="en-US" sz="2300" u="sng" dirty="0" smtClean="0"/>
              <a:t>assemble</a:t>
            </a:r>
            <a:r>
              <a:rPr lang="en-US" sz="2300" dirty="0" smtClean="0"/>
              <a:t> together</a:t>
            </a:r>
            <a:endParaRPr lang="en-US" sz="2300" u="sng" dirty="0" smtClean="0"/>
          </a:p>
          <a:p>
            <a:pPr marL="1598613" lvl="3"/>
            <a:r>
              <a:rPr lang="en-US" sz="2300" dirty="0" smtClean="0"/>
              <a:t>The early Christians were obligated to contribute of their means </a:t>
            </a:r>
            <a:r>
              <a:rPr lang="en-US" sz="2300" u="sng" dirty="0" smtClean="0"/>
              <a:t>every first day</a:t>
            </a:r>
            <a:r>
              <a:rPr lang="en-US" sz="2300" dirty="0" smtClean="0"/>
              <a:t> of the week while the church was assembled</a:t>
            </a:r>
          </a:p>
          <a:p>
            <a:pPr marL="1598613" lvl="3"/>
            <a:r>
              <a:rPr lang="en-US" sz="2300" dirty="0" smtClean="0"/>
              <a:t>A basic </a:t>
            </a:r>
            <a:r>
              <a:rPr lang="en-US" sz="2300" u="sng" dirty="0" smtClean="0"/>
              <a:t>purpose</a:t>
            </a:r>
            <a:r>
              <a:rPr lang="en-US" sz="2300" dirty="0" smtClean="0"/>
              <a:t> of the assembling on the first day of the week was “to” eat the </a:t>
            </a:r>
            <a:r>
              <a:rPr lang="en-US" sz="2300" u="sng" dirty="0" smtClean="0"/>
              <a:t>Lord’s Supper</a:t>
            </a:r>
          </a:p>
          <a:p>
            <a:pPr marL="1598613" lvl="3"/>
            <a:r>
              <a:rPr lang="en-US" sz="2300" dirty="0" smtClean="0"/>
              <a:t>Therefore, the early church was under </a:t>
            </a:r>
            <a:r>
              <a:rPr lang="en-US" sz="2300" u="sng" dirty="0" smtClean="0"/>
              <a:t>obligation</a:t>
            </a:r>
            <a:r>
              <a:rPr lang="en-US" sz="2300" dirty="0" smtClean="0"/>
              <a:t> to eat the Lord’s Supper on every first day of the week and only on the first day of the week.</a:t>
            </a:r>
          </a:p>
          <a:p>
            <a:pPr marL="1598613" lvl="3"/>
            <a:r>
              <a:rPr lang="en-US" sz="2300" dirty="0" smtClean="0"/>
              <a:t>Consider this:  if no such requirement exists, then (a) he who meets does not </a:t>
            </a:r>
            <a:r>
              <a:rPr lang="en-US" sz="2300" u="sng" dirty="0" smtClean="0"/>
              <a:t>obey</a:t>
            </a:r>
            <a:r>
              <a:rPr lang="en-US" sz="2300" dirty="0" smtClean="0"/>
              <a:t> anything, and (b) he who stays away does not </a:t>
            </a:r>
            <a:r>
              <a:rPr lang="en-US" sz="2300" u="sng" dirty="0" smtClean="0"/>
              <a:t>disobey</a:t>
            </a:r>
            <a:r>
              <a:rPr lang="en-US" sz="2300" dirty="0" smtClean="0"/>
              <a:t> the will of Christ.</a:t>
            </a:r>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500"/>
                                        <p:tgtEl>
                                          <p:spTgt spid="2">
                                            <p:txEl>
                                              <p:pRg st="2" end="2"/>
                                            </p:txEl>
                                          </p:spTgt>
                                        </p:tgtEl>
                                      </p:cBhvr>
                                    </p:animEffect>
                                    <p:anim calcmode="lin" valueType="num">
                                      <p:cBhvr>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500"/>
                                        <p:tgtEl>
                                          <p:spTgt spid="2">
                                            <p:txEl>
                                              <p:pRg st="3" end="3"/>
                                            </p:txEl>
                                          </p:spTgt>
                                        </p:tgtEl>
                                      </p:cBhvr>
                                    </p:animEffect>
                                    <p:anim calcmode="lin" valueType="num">
                                      <p:cBhvr>
                                        <p:cTn id="2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500"/>
                                        <p:tgtEl>
                                          <p:spTgt spid="2">
                                            <p:txEl>
                                              <p:pRg st="4" end="4"/>
                                            </p:txEl>
                                          </p:spTgt>
                                        </p:tgtEl>
                                      </p:cBhvr>
                                    </p:animEffect>
                                    <p:anim calcmode="lin" valueType="num">
                                      <p:cBhvr>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500"/>
                                        <p:tgtEl>
                                          <p:spTgt spid="2">
                                            <p:txEl>
                                              <p:pRg st="5" end="5"/>
                                            </p:txEl>
                                          </p:spTgt>
                                        </p:tgtEl>
                                      </p:cBhvr>
                                    </p:animEffect>
                                    <p:anim calcmode="lin" valueType="num">
                                      <p:cBhvr>
                                        <p:cTn id="3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
                            </p:stCondLst>
                            <p:childTnLst>
                              <p:par>
                                <p:cTn id="39" presetID="42" presetClass="entr" presetSubtype="0" fill="hold" nodeType="after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fade">
                                      <p:cBhvr>
                                        <p:cTn id="41" dur="500"/>
                                        <p:tgtEl>
                                          <p:spTgt spid="2">
                                            <p:txEl>
                                              <p:pRg st="6" end="6"/>
                                            </p:txEl>
                                          </p:spTgt>
                                        </p:tgtEl>
                                      </p:cBhvr>
                                    </p:animEffect>
                                    <p:anim calcmode="lin" valueType="num">
                                      <p:cBhvr>
                                        <p:cTn id="42"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3"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2">
                                            <p:txEl>
                                              <p:pRg st="7" end="7"/>
                                            </p:txEl>
                                          </p:spTgt>
                                        </p:tgtEl>
                                        <p:attrNameLst>
                                          <p:attrName>style.visibility</p:attrName>
                                        </p:attrNameLst>
                                      </p:cBhvr>
                                      <p:to>
                                        <p:strVal val="visible"/>
                                      </p:to>
                                    </p:set>
                                    <p:animEffect transition="in" filter="fade">
                                      <p:cBhvr>
                                        <p:cTn id="48" dur="500"/>
                                        <p:tgtEl>
                                          <p:spTgt spid="2">
                                            <p:txEl>
                                              <p:pRg st="7" end="7"/>
                                            </p:txEl>
                                          </p:spTgt>
                                        </p:tgtEl>
                                      </p:cBhvr>
                                    </p:animEffect>
                                    <p:anim calcmode="lin" valueType="num">
                                      <p:cBhvr>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0"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4"/>
            </a:pPr>
            <a:r>
              <a:rPr lang="en-US" dirty="0" smtClean="0"/>
              <a:t>Actions in the New Testament can be classified </a:t>
            </a:r>
            <a:r>
              <a:rPr lang="en-US" u="sng" dirty="0" smtClean="0"/>
              <a:t>specifically</a:t>
            </a:r>
            <a:r>
              <a:rPr lang="en-US" dirty="0" smtClean="0"/>
              <a:t> in these five ways:</a:t>
            </a:r>
          </a:p>
          <a:p>
            <a:pPr marL="806450" lvl="1" indent="-349250">
              <a:lnSpc>
                <a:spcPct val="90000"/>
              </a:lnSpc>
              <a:buFont typeface="+mj-lt"/>
              <a:buAutoNum type="alphaLcPeriod" startAt="5"/>
            </a:pPr>
            <a:r>
              <a:rPr lang="en-US" sz="2200" dirty="0" smtClean="0"/>
              <a:t>Action which was obligatory and permanent</a:t>
            </a:r>
          </a:p>
          <a:p>
            <a:pPr marL="1198563" lvl="2">
              <a:buFont typeface="+mj-lt"/>
              <a:buAutoNum type="romanLcPeriod" startAt="2"/>
            </a:pPr>
            <a:r>
              <a:rPr lang="en-US" sz="2400" dirty="0" smtClean="0"/>
              <a:t>Christians </a:t>
            </a:r>
            <a:r>
              <a:rPr lang="en-US" sz="2400" u="sng" dirty="0" smtClean="0"/>
              <a:t>obeying God’s law</a:t>
            </a:r>
            <a:r>
              <a:rPr lang="en-US" sz="2400" dirty="0" smtClean="0"/>
              <a:t> when civil law or “religious law” contradict it</a:t>
            </a:r>
          </a:p>
          <a:p>
            <a:pPr marL="1198563" lvl="2">
              <a:buAutoNum type="romanLcPeriod" startAt="2"/>
            </a:pPr>
            <a:r>
              <a:rPr lang="en-US" sz="2400" dirty="0" smtClean="0"/>
              <a:t>Preaching the </a:t>
            </a:r>
            <a:r>
              <a:rPr lang="en-US" sz="2400" u="sng" dirty="0" smtClean="0"/>
              <a:t>necessity of baptism</a:t>
            </a:r>
            <a:r>
              <a:rPr lang="en-US" sz="2400" dirty="0" smtClean="0"/>
              <a:t> for salvation while preaching Jesus </a:t>
            </a:r>
          </a:p>
          <a:p>
            <a:pPr lvl="2">
              <a:buAutoNum type="romanLcPeriod" startAt="2"/>
            </a:pPr>
            <a:r>
              <a:rPr lang="en-US" sz="2400" dirty="0" smtClean="0"/>
              <a:t>Baptizing for the </a:t>
            </a:r>
            <a:r>
              <a:rPr lang="en-US" sz="2400" u="sng" dirty="0" smtClean="0"/>
              <a:t>remission of sins</a:t>
            </a:r>
          </a:p>
          <a:p>
            <a:pPr lvl="2">
              <a:buAutoNum type="romanLcPeriod" startAt="2"/>
            </a:pPr>
            <a:r>
              <a:rPr lang="en-US" sz="2400" dirty="0" smtClean="0"/>
              <a:t>Using </a:t>
            </a:r>
            <a:r>
              <a:rPr lang="en-US" sz="2400" u="sng" dirty="0" smtClean="0"/>
              <a:t>water</a:t>
            </a:r>
            <a:r>
              <a:rPr lang="en-US" sz="2400" dirty="0" smtClean="0"/>
              <a:t> as the element of baptism</a:t>
            </a:r>
          </a:p>
          <a:p>
            <a:pPr lvl="2">
              <a:buAutoNum type="romanLcPeriod" startAt="2"/>
            </a:pPr>
            <a:r>
              <a:rPr lang="en-US" sz="2400" dirty="0" smtClean="0"/>
              <a:t>Disciples of Christ going everywhere preaching the Word</a:t>
            </a:r>
          </a:p>
          <a:p>
            <a:pPr lvl="2">
              <a:buAutoNum type="romanLcPeriod" startAt="2"/>
            </a:pPr>
            <a:r>
              <a:rPr lang="en-US" sz="2400" u="sng" dirty="0" smtClean="0"/>
              <a:t>Searching</a:t>
            </a:r>
            <a:r>
              <a:rPr lang="en-US" sz="2400" dirty="0" smtClean="0"/>
              <a:t> the Scriptures to see if what is taught is true </a:t>
            </a:r>
          </a:p>
          <a:p>
            <a:pPr marL="1198563" lvl="2">
              <a:buAutoNum type="romanLcPeriod" startAt="2"/>
            </a:pPr>
            <a:endParaRPr lang="en-US" sz="2400" dirty="0" smtClean="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anim calcmode="lin" valueType="num">
                                      <p:cBhvr>
                                        <p:cTn id="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500"/>
                                        <p:tgtEl>
                                          <p:spTgt spid="2">
                                            <p:txEl>
                                              <p:pRg st="3" end="3"/>
                                            </p:txEl>
                                          </p:spTgt>
                                        </p:tgtEl>
                                      </p:cBhvr>
                                    </p:animEffect>
                                    <p:anim calcmode="lin" valueType="num">
                                      <p:cBhvr>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500"/>
                                        <p:tgtEl>
                                          <p:spTgt spid="2">
                                            <p:txEl>
                                              <p:pRg st="4" end="4"/>
                                            </p:txEl>
                                          </p:spTgt>
                                        </p:tgtEl>
                                      </p:cBhvr>
                                    </p:animEffect>
                                    <p:anim calcmode="lin" valueType="num">
                                      <p:cBhvr>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500"/>
                                        <p:tgtEl>
                                          <p:spTgt spid="2">
                                            <p:txEl>
                                              <p:pRg st="5" end="5"/>
                                            </p:txEl>
                                          </p:spTgt>
                                        </p:tgtEl>
                                      </p:cBhvr>
                                    </p:animEffect>
                                    <p:anim calcmode="lin" valueType="num">
                                      <p:cBhvr>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500"/>
                                        <p:tgtEl>
                                          <p:spTgt spid="2">
                                            <p:txEl>
                                              <p:pRg st="6" end="6"/>
                                            </p:txEl>
                                          </p:spTgt>
                                        </p:tgtEl>
                                      </p:cBhvr>
                                    </p:animEffect>
                                    <p:anim calcmode="lin" valueType="num">
                                      <p:cBhvr>
                                        <p:cTn id="36"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anim calcmode="lin" valueType="num">
                                      <p:cBhvr>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5"/>
            </a:pPr>
            <a:r>
              <a:rPr lang="en-US" dirty="0" smtClean="0"/>
              <a:t>Only the actions which were optional-and-permanent and/or obligatory-and-permanent have any relationship to present-day Christianity.</a:t>
            </a:r>
          </a:p>
          <a:p>
            <a:pPr lvl="1"/>
            <a:r>
              <a:rPr lang="en-US" dirty="0" smtClean="0"/>
              <a:t>When we find in the New Testament the account of an action:</a:t>
            </a:r>
            <a:endParaRPr lang="en-US" sz="1400" dirty="0" smtClean="0"/>
          </a:p>
          <a:p>
            <a:pPr lvl="2"/>
            <a:r>
              <a:rPr lang="en-US" sz="2400" dirty="0" smtClean="0"/>
              <a:t>Which was manifestly </a:t>
            </a:r>
            <a:r>
              <a:rPr lang="en-US" sz="2400" u="sng" dirty="0" smtClean="0"/>
              <a:t>right</a:t>
            </a:r>
            <a:r>
              <a:rPr lang="en-US" sz="2400" dirty="0" smtClean="0"/>
              <a:t> within itself,</a:t>
            </a:r>
            <a:endParaRPr lang="en-US" sz="1050" dirty="0" smtClean="0"/>
          </a:p>
          <a:p>
            <a:pPr lvl="2"/>
            <a:r>
              <a:rPr lang="en-US" sz="2400" dirty="0" smtClean="0"/>
              <a:t>Which was either optional or obligatory,</a:t>
            </a:r>
            <a:endParaRPr lang="en-US" sz="1050" dirty="0" smtClean="0"/>
          </a:p>
          <a:p>
            <a:pPr lvl="2"/>
            <a:r>
              <a:rPr lang="en-US" sz="2400" dirty="0" smtClean="0"/>
              <a:t>And, which related to a permanent element of Christianity,</a:t>
            </a:r>
            <a:endParaRPr lang="en-US" sz="1050" dirty="0" smtClean="0"/>
          </a:p>
          <a:p>
            <a:pPr lvl="1"/>
            <a:r>
              <a:rPr lang="en-US" dirty="0" smtClean="0"/>
              <a:t>Then, we have </a:t>
            </a:r>
            <a:r>
              <a:rPr lang="en-US" u="sng" dirty="0" smtClean="0"/>
              <a:t>authority</a:t>
            </a:r>
            <a:r>
              <a:rPr lang="en-US" dirty="0" smtClean="0"/>
              <a:t> for imitating that action.</a:t>
            </a:r>
            <a:endParaRPr lang="en-US" sz="1400" dirty="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nodeType="after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anim calcmode="lin" valueType="num">
                                      <p:cBhvr>
                                        <p:cTn id="3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500"/>
                                        <p:tgtEl>
                                          <p:spTgt spid="2">
                                            <p:txEl>
                                              <p:pRg st="5" end="5"/>
                                            </p:txEl>
                                          </p:spTgt>
                                        </p:tgtEl>
                                      </p:cBhvr>
                                    </p:animEffect>
                                    <p:anim calcmode="lin" valueType="num">
                                      <p:cBhvr>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6"/>
            </a:pPr>
            <a:r>
              <a:rPr lang="en-US" dirty="0" smtClean="0"/>
              <a:t>How can we know when an account of action is approved of God and a permanent element of Christianity?</a:t>
            </a:r>
          </a:p>
          <a:p>
            <a:pPr lvl="1"/>
            <a:r>
              <a:rPr lang="en-US" dirty="0" smtClean="0"/>
              <a:t>Study the account itself, the immediate context and remote context.</a:t>
            </a:r>
            <a:endParaRPr lang="en-US" sz="1400" dirty="0" smtClean="0"/>
          </a:p>
          <a:p>
            <a:pPr lvl="1"/>
            <a:r>
              <a:rPr lang="en-US" dirty="0" smtClean="0"/>
              <a:t>Look for an underlying </a:t>
            </a:r>
            <a:r>
              <a:rPr lang="en-US" u="sng" dirty="0" smtClean="0"/>
              <a:t>command</a:t>
            </a:r>
            <a:r>
              <a:rPr lang="en-US" dirty="0" smtClean="0"/>
              <a:t> or Divine </a:t>
            </a:r>
            <a:r>
              <a:rPr lang="en-US" u="sng" dirty="0" smtClean="0"/>
              <a:t>approval</a:t>
            </a:r>
            <a:r>
              <a:rPr lang="en-US" dirty="0" smtClean="0"/>
              <a:t>.</a:t>
            </a:r>
            <a:endParaRPr lang="en-US" sz="1400" dirty="0" smtClean="0"/>
          </a:p>
          <a:p>
            <a:pPr lvl="1"/>
            <a:r>
              <a:rPr lang="en-US" dirty="0" smtClean="0"/>
              <a:t>Look for the doctrinal </a:t>
            </a:r>
            <a:r>
              <a:rPr lang="en-US" u="sng" dirty="0" smtClean="0"/>
              <a:t>significance</a:t>
            </a:r>
            <a:r>
              <a:rPr lang="en-US" dirty="0" smtClean="0"/>
              <a:t> of the account.</a:t>
            </a:r>
            <a:endParaRPr lang="en-US" sz="1400" dirty="0" smtClean="0"/>
          </a:p>
          <a:p>
            <a:pPr lvl="1"/>
            <a:r>
              <a:rPr lang="en-US" dirty="0" smtClean="0"/>
              <a:t>Apply the rules of sound Biblical interpretation and the principles of logic by gathering the totality of Bible teaching on the matter, handling it aright and drawing only such conclusions demanded by </a:t>
            </a:r>
            <a:r>
              <a:rPr lang="en-US" smtClean="0"/>
              <a:t>the evidence.</a:t>
            </a:r>
            <a:endParaRPr lang="en-US" sz="1400" dirty="0" smtClean="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In addition to Direct Statements and Implication, God </a:t>
            </a:r>
            <a:br>
              <a:rPr lang="en-US" dirty="0" smtClean="0"/>
            </a:br>
            <a:r>
              <a:rPr lang="en-US" dirty="0" smtClean="0"/>
              <a:t>authorizes by Accounts of Approved Action in His Word.</a:t>
            </a:r>
          </a:p>
          <a:p>
            <a:pPr lvl="1"/>
            <a:r>
              <a:rPr lang="en-US" dirty="0" smtClean="0"/>
              <a:t>An “account of action” is:</a:t>
            </a:r>
            <a:endParaRPr lang="en-US" sz="1400" dirty="0" smtClean="0"/>
          </a:p>
          <a:p>
            <a:pPr lvl="2"/>
            <a:r>
              <a:rPr lang="en-US" sz="2400" dirty="0" smtClean="0"/>
              <a:t>The description, in the Bible, of what some individual or group </a:t>
            </a:r>
            <a:r>
              <a:rPr lang="en-US" sz="2400" u="sng" dirty="0" smtClean="0"/>
              <a:t>did</a:t>
            </a:r>
            <a:r>
              <a:rPr lang="en-US" sz="2400" dirty="0" smtClean="0"/>
              <a:t> (or </a:t>
            </a:r>
            <a:r>
              <a:rPr lang="en-US" sz="2400" u="sng" dirty="0" smtClean="0"/>
              <a:t>said</a:t>
            </a:r>
            <a:r>
              <a:rPr lang="en-US" sz="2400" dirty="0" smtClean="0"/>
              <a:t>).</a:t>
            </a:r>
            <a:endParaRPr lang="en-US" sz="1050" dirty="0" smtClean="0"/>
          </a:p>
          <a:p>
            <a:pPr lvl="1"/>
            <a:r>
              <a:rPr lang="en-US" dirty="0" smtClean="0"/>
              <a:t>Accounts of action can be used to prove a thing to be essential when:</a:t>
            </a:r>
            <a:endParaRPr lang="en-US" sz="1400" dirty="0" smtClean="0"/>
          </a:p>
          <a:p>
            <a:pPr lvl="2"/>
            <a:r>
              <a:rPr lang="en-US" sz="2400" dirty="0" smtClean="0"/>
              <a:t>Correct logic is used (the principles of valid reasoning).</a:t>
            </a:r>
            <a:endParaRPr lang="en-US" sz="1050" dirty="0" smtClean="0"/>
          </a:p>
          <a:p>
            <a:pPr lvl="2"/>
            <a:r>
              <a:rPr lang="en-US" sz="2400" dirty="0" smtClean="0"/>
              <a:t>The total context is examined (the specific statement, the immediate context and the remote context).</a:t>
            </a:r>
            <a:endParaRPr lang="en-US" sz="1050" dirty="0" smtClean="0"/>
          </a:p>
          <a:p>
            <a:pPr lvl="2"/>
            <a:r>
              <a:rPr lang="en-US" sz="2400" dirty="0" smtClean="0"/>
              <a:t>Only such conclusions as are warranted by the total context are drawn.</a:t>
            </a:r>
            <a:endParaRPr lang="en-US" sz="1050" dirty="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500"/>
                                        <p:tgtEl>
                                          <p:spTgt spid="2">
                                            <p:txEl>
                                              <p:pRg st="5" end="5"/>
                                            </p:txEl>
                                          </p:spTgt>
                                        </p:tgtEl>
                                      </p:cBhvr>
                                    </p:animEffect>
                                    <p:anim calcmode="lin" valueType="num">
                                      <p:cBhvr>
                                        <p:cTn id="3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500"/>
                                        <p:tgtEl>
                                          <p:spTgt spid="2">
                                            <p:txEl>
                                              <p:pRg st="6" end="6"/>
                                            </p:txEl>
                                          </p:spTgt>
                                        </p:tgtEl>
                                      </p:cBhvr>
                                    </p:animEffect>
                                    <p:anim calcmode="lin" valueType="num">
                                      <p:cBhvr>
                                        <p:cTn id="4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2"/>
            </a:pPr>
            <a:r>
              <a:rPr lang="en-US" dirty="0" smtClean="0"/>
              <a:t>While the law of the Old Testament has been repealed and is no longer in force (and the specific details of Old Testament faith and practice are not binding on us), the </a:t>
            </a:r>
            <a:r>
              <a:rPr lang="en-US" u="sng" dirty="0" smtClean="0"/>
              <a:t>principles</a:t>
            </a:r>
            <a:r>
              <a:rPr lang="en-US" dirty="0" smtClean="0"/>
              <a:t> set forth in the O.T. (and the principles by which God dealt with men) are binding on and applicable to men living today.</a:t>
            </a:r>
          </a:p>
          <a:p>
            <a:pPr lvl="1"/>
            <a:r>
              <a:rPr lang="en-US" dirty="0" smtClean="0"/>
              <a:t>If such were not the case, the Old Testament would be of </a:t>
            </a:r>
            <a:r>
              <a:rPr lang="en-US" u="sng" dirty="0" smtClean="0"/>
              <a:t>no value</a:t>
            </a:r>
            <a:r>
              <a:rPr lang="en-US" dirty="0" smtClean="0"/>
              <a:t> at all to men living today.</a:t>
            </a:r>
            <a:endParaRPr lang="en-US" sz="1400" dirty="0" smtClean="0"/>
          </a:p>
          <a:p>
            <a:pPr lvl="2"/>
            <a:r>
              <a:rPr lang="en-US" dirty="0" smtClean="0"/>
              <a:t>But, </a:t>
            </a:r>
            <a:r>
              <a:rPr lang="en-US" u="sng" dirty="0" smtClean="0"/>
              <a:t>all</a:t>
            </a:r>
            <a:r>
              <a:rPr lang="en-US" dirty="0" smtClean="0"/>
              <a:t> Scripture is “profitable for doctrine” (2 Tim. 3:16-17).</a:t>
            </a:r>
            <a:endParaRPr lang="en-US" sz="1000" dirty="0" smtClean="0"/>
          </a:p>
          <a:p>
            <a:pPr lvl="2"/>
            <a:r>
              <a:rPr lang="en-US" dirty="0" smtClean="0"/>
              <a:t>Messages to Christians in the N.T. instruct them to learn from what happened to people during the O.T. period.</a:t>
            </a:r>
            <a:endParaRPr lang="en-US" sz="1000" dirty="0" smtClean="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lnSpcReduction="10000"/>
          </a:bodyPr>
          <a:lstStyle/>
          <a:p>
            <a:pPr marL="806450" lvl="1" indent="-349250">
              <a:buFont typeface="+mj-lt"/>
              <a:buAutoNum type="alphaLcPeriod" startAt="2"/>
            </a:pPr>
            <a:r>
              <a:rPr lang="en-US" dirty="0" smtClean="0"/>
              <a:t>That the principles of the O.T. are binding on men living today can be seen in:</a:t>
            </a:r>
            <a:endParaRPr lang="en-US" sz="1400" dirty="0" smtClean="0"/>
          </a:p>
          <a:p>
            <a:pPr lvl="2"/>
            <a:r>
              <a:rPr lang="en-US" sz="2400" dirty="0" smtClean="0"/>
              <a:t>The </a:t>
            </a:r>
            <a:r>
              <a:rPr lang="en-US" sz="2400" u="sng" dirty="0" smtClean="0"/>
              <a:t>infinite nature</a:t>
            </a:r>
            <a:r>
              <a:rPr lang="en-US" sz="2400" dirty="0" smtClean="0"/>
              <a:t> of God.</a:t>
            </a:r>
            <a:endParaRPr lang="en-US" sz="1050" dirty="0" smtClean="0"/>
          </a:p>
          <a:p>
            <a:pPr lvl="3"/>
            <a:r>
              <a:rPr lang="en-US" sz="2400" dirty="0" smtClean="0"/>
              <a:t>God is </a:t>
            </a:r>
            <a:r>
              <a:rPr lang="en-US" sz="2400" u="sng" dirty="0" smtClean="0"/>
              <a:t>omniscient</a:t>
            </a:r>
          </a:p>
          <a:p>
            <a:pPr lvl="3"/>
            <a:r>
              <a:rPr lang="en-US" sz="2400" dirty="0" smtClean="0"/>
              <a:t>God is </a:t>
            </a:r>
            <a:r>
              <a:rPr lang="en-US" sz="2400" u="sng" dirty="0" smtClean="0"/>
              <a:t>omnipotent</a:t>
            </a:r>
            <a:endParaRPr lang="en-US" sz="1000" u="sng" dirty="0" smtClean="0"/>
          </a:p>
          <a:p>
            <a:pPr lvl="3"/>
            <a:r>
              <a:rPr lang="en-US" sz="2400" dirty="0" smtClean="0"/>
              <a:t>God is </a:t>
            </a:r>
            <a:r>
              <a:rPr lang="en-US" sz="2400" u="sng" dirty="0" smtClean="0"/>
              <a:t>immutable</a:t>
            </a:r>
            <a:endParaRPr lang="en-US" sz="1000" u="sng" dirty="0" smtClean="0"/>
          </a:p>
          <a:p>
            <a:pPr lvl="2"/>
            <a:r>
              <a:rPr lang="en-US" sz="2400" dirty="0" smtClean="0"/>
              <a:t>The specific </a:t>
            </a:r>
            <a:r>
              <a:rPr lang="en-US" sz="2400" u="sng" dirty="0" smtClean="0"/>
              <a:t>instructions</a:t>
            </a:r>
            <a:r>
              <a:rPr lang="en-US" sz="2400" dirty="0" smtClean="0"/>
              <a:t> to that effect in the N.T.</a:t>
            </a:r>
            <a:endParaRPr lang="en-US" sz="1050" dirty="0" smtClean="0"/>
          </a:p>
          <a:p>
            <a:pPr lvl="3"/>
            <a:r>
              <a:rPr lang="en-US" sz="2400" u="sng" dirty="0" smtClean="0"/>
              <a:t>Romans 15:4</a:t>
            </a:r>
            <a:endParaRPr lang="en-US" sz="1000" u="sng" dirty="0" smtClean="0"/>
          </a:p>
          <a:p>
            <a:pPr lvl="3"/>
            <a:r>
              <a:rPr lang="en-US" sz="2400" u="sng" dirty="0" smtClean="0"/>
              <a:t>1 Corinthians 10:6, 11</a:t>
            </a:r>
            <a:endParaRPr lang="en-US" sz="1000" u="sng" dirty="0" smtClean="0"/>
          </a:p>
          <a:p>
            <a:pPr lvl="3"/>
            <a:r>
              <a:rPr lang="en-US" sz="2400" u="sng" dirty="0" smtClean="0"/>
              <a:t>Hebrews 11:1-12:1 </a:t>
            </a:r>
          </a:p>
          <a:p>
            <a:pPr lvl="3"/>
            <a:r>
              <a:rPr lang="en-US" sz="2400" u="sng" dirty="0" smtClean="0"/>
              <a:t>Jude 5</a:t>
            </a:r>
            <a:endParaRPr lang="en-US" sz="1000" u="sng" dirty="0" smtClean="0"/>
          </a:p>
          <a:p>
            <a:pPr lvl="3"/>
            <a:r>
              <a:rPr lang="en-US" sz="2400" u="sng" dirty="0" smtClean="0"/>
              <a:t>Luke 17:32</a:t>
            </a:r>
            <a:endParaRPr lang="en-US" sz="1000" u="sng" dirty="0" smtClean="0"/>
          </a:p>
          <a:p>
            <a:pPr lvl="3"/>
            <a:r>
              <a:rPr lang="en-US" sz="2400" u="sng" dirty="0" smtClean="0"/>
              <a:t>2 Peter 2:4-11</a:t>
            </a:r>
            <a:endParaRPr lang="en-US" sz="1100" u="sng" dirty="0" smtClean="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500"/>
                                        <p:tgtEl>
                                          <p:spTgt spid="2">
                                            <p:txEl>
                                              <p:pRg st="5" end="5"/>
                                            </p:txEl>
                                          </p:spTgt>
                                        </p:tgtEl>
                                      </p:cBhvr>
                                    </p:animEffect>
                                    <p:anim calcmode="lin" valueType="num">
                                      <p:cBhvr>
                                        <p:cTn id="3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500"/>
                                        <p:tgtEl>
                                          <p:spTgt spid="2">
                                            <p:txEl>
                                              <p:pRg st="6" end="6"/>
                                            </p:txEl>
                                          </p:spTgt>
                                        </p:tgtEl>
                                      </p:cBhvr>
                                    </p:animEffect>
                                    <p:anim calcmode="lin" valueType="num">
                                      <p:cBhvr>
                                        <p:cTn id="4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fade">
                                      <p:cBhvr>
                                        <p:cTn id="49" dur="500"/>
                                        <p:tgtEl>
                                          <p:spTgt spid="2">
                                            <p:txEl>
                                              <p:pRg st="7" end="7"/>
                                            </p:txEl>
                                          </p:spTgt>
                                        </p:tgtEl>
                                      </p:cBhvr>
                                    </p:animEffect>
                                    <p:anim calcmode="lin" valueType="num">
                                      <p:cBhvr>
                                        <p:cTn id="50"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Effect transition="in" filter="fade">
                                      <p:cBhvr>
                                        <p:cTn id="55" dur="500"/>
                                        <p:tgtEl>
                                          <p:spTgt spid="2">
                                            <p:txEl>
                                              <p:pRg st="8" end="8"/>
                                            </p:txEl>
                                          </p:spTgt>
                                        </p:tgtEl>
                                      </p:cBhvr>
                                    </p:animEffect>
                                    <p:anim calcmode="lin" valueType="num">
                                      <p:cBhvr>
                                        <p:cTn id="56"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7"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nodeType="after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Effect transition="in" filter="fade">
                                      <p:cBhvr>
                                        <p:cTn id="61" dur="500"/>
                                        <p:tgtEl>
                                          <p:spTgt spid="2">
                                            <p:txEl>
                                              <p:pRg st="9" end="9"/>
                                            </p:txEl>
                                          </p:spTgt>
                                        </p:tgtEl>
                                      </p:cBhvr>
                                    </p:animEffect>
                                    <p:anim calcmode="lin" valueType="num">
                                      <p:cBhvr>
                                        <p:cTn id="62"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3"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nodeType="after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Effect transition="in" filter="fade">
                                      <p:cBhvr>
                                        <p:cTn id="67" dur="500"/>
                                        <p:tgtEl>
                                          <p:spTgt spid="2">
                                            <p:txEl>
                                              <p:pRg st="10" end="10"/>
                                            </p:txEl>
                                          </p:spTgt>
                                        </p:tgtEl>
                                      </p:cBhvr>
                                    </p:animEffect>
                                    <p:anim calcmode="lin" valueType="num">
                                      <p:cBhvr>
                                        <p:cTn id="68"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69" dur="5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nodeType="after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Effect transition="in" filter="fade">
                                      <p:cBhvr>
                                        <p:cTn id="73" dur="500"/>
                                        <p:tgtEl>
                                          <p:spTgt spid="2">
                                            <p:txEl>
                                              <p:pRg st="11" end="11"/>
                                            </p:txEl>
                                          </p:spTgt>
                                        </p:tgtEl>
                                      </p:cBhvr>
                                    </p:animEffect>
                                    <p:anim calcmode="lin" valueType="num">
                                      <p:cBhvr>
                                        <p:cTn id="74"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5" dur="5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9525000" cy="5486400"/>
          </a:xfrm>
        </p:spPr>
        <p:txBody>
          <a:bodyPr>
            <a:normAutofit fontScale="92500"/>
          </a:bodyPr>
          <a:lstStyle/>
          <a:p>
            <a:pPr marL="1198563" lvl="2">
              <a:buFont typeface="+mj-lt"/>
              <a:buAutoNum type="romanLcPeriod" startAt="3"/>
            </a:pPr>
            <a:r>
              <a:rPr lang="en-US" sz="2400" dirty="0" smtClean="0"/>
              <a:t>The principle involved in the various accounts of actions themselves.</a:t>
            </a:r>
            <a:endParaRPr lang="en-US" sz="1050" dirty="0" smtClean="0"/>
          </a:p>
          <a:p>
            <a:pPr lvl="3"/>
            <a:r>
              <a:rPr lang="en-US" sz="2400" dirty="0" smtClean="0"/>
              <a:t>Adam &amp; Eve – Men must </a:t>
            </a:r>
            <a:r>
              <a:rPr lang="en-US" sz="2400" u="sng" dirty="0" smtClean="0"/>
              <a:t>obey</a:t>
            </a:r>
            <a:r>
              <a:rPr lang="en-US" sz="2400" dirty="0" smtClean="0"/>
              <a:t> God’s instructions.</a:t>
            </a:r>
            <a:endParaRPr lang="en-US" sz="1000" dirty="0" smtClean="0"/>
          </a:p>
          <a:p>
            <a:pPr lvl="3"/>
            <a:r>
              <a:rPr lang="en-US" sz="2400" dirty="0" smtClean="0"/>
              <a:t>Cain &amp; Abel – We must have proper </a:t>
            </a:r>
            <a:r>
              <a:rPr lang="en-US" sz="2400" u="sng" dirty="0" smtClean="0"/>
              <a:t>authority</a:t>
            </a:r>
            <a:r>
              <a:rPr lang="en-US" sz="2400" dirty="0" smtClean="0"/>
              <a:t>.</a:t>
            </a:r>
            <a:endParaRPr lang="en-US" sz="2400" u="sng" dirty="0" smtClean="0"/>
          </a:p>
          <a:p>
            <a:pPr lvl="3"/>
            <a:r>
              <a:rPr lang="en-US" sz="2400" dirty="0" smtClean="0"/>
              <a:t>Noah &amp; the Ark – God demands faithful </a:t>
            </a:r>
            <a:r>
              <a:rPr lang="en-US" sz="2400" u="sng" dirty="0" smtClean="0"/>
              <a:t>obedience</a:t>
            </a:r>
            <a:r>
              <a:rPr lang="en-US" sz="2400" dirty="0" smtClean="0"/>
              <a:t> to His instructions.  </a:t>
            </a:r>
            <a:endParaRPr lang="en-US" sz="1000" dirty="0" smtClean="0"/>
          </a:p>
          <a:p>
            <a:pPr lvl="3"/>
            <a:r>
              <a:rPr lang="en-US" sz="2400" dirty="0" smtClean="0"/>
              <a:t>Abraham &amp; the Conception of Isaac – Men must </a:t>
            </a:r>
            <a:r>
              <a:rPr lang="en-US" sz="2400" u="sng" dirty="0" smtClean="0"/>
              <a:t>not waver</a:t>
            </a:r>
            <a:r>
              <a:rPr lang="en-US" sz="2400" dirty="0" smtClean="0"/>
              <a:t> through unbelief, no matter how difficult the situation may seem.</a:t>
            </a:r>
            <a:endParaRPr lang="en-US" sz="1000" dirty="0" smtClean="0"/>
          </a:p>
          <a:p>
            <a:pPr lvl="3"/>
            <a:r>
              <a:rPr lang="en-US" sz="2400" dirty="0" smtClean="0"/>
              <a:t>Abraham Offering Isaac – Men must be fully </a:t>
            </a:r>
            <a:r>
              <a:rPr lang="en-US" sz="2400" u="sng" dirty="0" smtClean="0"/>
              <a:t>persuaded</a:t>
            </a:r>
            <a:r>
              <a:rPr lang="en-US" sz="2400" dirty="0" smtClean="0"/>
              <a:t> that God…</a:t>
            </a:r>
            <a:endParaRPr lang="en-US" sz="1000" dirty="0" smtClean="0"/>
          </a:p>
          <a:p>
            <a:pPr lvl="3"/>
            <a:r>
              <a:rPr lang="en-US" sz="2400" dirty="0" err="1" smtClean="0"/>
              <a:t>Nadab</a:t>
            </a:r>
            <a:r>
              <a:rPr lang="en-US" sz="2400" dirty="0" smtClean="0"/>
              <a:t> &amp; </a:t>
            </a:r>
            <a:r>
              <a:rPr lang="en-US" sz="2400" dirty="0" err="1" smtClean="0"/>
              <a:t>Abihu</a:t>
            </a:r>
            <a:r>
              <a:rPr lang="en-US" sz="2400" dirty="0" smtClean="0"/>
              <a:t> – Men are to </a:t>
            </a:r>
            <a:r>
              <a:rPr lang="en-US" sz="2400" u="sng" dirty="0" smtClean="0"/>
              <a:t>do only</a:t>
            </a:r>
            <a:r>
              <a:rPr lang="en-US" sz="2400" dirty="0" smtClean="0"/>
              <a:t> that which God has authorized.</a:t>
            </a:r>
            <a:endParaRPr lang="en-US" sz="1000" dirty="0" smtClean="0"/>
          </a:p>
          <a:p>
            <a:pPr lvl="3"/>
            <a:r>
              <a:rPr lang="en-US" sz="2400" dirty="0" smtClean="0"/>
              <a:t>David &amp; the New Cart – Men must do in religion </a:t>
            </a:r>
            <a:r>
              <a:rPr lang="en-US" sz="2400" u="sng" dirty="0" smtClean="0"/>
              <a:t>only</a:t>
            </a:r>
            <a:r>
              <a:rPr lang="en-US" sz="2400" dirty="0" smtClean="0"/>
              <a:t> what is authorized by God.</a:t>
            </a:r>
            <a:endParaRPr lang="en-US" sz="1000" dirty="0" smtClean="0"/>
          </a:p>
          <a:p>
            <a:pPr lvl="3"/>
            <a:r>
              <a:rPr lang="en-US" sz="2400" dirty="0" smtClean="0"/>
              <a:t>The Young Prophet – While sincerity is necessary, it is </a:t>
            </a:r>
            <a:r>
              <a:rPr lang="en-US" sz="2400" u="sng" dirty="0" smtClean="0"/>
              <a:t>not sufficient</a:t>
            </a:r>
            <a:r>
              <a:rPr lang="en-US" sz="2400" dirty="0" smtClean="0"/>
              <a:t> in obedience to God</a:t>
            </a:r>
            <a:endParaRPr lang="en-US" sz="1000" dirty="0" smtClean="0"/>
          </a:p>
          <a:p>
            <a:pPr lvl="3"/>
            <a:endParaRPr lang="en-US" sz="800" dirty="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500"/>
                                        <p:tgtEl>
                                          <p:spTgt spid="2">
                                            <p:txEl>
                                              <p:pRg st="5" end="5"/>
                                            </p:txEl>
                                          </p:spTgt>
                                        </p:tgtEl>
                                      </p:cBhvr>
                                    </p:animEffect>
                                    <p:anim calcmode="lin" valueType="num">
                                      <p:cBhvr>
                                        <p:cTn id="3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500"/>
                                        <p:tgtEl>
                                          <p:spTgt spid="2">
                                            <p:txEl>
                                              <p:pRg st="6" end="6"/>
                                            </p:txEl>
                                          </p:spTgt>
                                        </p:tgtEl>
                                      </p:cBhvr>
                                    </p:animEffect>
                                    <p:anim calcmode="lin" valueType="num">
                                      <p:cBhvr>
                                        <p:cTn id="4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fade">
                                      <p:cBhvr>
                                        <p:cTn id="49" dur="500"/>
                                        <p:tgtEl>
                                          <p:spTgt spid="2">
                                            <p:txEl>
                                              <p:pRg st="7" end="7"/>
                                            </p:txEl>
                                          </p:spTgt>
                                        </p:tgtEl>
                                      </p:cBhvr>
                                    </p:animEffect>
                                    <p:anim calcmode="lin" valueType="num">
                                      <p:cBhvr>
                                        <p:cTn id="50"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Effect transition="in" filter="fade">
                                      <p:cBhvr>
                                        <p:cTn id="55" dur="500"/>
                                        <p:tgtEl>
                                          <p:spTgt spid="2">
                                            <p:txEl>
                                              <p:pRg st="8" end="8"/>
                                            </p:txEl>
                                          </p:spTgt>
                                        </p:tgtEl>
                                      </p:cBhvr>
                                    </p:animEffect>
                                    <p:anim calcmode="lin" valueType="num">
                                      <p:cBhvr>
                                        <p:cTn id="56"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7"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3"/>
            </a:pPr>
            <a:r>
              <a:rPr lang="en-US" dirty="0" smtClean="0"/>
              <a:t>Actions in the New Testament can be classified </a:t>
            </a:r>
            <a:r>
              <a:rPr lang="en-US" u="sng" dirty="0" smtClean="0"/>
              <a:t>generally</a:t>
            </a:r>
            <a:r>
              <a:rPr lang="en-US" dirty="0" smtClean="0"/>
              <a:t> in two ways:</a:t>
            </a:r>
          </a:p>
          <a:p>
            <a:pPr lvl="1"/>
            <a:r>
              <a:rPr lang="en-US" dirty="0" smtClean="0"/>
              <a:t>Action which is </a:t>
            </a:r>
            <a:r>
              <a:rPr lang="en-US" u="sng" dirty="0" smtClean="0"/>
              <a:t>acceptable</a:t>
            </a:r>
            <a:r>
              <a:rPr lang="en-US" dirty="0" smtClean="0"/>
              <a:t> to God.</a:t>
            </a:r>
            <a:endParaRPr lang="en-US" sz="1400" dirty="0" smtClean="0"/>
          </a:p>
          <a:p>
            <a:pPr lvl="2"/>
            <a:r>
              <a:rPr lang="en-US" sz="2400" dirty="0" smtClean="0"/>
              <a:t>Action which is </a:t>
            </a:r>
            <a:r>
              <a:rPr lang="en-US" sz="2400" u="sng" dirty="0" smtClean="0"/>
              <a:t>obligatory</a:t>
            </a:r>
            <a:r>
              <a:rPr lang="en-US" sz="2400" dirty="0" smtClean="0"/>
              <a:t>.</a:t>
            </a:r>
            <a:endParaRPr lang="en-US" sz="1050" dirty="0" smtClean="0"/>
          </a:p>
          <a:p>
            <a:pPr lvl="2"/>
            <a:r>
              <a:rPr lang="en-US" sz="2400" dirty="0" smtClean="0"/>
              <a:t>Action which is </a:t>
            </a:r>
            <a:r>
              <a:rPr lang="en-US" sz="2400" u="sng" dirty="0" smtClean="0"/>
              <a:t>optional</a:t>
            </a:r>
            <a:r>
              <a:rPr lang="en-US" sz="2400" dirty="0" smtClean="0"/>
              <a:t>.</a:t>
            </a:r>
          </a:p>
          <a:p>
            <a:pPr lvl="1"/>
            <a:r>
              <a:rPr lang="en-US" dirty="0" smtClean="0"/>
              <a:t>Action which is </a:t>
            </a:r>
            <a:r>
              <a:rPr lang="en-US" u="sng" dirty="0" smtClean="0"/>
              <a:t>not acceptable</a:t>
            </a:r>
            <a:r>
              <a:rPr lang="en-US" dirty="0" smtClean="0"/>
              <a:t> to God.</a:t>
            </a:r>
            <a:endParaRPr lang="en-US" sz="1400" dirty="0" smtClean="0"/>
          </a:p>
          <a:p>
            <a:pPr lvl="2"/>
            <a:r>
              <a:rPr lang="en-US" sz="2200" dirty="0" smtClean="0"/>
              <a:t>In other words, action which is </a:t>
            </a:r>
            <a:r>
              <a:rPr lang="en-US" sz="2200" u="sng" dirty="0" smtClean="0"/>
              <a:t>not</a:t>
            </a:r>
            <a:r>
              <a:rPr lang="en-US" sz="2200" dirty="0" smtClean="0"/>
              <a:t> authorized by God’s Word.</a:t>
            </a:r>
          </a:p>
          <a:p>
            <a:pPr lvl="2"/>
            <a:r>
              <a:rPr lang="en-US" sz="2200" dirty="0" smtClean="0"/>
              <a:t>Unacceptable/Unauthorized actions may be sub-classified into:</a:t>
            </a:r>
          </a:p>
          <a:p>
            <a:pPr lvl="3"/>
            <a:r>
              <a:rPr lang="en-US" sz="2000" dirty="0" smtClean="0"/>
              <a:t>Action which is explicitly forbidden.</a:t>
            </a:r>
            <a:endParaRPr lang="en-US" sz="900" dirty="0" smtClean="0"/>
          </a:p>
          <a:p>
            <a:pPr lvl="3"/>
            <a:r>
              <a:rPr lang="en-US" sz="2000" dirty="0" smtClean="0"/>
              <a:t>Action which is implicitly forbidden.</a:t>
            </a:r>
            <a:endParaRPr lang="en-US" sz="900" dirty="0" smtClean="0"/>
          </a:p>
          <a:p>
            <a:pPr lvl="3"/>
            <a:r>
              <a:rPr lang="en-US" sz="2000" dirty="0" smtClean="0"/>
              <a:t>The forbidding of what God’s Word allows.</a:t>
            </a:r>
            <a:endParaRPr lang="en-US" sz="900" dirty="0" smtClean="0"/>
          </a:p>
          <a:p>
            <a:pPr lvl="3"/>
            <a:r>
              <a:rPr lang="en-US" sz="2000" dirty="0" smtClean="0"/>
              <a:t>The binding of what God’s Word has not taught to be essential.</a:t>
            </a:r>
            <a:endParaRPr lang="en-US" sz="900" dirty="0" smtClean="0"/>
          </a:p>
          <a:p>
            <a:pPr lvl="1"/>
            <a:endParaRPr lang="en-US" dirty="0" smtClean="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500"/>
                                        <p:tgtEl>
                                          <p:spTgt spid="2">
                                            <p:txEl>
                                              <p:pRg st="4" end="4"/>
                                            </p:txEl>
                                          </p:spTgt>
                                        </p:tgtEl>
                                      </p:cBhvr>
                                    </p:animEffect>
                                    <p:anim calcmode="lin" valueType="num">
                                      <p:cBhvr>
                                        <p:cTn id="34"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6" fill="hold">
                            <p:stCondLst>
                              <p:cond delay="500"/>
                            </p:stCondLst>
                            <p:childTnLst>
                              <p:par>
                                <p:cTn id="37" presetID="42" presetClass="entr" presetSubtype="0" fill="hold" nodeType="after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Effect transition="in" filter="fade">
                                      <p:cBhvr>
                                        <p:cTn id="39" dur="500"/>
                                        <p:tgtEl>
                                          <p:spTgt spid="2">
                                            <p:txEl>
                                              <p:pRg st="5" end="5"/>
                                            </p:txEl>
                                          </p:spTgt>
                                        </p:tgtEl>
                                      </p:cBhvr>
                                    </p:animEffect>
                                    <p:anim calcmode="lin" valueType="num">
                                      <p:cBhvr>
                                        <p:cTn id="40"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1000"/>
                            </p:stCondLst>
                            <p:childTnLst>
                              <p:par>
                                <p:cTn id="43" presetID="42" presetClass="entr" presetSubtype="0" fill="hold" nodeType="after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fade">
                                      <p:cBhvr>
                                        <p:cTn id="45" dur="500"/>
                                        <p:tgtEl>
                                          <p:spTgt spid="2">
                                            <p:txEl>
                                              <p:pRg st="6" end="6"/>
                                            </p:txEl>
                                          </p:spTgt>
                                        </p:tgtEl>
                                      </p:cBhvr>
                                    </p:animEffect>
                                    <p:anim calcmode="lin" valueType="num">
                                      <p:cBhvr>
                                        <p:cTn id="46"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7"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8" fill="hold">
                            <p:stCondLst>
                              <p:cond delay="1500"/>
                            </p:stCondLst>
                            <p:childTnLst>
                              <p:par>
                                <p:cTn id="49" presetID="42" presetClass="entr" presetSubtype="0" fill="hold" nodeType="afterEffect">
                                  <p:stCondLst>
                                    <p:cond delay="0"/>
                                  </p:stCondLst>
                                  <p:childTnLst>
                                    <p:set>
                                      <p:cBhvr>
                                        <p:cTn id="50" dur="1" fill="hold">
                                          <p:stCondLst>
                                            <p:cond delay="0"/>
                                          </p:stCondLst>
                                        </p:cTn>
                                        <p:tgtEl>
                                          <p:spTgt spid="2">
                                            <p:txEl>
                                              <p:pRg st="7" end="7"/>
                                            </p:txEl>
                                          </p:spTgt>
                                        </p:tgtEl>
                                        <p:attrNameLst>
                                          <p:attrName>style.visibility</p:attrName>
                                        </p:attrNameLst>
                                      </p:cBhvr>
                                      <p:to>
                                        <p:strVal val="visible"/>
                                      </p:to>
                                    </p:set>
                                    <p:animEffect transition="in" filter="fade">
                                      <p:cBhvr>
                                        <p:cTn id="51" dur="500"/>
                                        <p:tgtEl>
                                          <p:spTgt spid="2">
                                            <p:txEl>
                                              <p:pRg st="7" end="7"/>
                                            </p:txEl>
                                          </p:spTgt>
                                        </p:tgtEl>
                                      </p:cBhvr>
                                    </p:animEffect>
                                    <p:anim calcmode="lin" valueType="num">
                                      <p:cBhvr>
                                        <p:cTn id="52"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3"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4" fill="hold">
                            <p:stCondLst>
                              <p:cond delay="2000"/>
                            </p:stCondLst>
                            <p:childTnLst>
                              <p:par>
                                <p:cTn id="55" presetID="42" presetClass="entr" presetSubtype="0" fill="hold" nodeType="afterEffect">
                                  <p:stCondLst>
                                    <p:cond delay="0"/>
                                  </p:stCondLst>
                                  <p:childTnLst>
                                    <p:set>
                                      <p:cBhvr>
                                        <p:cTn id="56" dur="1" fill="hold">
                                          <p:stCondLst>
                                            <p:cond delay="0"/>
                                          </p:stCondLst>
                                        </p:cTn>
                                        <p:tgtEl>
                                          <p:spTgt spid="2">
                                            <p:txEl>
                                              <p:pRg st="8" end="8"/>
                                            </p:txEl>
                                          </p:spTgt>
                                        </p:tgtEl>
                                        <p:attrNameLst>
                                          <p:attrName>style.visibility</p:attrName>
                                        </p:attrNameLst>
                                      </p:cBhvr>
                                      <p:to>
                                        <p:strVal val="visible"/>
                                      </p:to>
                                    </p:set>
                                    <p:animEffect transition="in" filter="fade">
                                      <p:cBhvr>
                                        <p:cTn id="57" dur="500"/>
                                        <p:tgtEl>
                                          <p:spTgt spid="2">
                                            <p:txEl>
                                              <p:pRg st="8" end="8"/>
                                            </p:txEl>
                                          </p:spTgt>
                                        </p:tgtEl>
                                      </p:cBhvr>
                                    </p:animEffect>
                                    <p:anim calcmode="lin" valueType="num">
                                      <p:cBhvr>
                                        <p:cTn id="58"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9"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60" fill="hold">
                            <p:stCondLst>
                              <p:cond delay="2500"/>
                            </p:stCondLst>
                            <p:childTnLst>
                              <p:par>
                                <p:cTn id="61" presetID="42" presetClass="entr" presetSubtype="0" fill="hold" nodeType="afterEffect">
                                  <p:stCondLst>
                                    <p:cond delay="0"/>
                                  </p:stCondLst>
                                  <p:childTnLst>
                                    <p:set>
                                      <p:cBhvr>
                                        <p:cTn id="62" dur="1" fill="hold">
                                          <p:stCondLst>
                                            <p:cond delay="0"/>
                                          </p:stCondLst>
                                        </p:cTn>
                                        <p:tgtEl>
                                          <p:spTgt spid="2">
                                            <p:txEl>
                                              <p:pRg st="9" end="9"/>
                                            </p:txEl>
                                          </p:spTgt>
                                        </p:tgtEl>
                                        <p:attrNameLst>
                                          <p:attrName>style.visibility</p:attrName>
                                        </p:attrNameLst>
                                      </p:cBhvr>
                                      <p:to>
                                        <p:strVal val="visible"/>
                                      </p:to>
                                    </p:set>
                                    <p:animEffect transition="in" filter="fade">
                                      <p:cBhvr>
                                        <p:cTn id="63" dur="500"/>
                                        <p:tgtEl>
                                          <p:spTgt spid="2">
                                            <p:txEl>
                                              <p:pRg st="9" end="9"/>
                                            </p:txEl>
                                          </p:spTgt>
                                        </p:tgtEl>
                                      </p:cBhvr>
                                    </p:animEffect>
                                    <p:anim calcmode="lin" valueType="num">
                                      <p:cBhvr>
                                        <p:cTn id="64"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5"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66" fill="hold">
                            <p:stCondLst>
                              <p:cond delay="3000"/>
                            </p:stCondLst>
                            <p:childTnLst>
                              <p:par>
                                <p:cTn id="67" presetID="42" presetClass="entr" presetSubtype="0" fill="hold" nodeType="afterEffect">
                                  <p:stCondLst>
                                    <p:cond delay="0"/>
                                  </p:stCondLst>
                                  <p:childTnLst>
                                    <p:set>
                                      <p:cBhvr>
                                        <p:cTn id="68" dur="1" fill="hold">
                                          <p:stCondLst>
                                            <p:cond delay="0"/>
                                          </p:stCondLst>
                                        </p:cTn>
                                        <p:tgtEl>
                                          <p:spTgt spid="2">
                                            <p:txEl>
                                              <p:pRg st="10" end="10"/>
                                            </p:txEl>
                                          </p:spTgt>
                                        </p:tgtEl>
                                        <p:attrNameLst>
                                          <p:attrName>style.visibility</p:attrName>
                                        </p:attrNameLst>
                                      </p:cBhvr>
                                      <p:to>
                                        <p:strVal val="visible"/>
                                      </p:to>
                                    </p:set>
                                    <p:animEffect transition="in" filter="fade">
                                      <p:cBhvr>
                                        <p:cTn id="69" dur="500"/>
                                        <p:tgtEl>
                                          <p:spTgt spid="2">
                                            <p:txEl>
                                              <p:pRg st="10" end="10"/>
                                            </p:txEl>
                                          </p:spTgt>
                                        </p:tgtEl>
                                      </p:cBhvr>
                                    </p:animEffect>
                                    <p:anim calcmode="lin" valueType="num">
                                      <p:cBhvr>
                                        <p:cTn id="70"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1" dur="5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4"/>
            </a:pPr>
            <a:r>
              <a:rPr lang="en-US" dirty="0" smtClean="0"/>
              <a:t>Actions in the New Testament can be classified </a:t>
            </a:r>
            <a:r>
              <a:rPr lang="en-US" u="sng" dirty="0" smtClean="0"/>
              <a:t>specifically</a:t>
            </a:r>
            <a:r>
              <a:rPr lang="en-US" dirty="0" smtClean="0"/>
              <a:t> in these five ways:</a:t>
            </a:r>
          </a:p>
          <a:p>
            <a:pPr lvl="1"/>
            <a:r>
              <a:rPr lang="en-US" dirty="0" smtClean="0"/>
              <a:t>Action which was </a:t>
            </a:r>
            <a:r>
              <a:rPr lang="en-US" u="sng" dirty="0" smtClean="0"/>
              <a:t>permanently sinful</a:t>
            </a:r>
            <a:endParaRPr lang="en-US" sz="1400" u="sng" dirty="0" smtClean="0"/>
          </a:p>
          <a:p>
            <a:pPr lvl="2"/>
            <a:r>
              <a:rPr lang="en-US" sz="2400" u="sng" dirty="0" smtClean="0"/>
              <a:t>Betraying</a:t>
            </a:r>
            <a:r>
              <a:rPr lang="en-US" sz="2400" dirty="0" smtClean="0"/>
              <a:t> Jesus</a:t>
            </a:r>
            <a:endParaRPr lang="en-US" sz="1050" dirty="0" smtClean="0"/>
          </a:p>
          <a:p>
            <a:pPr lvl="2"/>
            <a:r>
              <a:rPr lang="en-US" sz="2400" u="sng" dirty="0" smtClean="0"/>
              <a:t>Denying</a:t>
            </a:r>
            <a:r>
              <a:rPr lang="en-US" sz="2400" dirty="0" smtClean="0"/>
              <a:t> Jesus</a:t>
            </a:r>
            <a:endParaRPr lang="en-US" sz="1050" dirty="0" smtClean="0"/>
          </a:p>
          <a:p>
            <a:pPr lvl="2"/>
            <a:r>
              <a:rPr lang="en-US" sz="2400" dirty="0" smtClean="0"/>
              <a:t>Showing </a:t>
            </a:r>
            <a:r>
              <a:rPr lang="en-US" sz="2400" u="sng" dirty="0" smtClean="0"/>
              <a:t>partiality </a:t>
            </a:r>
          </a:p>
          <a:p>
            <a:pPr lvl="2"/>
            <a:r>
              <a:rPr lang="en-US" sz="2400" u="sng" dirty="0" smtClean="0"/>
              <a:t>Loving</a:t>
            </a:r>
            <a:r>
              <a:rPr lang="en-US" sz="2400" dirty="0" smtClean="0"/>
              <a:t> this world</a:t>
            </a:r>
            <a:endParaRPr lang="en-US" sz="1050" dirty="0" smtClean="0"/>
          </a:p>
          <a:p>
            <a:pPr lvl="2"/>
            <a:r>
              <a:rPr lang="en-US" sz="2400" u="sng" dirty="0" smtClean="0"/>
              <a:t>Tolerating</a:t>
            </a:r>
            <a:r>
              <a:rPr lang="en-US" sz="2400" dirty="0" smtClean="0"/>
              <a:t> false teachers/doctrines</a:t>
            </a:r>
            <a:endParaRPr lang="en-US" sz="1050" dirty="0" smtClean="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anim calcmode="lin" valueType="num">
                                      <p:cBhvr>
                                        <p:cTn id="22"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500"/>
                                        <p:tgtEl>
                                          <p:spTgt spid="2">
                                            <p:txEl>
                                              <p:pRg st="3" end="3"/>
                                            </p:txEl>
                                          </p:spTgt>
                                        </p:tgtEl>
                                      </p:cBhvr>
                                    </p:animEffect>
                                    <p:anim calcmode="lin" valueType="num">
                                      <p:cBhvr>
                                        <p:cTn id="2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500"/>
                                        <p:tgtEl>
                                          <p:spTgt spid="2">
                                            <p:txEl>
                                              <p:pRg st="4" end="4"/>
                                            </p:txEl>
                                          </p:spTgt>
                                        </p:tgtEl>
                                      </p:cBhvr>
                                    </p:animEffect>
                                    <p:anim calcmode="lin" valueType="num">
                                      <p:cBhvr>
                                        <p:cTn id="3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500"/>
                                        <p:tgtEl>
                                          <p:spTgt spid="2">
                                            <p:txEl>
                                              <p:pRg st="5" end="5"/>
                                            </p:txEl>
                                          </p:spTgt>
                                        </p:tgtEl>
                                      </p:cBhvr>
                                    </p:animEffect>
                                    <p:anim calcmode="lin" valueType="num">
                                      <p:cBhvr>
                                        <p:cTn id="4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500"/>
                                        <p:tgtEl>
                                          <p:spTgt spid="2">
                                            <p:txEl>
                                              <p:pRg st="6" end="6"/>
                                            </p:txEl>
                                          </p:spTgt>
                                        </p:tgtEl>
                                      </p:cBhvr>
                                    </p:animEffect>
                                    <p:anim calcmode="lin" valueType="num">
                                      <p:cBhvr>
                                        <p:cTn id="50"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4"/>
            </a:pPr>
            <a:r>
              <a:rPr lang="en-US" dirty="0" smtClean="0"/>
              <a:t>Actions in the New Testament can be classified </a:t>
            </a:r>
            <a:r>
              <a:rPr lang="en-US" u="sng" dirty="0" smtClean="0"/>
              <a:t>specifically</a:t>
            </a:r>
            <a:r>
              <a:rPr lang="en-US" dirty="0" smtClean="0"/>
              <a:t> in these five ways:</a:t>
            </a:r>
          </a:p>
          <a:p>
            <a:pPr marL="798513" lvl="1" indent="-341313">
              <a:buFont typeface="+mj-lt"/>
              <a:buAutoNum type="alphaLcPeriod" startAt="2"/>
            </a:pPr>
            <a:r>
              <a:rPr lang="en-US" dirty="0" smtClean="0"/>
              <a:t>Action which was </a:t>
            </a:r>
            <a:r>
              <a:rPr lang="en-US" u="sng" dirty="0" smtClean="0"/>
              <a:t>optional and temporary</a:t>
            </a:r>
            <a:endParaRPr lang="en-US" sz="1400" u="sng" dirty="0" smtClean="0"/>
          </a:p>
          <a:p>
            <a:pPr lvl="2"/>
            <a:r>
              <a:rPr lang="en-US" sz="2400" dirty="0" smtClean="0"/>
              <a:t>Preaching to </a:t>
            </a:r>
            <a:r>
              <a:rPr lang="en-US" sz="2400" u="sng" dirty="0" smtClean="0"/>
              <a:t>Jews only</a:t>
            </a:r>
            <a:r>
              <a:rPr lang="en-US" sz="2400" dirty="0" smtClean="0"/>
              <a:t> </a:t>
            </a:r>
          </a:p>
          <a:p>
            <a:pPr lvl="2"/>
            <a:r>
              <a:rPr lang="en-US" sz="2400" dirty="0" smtClean="0"/>
              <a:t>Participating in some of the </a:t>
            </a:r>
            <a:r>
              <a:rPr lang="en-US" sz="2400" u="sng" dirty="0" smtClean="0"/>
              <a:t>Jewish sacrifices</a:t>
            </a:r>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4"/>
            </a:pPr>
            <a:r>
              <a:rPr lang="en-US" dirty="0" smtClean="0"/>
              <a:t>Actions in the New Testament can be classified </a:t>
            </a:r>
            <a:r>
              <a:rPr lang="en-US" u="sng" dirty="0" smtClean="0"/>
              <a:t>specifically</a:t>
            </a:r>
            <a:r>
              <a:rPr lang="en-US" dirty="0" smtClean="0"/>
              <a:t> in these five ways:</a:t>
            </a:r>
          </a:p>
          <a:p>
            <a:pPr marL="798513" lvl="1" indent="-341313">
              <a:buFont typeface="+mj-lt"/>
              <a:buAutoNum type="alphaLcPeriod" startAt="3"/>
            </a:pPr>
            <a:r>
              <a:rPr lang="en-US" dirty="0" smtClean="0"/>
              <a:t>Action which was </a:t>
            </a:r>
            <a:r>
              <a:rPr lang="en-US" u="sng" dirty="0" smtClean="0"/>
              <a:t>optional and permanent</a:t>
            </a:r>
            <a:endParaRPr lang="en-US" sz="1400" u="sng" dirty="0" smtClean="0"/>
          </a:p>
          <a:p>
            <a:pPr marL="1198563" lvl="2"/>
            <a:r>
              <a:rPr lang="en-US" sz="2400" dirty="0" smtClean="0"/>
              <a:t>Choosing the means of </a:t>
            </a:r>
            <a:r>
              <a:rPr lang="en-US" sz="2400" u="sng" dirty="0" smtClean="0"/>
              <a:t>travel to preach</a:t>
            </a:r>
            <a:endParaRPr lang="en-US" sz="1050" u="sng" dirty="0" smtClean="0"/>
          </a:p>
          <a:p>
            <a:pPr marL="1198563" lvl="2"/>
            <a:r>
              <a:rPr lang="en-US" sz="2400" dirty="0" smtClean="0"/>
              <a:t>Eating the Lord’s Supper </a:t>
            </a:r>
            <a:r>
              <a:rPr lang="en-US" sz="2400" u="sng" dirty="0" smtClean="0"/>
              <a:t>in an upper room</a:t>
            </a:r>
            <a:endParaRPr lang="en-US" sz="1050" u="sng" dirty="0" smtClean="0"/>
          </a:p>
          <a:p>
            <a:pPr marL="1198563" lvl="2"/>
            <a:r>
              <a:rPr lang="en-US" sz="2400" dirty="0" smtClean="0"/>
              <a:t>Giving </a:t>
            </a:r>
            <a:r>
              <a:rPr lang="en-US" sz="2400" u="sng" dirty="0" smtClean="0"/>
              <a:t>beyond</a:t>
            </a:r>
            <a:r>
              <a:rPr lang="en-US" sz="2400" dirty="0" smtClean="0"/>
              <a:t> one’s ability to give</a:t>
            </a:r>
            <a:endParaRPr lang="en-US" sz="1050" dirty="0" smtClean="0"/>
          </a:p>
          <a:p>
            <a:pPr marL="1198563" lvl="2"/>
            <a:r>
              <a:rPr lang="en-US" sz="2400" u="sng" dirty="0" smtClean="0"/>
              <a:t>Selling</a:t>
            </a:r>
            <a:r>
              <a:rPr lang="en-US" sz="2400" dirty="0" smtClean="0"/>
              <a:t> possessions &amp; putting it into the common treasury</a:t>
            </a:r>
          </a:p>
          <a:p>
            <a:pPr marL="1198563" lvl="2"/>
            <a:r>
              <a:rPr lang="en-US" sz="2400" dirty="0" smtClean="0"/>
              <a:t>One church sending assistance to another church</a:t>
            </a:r>
            <a:endParaRPr lang="en-US" dirty="0" smtClean="0"/>
          </a:p>
          <a:p>
            <a:pPr marL="1198563" lvl="2"/>
            <a:r>
              <a:rPr lang="en-US" sz="2400" dirty="0" smtClean="0"/>
              <a:t>A preacher working to </a:t>
            </a:r>
            <a:r>
              <a:rPr lang="en-US" sz="2400" u="sng" dirty="0" smtClean="0"/>
              <a:t>support himself</a:t>
            </a:r>
            <a:r>
              <a:rPr lang="en-US" sz="2400" dirty="0" smtClean="0"/>
              <a:t> while he preaches</a:t>
            </a:r>
            <a:endParaRPr lang="en-US" dirty="0" smtClean="0"/>
          </a:p>
          <a:p>
            <a:pPr marL="1198563" lvl="2"/>
            <a:r>
              <a:rPr lang="en-US" sz="2400" u="sng" dirty="0" smtClean="0"/>
              <a:t>Kneeling</a:t>
            </a:r>
            <a:r>
              <a:rPr lang="en-US" sz="2400" dirty="0" smtClean="0"/>
              <a:t> as a posture of prayer</a:t>
            </a:r>
            <a:endParaRPr lang="en-US" dirty="0" smtClean="0"/>
          </a:p>
        </p:txBody>
      </p:sp>
      <p:sp>
        <p:nvSpPr>
          <p:cNvPr id="3" name="Title 2"/>
          <p:cNvSpPr>
            <a:spLocks noGrp="1"/>
          </p:cNvSpPr>
          <p:nvPr>
            <p:ph type="title"/>
          </p:nvPr>
        </p:nvSpPr>
        <p:spPr/>
        <p:txBody>
          <a:bodyPr/>
          <a:lstStyle/>
          <a:p>
            <a:r>
              <a:rPr lang="en-US" sz="3700" dirty="0" smtClean="0"/>
              <a:t>Authorizes By Accounts of Approved Action</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500"/>
                                        <p:tgtEl>
                                          <p:spTgt spid="2">
                                            <p:txEl>
                                              <p:pRg st="2" end="2"/>
                                            </p:txEl>
                                          </p:spTgt>
                                        </p:tgtEl>
                                      </p:cBhvr>
                                    </p:animEffect>
                                    <p:anim calcmode="lin" valueType="num">
                                      <p:cBhvr>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500"/>
                                        <p:tgtEl>
                                          <p:spTgt spid="2">
                                            <p:txEl>
                                              <p:pRg st="3" end="3"/>
                                            </p:txEl>
                                          </p:spTgt>
                                        </p:tgtEl>
                                      </p:cBhvr>
                                    </p:animEffect>
                                    <p:anim calcmode="lin" valueType="num">
                                      <p:cBhvr>
                                        <p:cTn id="2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500"/>
                                        <p:tgtEl>
                                          <p:spTgt spid="2">
                                            <p:txEl>
                                              <p:pRg st="4" end="4"/>
                                            </p:txEl>
                                          </p:spTgt>
                                        </p:tgtEl>
                                      </p:cBhvr>
                                    </p:animEffect>
                                    <p:anim calcmode="lin" valueType="num">
                                      <p:cBhvr>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500"/>
                                        <p:tgtEl>
                                          <p:spTgt spid="2">
                                            <p:txEl>
                                              <p:pRg st="5" end="5"/>
                                            </p:txEl>
                                          </p:spTgt>
                                        </p:tgtEl>
                                      </p:cBhvr>
                                    </p:animEffect>
                                    <p:anim calcmode="lin" valueType="num">
                                      <p:cBhvr>
                                        <p:cTn id="3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
                            </p:stCondLst>
                            <p:childTnLst>
                              <p:par>
                                <p:cTn id="39" presetID="42" presetClass="entr" presetSubtype="0" fill="hold" nodeType="after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fade">
                                      <p:cBhvr>
                                        <p:cTn id="41" dur="500"/>
                                        <p:tgtEl>
                                          <p:spTgt spid="2">
                                            <p:txEl>
                                              <p:pRg st="6" end="6"/>
                                            </p:txEl>
                                          </p:spTgt>
                                        </p:tgtEl>
                                      </p:cBhvr>
                                    </p:animEffect>
                                    <p:anim calcmode="lin" valueType="num">
                                      <p:cBhvr>
                                        <p:cTn id="42"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3"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2">
                                            <p:txEl>
                                              <p:pRg st="7" end="7"/>
                                            </p:txEl>
                                          </p:spTgt>
                                        </p:tgtEl>
                                        <p:attrNameLst>
                                          <p:attrName>style.visibility</p:attrName>
                                        </p:attrNameLst>
                                      </p:cBhvr>
                                      <p:to>
                                        <p:strVal val="visible"/>
                                      </p:to>
                                    </p:set>
                                    <p:animEffect transition="in" filter="fade">
                                      <p:cBhvr>
                                        <p:cTn id="48" dur="500"/>
                                        <p:tgtEl>
                                          <p:spTgt spid="2">
                                            <p:txEl>
                                              <p:pRg st="7" end="7"/>
                                            </p:txEl>
                                          </p:spTgt>
                                        </p:tgtEl>
                                      </p:cBhvr>
                                    </p:animEffect>
                                    <p:anim calcmode="lin" valueType="num">
                                      <p:cBhvr>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0"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1" fill="hold">
                            <p:stCondLst>
                              <p:cond delay="500"/>
                            </p:stCondLst>
                            <p:childTnLst>
                              <p:par>
                                <p:cTn id="52" presetID="42" presetClass="entr" presetSubtype="0" fill="hold" nodeType="afterEffect">
                                  <p:stCondLst>
                                    <p:cond delay="0"/>
                                  </p:stCondLst>
                                  <p:childTnLst>
                                    <p:set>
                                      <p:cBhvr>
                                        <p:cTn id="53" dur="1" fill="hold">
                                          <p:stCondLst>
                                            <p:cond delay="0"/>
                                          </p:stCondLst>
                                        </p:cTn>
                                        <p:tgtEl>
                                          <p:spTgt spid="2">
                                            <p:txEl>
                                              <p:pRg st="8" end="8"/>
                                            </p:txEl>
                                          </p:spTgt>
                                        </p:tgtEl>
                                        <p:attrNameLst>
                                          <p:attrName>style.visibility</p:attrName>
                                        </p:attrNameLst>
                                      </p:cBhvr>
                                      <p:to>
                                        <p:strVal val="visible"/>
                                      </p:to>
                                    </p:set>
                                    <p:animEffect transition="in" filter="fade">
                                      <p:cBhvr>
                                        <p:cTn id="54" dur="500"/>
                                        <p:tgtEl>
                                          <p:spTgt spid="2">
                                            <p:txEl>
                                              <p:pRg st="8" end="8"/>
                                            </p:txEl>
                                          </p:spTgt>
                                        </p:tgtEl>
                                      </p:cBhvr>
                                    </p:animEffect>
                                    <p:anim calcmode="lin" valueType="num">
                                      <p:cBhvr>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6"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1482</TotalTime>
  <Words>1052</Words>
  <Application>Microsoft Office PowerPoint</Application>
  <PresentationFormat>On-screen Show (4:3)</PresentationFormat>
  <Paragraphs>110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fa</vt:lpstr>
      <vt:lpstr>Authorizes By Accounts of Approved Action</vt:lpstr>
      <vt:lpstr>Authorizes By Accounts of Approved Action</vt:lpstr>
      <vt:lpstr>Authorizes By Accounts of Approved Action</vt:lpstr>
      <vt:lpstr>Authorizes By Accounts of Approved Action</vt:lpstr>
      <vt:lpstr>Authorizes By Accounts of Approved Action</vt:lpstr>
      <vt:lpstr>Authorizes By Accounts of Approved Action</vt:lpstr>
      <vt:lpstr>Authorizes By Accounts of Approved Action</vt:lpstr>
      <vt:lpstr>Authorizes By Accounts of Approved Action</vt:lpstr>
      <vt:lpstr>Authorizes By Accounts of Approved Action</vt:lpstr>
      <vt:lpstr>Authorizes By Accounts of Approved Action</vt:lpstr>
      <vt:lpstr>Authorizes By Accounts of Approved Action</vt:lpstr>
      <vt:lpstr>Authorizes By Accounts of Approved Action</vt:lpstr>
      <vt:lpstr>Authorizes By Accounts of Approved Action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36</cp:revision>
  <dcterms:created xsi:type="dcterms:W3CDTF">2012-03-11T17:57:16Z</dcterms:created>
  <dcterms:modified xsi:type="dcterms:W3CDTF">2012-05-27T19:18:03Z</dcterms:modified>
</cp:coreProperties>
</file>