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4" r:id="rId3"/>
    <p:sldId id="295" r:id="rId4"/>
    <p:sldId id="297" r:id="rId5"/>
    <p:sldId id="296" r:id="rId6"/>
    <p:sldId id="298" r:id="rId7"/>
    <p:sldId id="299" r:id="rId8"/>
    <p:sldId id="300" r:id="rId9"/>
    <p:sldId id="301" r:id="rId10"/>
    <p:sldId id="303" r:id="rId11"/>
    <p:sldId id="304" r:id="rId12"/>
    <p:sldId id="305" r:id="rId13"/>
    <p:sldId id="306" r:id="rId14"/>
    <p:sldId id="302" r:id="rId15"/>
    <p:sldId id="307" r:id="rId16"/>
    <p:sldId id="30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20027"/>
    <a:srgbClr val="C1002D"/>
    <a:srgbClr val="A2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41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A54455-45D2-43CA-B2C9-607F80279603}" type="datetimeFigureOut">
              <a:rPr lang="en-US" smtClean="0"/>
              <a:pPr/>
              <a:t>5/14/2012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54455-45D2-43CA-B2C9-607F80279603}" type="datetimeFigureOut">
              <a:rPr lang="en-US" smtClean="0"/>
              <a:pPr/>
              <a:t>5/14/2012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54455-45D2-43CA-B2C9-607F80279603}" type="datetimeFigureOut">
              <a:rPr lang="en-US" smtClean="0"/>
              <a:pPr/>
              <a:t>5/14/2012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026" name="Picture 2" descr="\\pblfpr\users\David\_Graphics\Lesson-Event PPT Graphics\Interpreting the Bible - text slide.jpg"/>
          <p:cNvPicPr>
            <a:picLocks noChangeAspect="1" noChangeArrowheads="1"/>
          </p:cNvPicPr>
          <p:nvPr userDrawn="1"/>
        </p:nvPicPr>
        <p:blipFill>
          <a:blip r:embed="rId2" cstate="print"/>
          <a:srcRect/>
          <a:stretch>
            <a:fillRect/>
          </a:stretch>
        </p:blipFill>
        <p:spPr bwMode="auto">
          <a:xfrm>
            <a:off x="0" y="0"/>
            <a:ext cx="9144001" cy="6858000"/>
          </a:xfrm>
          <a:prstGeom prst="rect">
            <a:avLst/>
          </a:prstGeom>
          <a:noFill/>
        </p:spPr>
      </p:pic>
      <p:sp>
        <p:nvSpPr>
          <p:cNvPr id="3" name="Content Placeholder 2"/>
          <p:cNvSpPr>
            <a:spLocks noGrp="1"/>
          </p:cNvSpPr>
          <p:nvPr>
            <p:ph idx="1"/>
          </p:nvPr>
        </p:nvSpPr>
        <p:spPr>
          <a:xfrm>
            <a:off x="228600" y="1371600"/>
            <a:ext cx="8763000" cy="5486400"/>
          </a:xfrm>
        </p:spPr>
        <p:txBody>
          <a:bodyPr>
            <a:normAutofit/>
          </a:bodyPr>
          <a:lstStyle>
            <a:lvl1pPr marL="401638" indent="-401638">
              <a:buFont typeface="+mj-lt"/>
              <a:buAutoNum type="arabicPeriod"/>
              <a:defRPr sz="2800" b="1"/>
            </a:lvl1pPr>
            <a:lvl2pPr marL="796925" indent="-339725">
              <a:buFont typeface="+mj-lt"/>
              <a:buAutoNum type="alphaLcPeriod"/>
              <a:defRPr sz="2400" b="1">
                <a:solidFill>
                  <a:srgbClr val="A20027"/>
                </a:solidFill>
                <a:effectLst>
                  <a:outerShdw blurRad="25400" dist="38100" dir="2700000" algn="ctr" rotWithShape="0">
                    <a:schemeClr val="tx1"/>
                  </a:outerShdw>
                </a:effectLst>
              </a:defRPr>
            </a:lvl2pPr>
            <a:lvl3pPr marL="1200150" indent="-344488">
              <a:buFont typeface="+mj-lt"/>
              <a:buAutoNum type="romanLcPeriod"/>
              <a:defRPr sz="2000" b="1"/>
            </a:lvl3pPr>
            <a:lvl4pPr>
              <a:defRPr sz="1800" b="1"/>
            </a:lvl4pPr>
            <a:lvl5pPr>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152400" y="838200"/>
            <a:ext cx="8839200" cy="503238"/>
          </a:xfrm>
          <a:solidFill>
            <a:srgbClr val="A20027"/>
          </a:solidFill>
        </p:spPr>
        <p:txBody>
          <a:bodyPr>
            <a:noAutofit/>
          </a:bodyPr>
          <a:lstStyle>
            <a:lvl1pPr>
              <a:defRPr sz="4000" b="1">
                <a:solidFill>
                  <a:schemeClr val="bg1"/>
                </a:solidFill>
                <a:effectLst>
                  <a:outerShdw blurRad="38100" dist="38100" dir="2700000" algn="ctr" rotWithShape="0">
                    <a:schemeClr val="tx1"/>
                  </a:outerShdw>
                </a:effectLst>
              </a:defRPr>
            </a:lvl1pPr>
          </a:lstStyle>
          <a:p>
            <a:r>
              <a:rPr lang="en-US" dirty="0" smtClean="0"/>
              <a:t>Click to edit Master title style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anim calcmode="lin" valueType="num">
                                      <p:cBhvr>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anim calcmode="lin" valueType="num">
                                      <p:cBhvr>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anim calcmode="lin" valueType="num">
                                      <p:cBhvr>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500"/>
                                        <p:tgtEl>
                                          <p:spTgt spid="3">
                                            <p:txEl>
                                              <p:pRg st="4" end="4"/>
                                            </p:txEl>
                                          </p:spTgt>
                                        </p:tgtEl>
                                      </p:cBhvr>
                                    </p:animEffect>
                                    <p:anim calcmode="lin" valueType="num">
                                      <p:cBhvr>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2">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3">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4">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5">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A54455-45D2-43CA-B2C9-607F80279603}" type="datetimeFigureOut">
              <a:rPr lang="en-US" smtClean="0"/>
              <a:pPr/>
              <a:t>5/14/2012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A54455-45D2-43CA-B2C9-607F80279603}" type="datetimeFigureOut">
              <a:rPr lang="en-US" smtClean="0"/>
              <a:pPr/>
              <a:t>5/14/2012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A54455-45D2-43CA-B2C9-607F80279603}" type="datetimeFigureOut">
              <a:rPr lang="en-US" smtClean="0"/>
              <a:pPr/>
              <a:t>5/14/2012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A54455-45D2-43CA-B2C9-607F80279603}" type="datetimeFigureOut">
              <a:rPr lang="en-US" smtClean="0"/>
              <a:pPr/>
              <a:t>5/14/2012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A54455-45D2-43CA-B2C9-607F80279603}" type="datetimeFigureOut">
              <a:rPr lang="en-US" smtClean="0"/>
              <a:pPr/>
              <a:t>5/14/2012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A54455-45D2-43CA-B2C9-607F80279603}" type="datetimeFigureOut">
              <a:rPr lang="en-US" smtClean="0"/>
              <a:pPr/>
              <a:t>5/14/2012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A54455-45D2-43CA-B2C9-607F80279603}" type="datetimeFigureOut">
              <a:rPr lang="en-US" smtClean="0"/>
              <a:pPr/>
              <a:t>5/14/2012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A54455-45D2-43CA-B2C9-607F80279603}" type="datetimeFigureOut">
              <a:rPr lang="en-US" smtClean="0"/>
              <a:pPr/>
              <a:t>5/14/2012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EC829A-2442-4114-A2D0-0650E82BC83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2050" name="Picture 2" descr="\\pblfpr\users\David\_Graphics\Lesson-Event PPT Graphics\Interpreting the Bible - PPT title.jpg"/>
          <p:cNvPicPr>
            <a:picLocks noChangeAspect="1" noChangeArrowheads="1"/>
          </p:cNvPicPr>
          <p:nvPr/>
        </p:nvPicPr>
        <p:blipFill>
          <a:blip r:embed="rId2" cstate="print"/>
          <a:srcRect/>
          <a:stretch>
            <a:fillRect/>
          </a:stretch>
        </p:blipFill>
        <p:spPr bwMode="auto">
          <a:xfrm>
            <a:off x="0" y="0"/>
            <a:ext cx="9144001" cy="6858000"/>
          </a:xfrm>
          <a:prstGeom prst="rect">
            <a:avLst/>
          </a:prstGeom>
          <a:noFill/>
        </p:spPr>
      </p:pic>
      <p:sp>
        <p:nvSpPr>
          <p:cNvPr id="5" name="TextBox 4"/>
          <p:cNvSpPr txBox="1"/>
          <p:nvPr/>
        </p:nvSpPr>
        <p:spPr>
          <a:xfrm>
            <a:off x="0" y="5791200"/>
            <a:ext cx="8839200" cy="1015663"/>
          </a:xfrm>
          <a:prstGeom prst="rect">
            <a:avLst/>
          </a:prstGeom>
          <a:noFill/>
        </p:spPr>
        <p:txBody>
          <a:bodyPr wrap="square" rtlCol="0">
            <a:spAutoFit/>
          </a:bodyPr>
          <a:lstStyle/>
          <a:p>
            <a:r>
              <a:rPr lang="en-US" sz="2800" b="1" u="sng" dirty="0" smtClean="0">
                <a:solidFill>
                  <a:schemeClr val="bg1"/>
                </a:solidFill>
                <a:effectLst>
                  <a:outerShdw blurRad="50800" dist="50800" dir="2700000" algn="ctr" rotWithShape="0">
                    <a:schemeClr val="tx1"/>
                  </a:outerShdw>
                </a:effectLst>
              </a:rPr>
              <a:t>Lesson 10</a:t>
            </a:r>
            <a:r>
              <a:rPr lang="en-US" sz="2800" b="1" dirty="0" smtClean="0">
                <a:solidFill>
                  <a:schemeClr val="bg1"/>
                </a:solidFill>
                <a:effectLst>
                  <a:outerShdw blurRad="50800" dist="50800" dir="2700000" algn="ctr" rotWithShape="0">
                    <a:schemeClr val="tx1"/>
                  </a:outerShdw>
                </a:effectLst>
              </a:rPr>
              <a:t>:</a:t>
            </a:r>
          </a:p>
          <a:p>
            <a:r>
              <a:rPr lang="en-US" sz="3200" b="1" dirty="0" smtClean="0">
                <a:solidFill>
                  <a:schemeClr val="bg1"/>
                </a:solidFill>
                <a:effectLst>
                  <a:outerShdw blurRad="50800" dist="50800" dir="2700000" algn="ctr" rotWithShape="0">
                    <a:schemeClr val="tx1"/>
                  </a:outerShdw>
                </a:effectLst>
              </a:rPr>
              <a:t>Authorizes By Direct Statement &amp; Implication</a:t>
            </a:r>
            <a:endParaRPr lang="en-US" sz="3200" b="1" dirty="0">
              <a:solidFill>
                <a:schemeClr val="bg1"/>
              </a:solidFill>
              <a:effectLst>
                <a:outerShdw blurRad="50800" dist="50800" dir="2700000" algn="ctr" rotWithShape="0">
                  <a:schemeClr val="tx1"/>
                </a:outerShdw>
              </a:effectLs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3225" indent="-403225">
              <a:buFont typeface="+mj-lt"/>
              <a:buAutoNum type="arabicPeriod" startAt="3"/>
            </a:pPr>
            <a:r>
              <a:rPr lang="en-US" dirty="0" smtClean="0"/>
              <a:t>To say that the Bible authorizes by implication is to say that it is impossible for direct (explicit) statements to be </a:t>
            </a:r>
            <a:r>
              <a:rPr lang="en-US" u="sng" dirty="0" smtClean="0"/>
              <a:t>true</a:t>
            </a:r>
            <a:r>
              <a:rPr lang="en-US" dirty="0" smtClean="0"/>
              <a:t> and yet the implied statements to be </a:t>
            </a:r>
            <a:r>
              <a:rPr lang="en-US" u="sng" dirty="0" smtClean="0"/>
              <a:t>false</a:t>
            </a:r>
            <a:r>
              <a:rPr lang="en-US" dirty="0" smtClean="0"/>
              <a:t>.</a:t>
            </a:r>
          </a:p>
          <a:p>
            <a:pPr marL="806450" lvl="1" indent="-349250"/>
            <a:r>
              <a:rPr lang="en-US" dirty="0" smtClean="0"/>
              <a:t>Consider these modern illustrations to understand the authority and certainty that implication carries (just as much as the explicit statements):</a:t>
            </a:r>
          </a:p>
          <a:p>
            <a:pPr marL="1263650" lvl="2" indent="-409575">
              <a:buFont typeface="+mj-lt"/>
              <a:buAutoNum type="romanLcPeriod" startAt="2"/>
            </a:pPr>
            <a:r>
              <a:rPr lang="en-US" dirty="0" smtClean="0"/>
              <a:t>Illustration #2:</a:t>
            </a:r>
          </a:p>
          <a:p>
            <a:pPr lvl="3"/>
            <a:r>
              <a:rPr lang="en-US" sz="2000" dirty="0" smtClean="0"/>
              <a:t>Explicitly True:  “This square has one side 6 inches long.”</a:t>
            </a:r>
            <a:endParaRPr lang="en-US" sz="900" dirty="0" smtClean="0"/>
          </a:p>
          <a:p>
            <a:pPr lvl="3"/>
            <a:r>
              <a:rPr lang="en-US" sz="2000" dirty="0" smtClean="0"/>
              <a:t>Implicitly True:  There are</a:t>
            </a:r>
            <a:r>
              <a:rPr lang="en-US" sz="2000" u="sng" dirty="0" smtClean="0"/>
              <a:t> 3 </a:t>
            </a:r>
            <a:r>
              <a:rPr lang="en-US" sz="2000" dirty="0" smtClean="0"/>
              <a:t>other sides each</a:t>
            </a:r>
            <a:r>
              <a:rPr lang="en-US" sz="2000" u="sng" dirty="0" smtClean="0"/>
              <a:t> 6 </a:t>
            </a:r>
            <a:r>
              <a:rPr lang="en-US" sz="2000" dirty="0" smtClean="0"/>
              <a:t>inches long.</a:t>
            </a:r>
            <a:endParaRPr lang="en-US" sz="900" dirty="0" smtClean="0"/>
          </a:p>
          <a:p>
            <a:pPr lvl="3"/>
            <a:r>
              <a:rPr lang="en-US" sz="2000" dirty="0" smtClean="0"/>
              <a:t>Implicitly True:  The perimeter of the square is</a:t>
            </a:r>
            <a:r>
              <a:rPr lang="en-US" sz="2000" u="sng" dirty="0" smtClean="0"/>
              <a:t> 24 </a:t>
            </a:r>
            <a:r>
              <a:rPr lang="en-US" sz="2000" dirty="0" smtClean="0"/>
              <a:t>inches.</a:t>
            </a:r>
            <a:endParaRPr lang="en-US" sz="900" dirty="0" smtClean="0"/>
          </a:p>
          <a:p>
            <a:pPr lvl="3"/>
            <a:r>
              <a:rPr lang="en-US" sz="2000" dirty="0" smtClean="0"/>
              <a:t>Implicitly True:  The area of the square is</a:t>
            </a:r>
            <a:r>
              <a:rPr lang="en-US" sz="2000" u="sng" dirty="0" smtClean="0"/>
              <a:t> 36 </a:t>
            </a:r>
            <a:r>
              <a:rPr lang="en-US" sz="2000" dirty="0" smtClean="0"/>
              <a:t>inches.</a:t>
            </a:r>
            <a:endParaRPr lang="en-US" sz="900" dirty="0" smtClean="0"/>
          </a:p>
          <a:p>
            <a:pPr lvl="3"/>
            <a:r>
              <a:rPr lang="en-US" sz="2000" dirty="0" smtClean="0"/>
              <a:t>Implicitly True:  There are</a:t>
            </a:r>
            <a:r>
              <a:rPr lang="en-US" sz="2000" u="sng" dirty="0" smtClean="0"/>
              <a:t> 4 </a:t>
            </a:r>
            <a:r>
              <a:rPr lang="en-US" sz="2000" dirty="0" smtClean="0"/>
              <a:t>right angles.</a:t>
            </a:r>
            <a:endParaRPr lang="en-US" sz="900" dirty="0" smtClean="0"/>
          </a:p>
          <a:p>
            <a:pPr lvl="3"/>
            <a:r>
              <a:rPr lang="en-US" sz="2000" dirty="0" smtClean="0"/>
              <a:t>The implied statements are </a:t>
            </a:r>
            <a:r>
              <a:rPr lang="en-US" sz="2000" u="sng" dirty="0" smtClean="0"/>
              <a:t>equally</a:t>
            </a:r>
            <a:r>
              <a:rPr lang="en-US" sz="2000" dirty="0" smtClean="0"/>
              <a:t> as true as the explicit…</a:t>
            </a:r>
            <a:endParaRPr lang="en-US" sz="900" dirty="0" smtClean="0"/>
          </a:p>
        </p:txBody>
      </p:sp>
      <p:sp>
        <p:nvSpPr>
          <p:cNvPr id="3" name="Title 2"/>
          <p:cNvSpPr>
            <a:spLocks noGrp="1"/>
          </p:cNvSpPr>
          <p:nvPr>
            <p:ph type="title"/>
          </p:nvPr>
        </p:nvSpPr>
        <p:spPr/>
        <p:txBody>
          <a:bodyPr/>
          <a:lstStyle/>
          <a:p>
            <a:r>
              <a:rPr lang="en-US" sz="3700" dirty="0" smtClean="0"/>
              <a:t>The Bible Authorizes By Implication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anim calcmode="lin" valueType="num">
                                      <p:cBhvr>
                                        <p:cTn id="8"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Effect transition="in" filter="fade">
                                      <p:cBhvr>
                                        <p:cTn id="13" dur="500"/>
                                        <p:tgtEl>
                                          <p:spTgt spid="2">
                                            <p:txEl>
                                              <p:pRg st="3" end="3"/>
                                            </p:txEl>
                                          </p:spTgt>
                                        </p:tgtEl>
                                      </p:cBhvr>
                                    </p:animEffect>
                                    <p:anim calcmode="lin" valueType="num">
                                      <p:cBhvr>
                                        <p:cTn id="14"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2">
                                            <p:txEl>
                                              <p:pRg st="4" end="4"/>
                                            </p:txEl>
                                          </p:spTgt>
                                        </p:tgtEl>
                                        <p:attrNameLst>
                                          <p:attrName>style.visibility</p:attrName>
                                        </p:attrNameLst>
                                      </p:cBhvr>
                                      <p:to>
                                        <p:strVal val="visible"/>
                                      </p:to>
                                    </p:set>
                                    <p:animEffect transition="in" filter="fade">
                                      <p:cBhvr>
                                        <p:cTn id="20" dur="500"/>
                                        <p:tgtEl>
                                          <p:spTgt spid="2">
                                            <p:txEl>
                                              <p:pRg st="4" end="4"/>
                                            </p:txEl>
                                          </p:spTgt>
                                        </p:tgtEl>
                                      </p:cBhvr>
                                    </p:animEffect>
                                    <p:anim calcmode="lin" valueType="num">
                                      <p:cBhvr>
                                        <p:cTn id="2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2"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23" fill="hold">
                            <p:stCondLst>
                              <p:cond delay="500"/>
                            </p:stCondLst>
                            <p:childTnLst>
                              <p:par>
                                <p:cTn id="24" presetID="42" presetClass="entr" presetSubtype="0" fill="hold" nodeType="after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Effect transition="in" filter="fade">
                                      <p:cBhvr>
                                        <p:cTn id="26" dur="500"/>
                                        <p:tgtEl>
                                          <p:spTgt spid="2">
                                            <p:txEl>
                                              <p:pRg st="5" end="5"/>
                                            </p:txEl>
                                          </p:spTgt>
                                        </p:tgtEl>
                                      </p:cBhvr>
                                    </p:animEffect>
                                    <p:anim calcmode="lin" valueType="num">
                                      <p:cBhvr>
                                        <p:cTn id="2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28"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29" fill="hold">
                            <p:stCondLst>
                              <p:cond delay="1000"/>
                            </p:stCondLst>
                            <p:childTnLst>
                              <p:par>
                                <p:cTn id="30" presetID="42" presetClass="entr" presetSubtype="0" fill="hold" nodeType="after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fade">
                                      <p:cBhvr>
                                        <p:cTn id="32" dur="500"/>
                                        <p:tgtEl>
                                          <p:spTgt spid="2">
                                            <p:txEl>
                                              <p:pRg st="6" end="6"/>
                                            </p:txEl>
                                          </p:spTgt>
                                        </p:tgtEl>
                                      </p:cBhvr>
                                    </p:animEffect>
                                    <p:anim calcmode="lin" valueType="num">
                                      <p:cBhvr>
                                        <p:cTn id="3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4"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par>
                          <p:cTn id="35" fill="hold">
                            <p:stCondLst>
                              <p:cond delay="1500"/>
                            </p:stCondLst>
                            <p:childTnLst>
                              <p:par>
                                <p:cTn id="36" presetID="42" presetClass="entr" presetSubtype="0" fill="hold" nodeType="afterEffect">
                                  <p:stCondLst>
                                    <p:cond delay="0"/>
                                  </p:stCondLst>
                                  <p:childTnLst>
                                    <p:set>
                                      <p:cBhvr>
                                        <p:cTn id="37" dur="1" fill="hold">
                                          <p:stCondLst>
                                            <p:cond delay="0"/>
                                          </p:stCondLst>
                                        </p:cTn>
                                        <p:tgtEl>
                                          <p:spTgt spid="2">
                                            <p:txEl>
                                              <p:pRg st="7" end="7"/>
                                            </p:txEl>
                                          </p:spTgt>
                                        </p:tgtEl>
                                        <p:attrNameLst>
                                          <p:attrName>style.visibility</p:attrName>
                                        </p:attrNameLst>
                                      </p:cBhvr>
                                      <p:to>
                                        <p:strVal val="visible"/>
                                      </p:to>
                                    </p:set>
                                    <p:animEffect transition="in" filter="fade">
                                      <p:cBhvr>
                                        <p:cTn id="38" dur="500"/>
                                        <p:tgtEl>
                                          <p:spTgt spid="2">
                                            <p:txEl>
                                              <p:pRg st="7" end="7"/>
                                            </p:txEl>
                                          </p:spTgt>
                                        </p:tgtEl>
                                      </p:cBhvr>
                                    </p:animEffect>
                                    <p:anim calcmode="lin" valueType="num">
                                      <p:cBhvr>
                                        <p:cTn id="3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2000"/>
                            </p:stCondLst>
                            <p:childTnLst>
                              <p:par>
                                <p:cTn id="42" presetID="42" presetClass="entr" presetSubtype="0" fill="hold" nodeType="afterEffect">
                                  <p:stCondLst>
                                    <p:cond delay="0"/>
                                  </p:stCondLst>
                                  <p:childTnLst>
                                    <p:set>
                                      <p:cBhvr>
                                        <p:cTn id="43" dur="1" fill="hold">
                                          <p:stCondLst>
                                            <p:cond delay="0"/>
                                          </p:stCondLst>
                                        </p:cTn>
                                        <p:tgtEl>
                                          <p:spTgt spid="2">
                                            <p:txEl>
                                              <p:pRg st="8" end="8"/>
                                            </p:txEl>
                                          </p:spTgt>
                                        </p:tgtEl>
                                        <p:attrNameLst>
                                          <p:attrName>style.visibility</p:attrName>
                                        </p:attrNameLst>
                                      </p:cBhvr>
                                      <p:to>
                                        <p:strVal val="visible"/>
                                      </p:to>
                                    </p:set>
                                    <p:animEffect transition="in" filter="fade">
                                      <p:cBhvr>
                                        <p:cTn id="44" dur="500"/>
                                        <p:tgtEl>
                                          <p:spTgt spid="2">
                                            <p:txEl>
                                              <p:pRg st="8" end="8"/>
                                            </p:txEl>
                                          </p:spTgt>
                                        </p:tgtEl>
                                      </p:cBhvr>
                                    </p:animEffect>
                                    <p:anim calcmode="lin" valueType="num">
                                      <p:cBhvr>
                                        <p:cTn id="4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46" dur="5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3225" indent="-403225">
              <a:buFont typeface="+mj-lt"/>
              <a:buAutoNum type="arabicPeriod" startAt="3"/>
            </a:pPr>
            <a:r>
              <a:rPr lang="en-US" dirty="0" smtClean="0"/>
              <a:t>To say that the Bible authorizes by implication…</a:t>
            </a:r>
          </a:p>
          <a:p>
            <a:pPr marL="800100" lvl="1" indent="-342900">
              <a:buFont typeface="+mj-lt"/>
              <a:buAutoNum type="alphaLcPeriod" startAt="2"/>
            </a:pPr>
            <a:r>
              <a:rPr lang="en-US" dirty="0" smtClean="0"/>
              <a:t>Consider these Scriptural illustrations of implication that were used and expected to be understood:</a:t>
            </a:r>
            <a:endParaRPr lang="en-US" sz="1400" dirty="0" smtClean="0"/>
          </a:p>
          <a:p>
            <a:pPr lvl="2"/>
            <a:r>
              <a:rPr lang="en-US" u="sng" dirty="0" smtClean="0"/>
              <a:t>Jesus</a:t>
            </a:r>
            <a:r>
              <a:rPr lang="en-US" dirty="0" smtClean="0"/>
              <a:t> taught by implication (Matt. 22:29-32).</a:t>
            </a:r>
            <a:endParaRPr lang="en-US" sz="1000" dirty="0" smtClean="0"/>
          </a:p>
          <a:p>
            <a:pPr lvl="3"/>
            <a:r>
              <a:rPr lang="en-US" sz="2000" dirty="0" smtClean="0"/>
              <a:t>Explicit:  “God said, ‘I </a:t>
            </a:r>
            <a:r>
              <a:rPr lang="en-US" sz="2000" u="sng" dirty="0" smtClean="0"/>
              <a:t>am</a:t>
            </a:r>
            <a:r>
              <a:rPr lang="en-US" sz="2000" dirty="0" smtClean="0"/>
              <a:t> the God of Abraham, the God of Isaac, and the God of Jacob.”</a:t>
            </a:r>
          </a:p>
          <a:p>
            <a:pPr lvl="3"/>
            <a:r>
              <a:rPr lang="en-US" sz="2000" dirty="0" smtClean="0"/>
              <a:t>Explicit:  “God is not the God of the dead, but of the </a:t>
            </a:r>
            <a:r>
              <a:rPr lang="en-US" sz="2000" u="sng" dirty="0" smtClean="0"/>
              <a:t>living</a:t>
            </a:r>
            <a:r>
              <a:rPr lang="en-US" sz="2000" dirty="0" smtClean="0"/>
              <a:t>.”</a:t>
            </a:r>
          </a:p>
          <a:p>
            <a:pPr lvl="3"/>
            <a:r>
              <a:rPr lang="en-US" sz="2000" dirty="0" smtClean="0"/>
              <a:t>Implied:  “Abraham, Isaac and Jacob were somewhere, </a:t>
            </a:r>
            <a:r>
              <a:rPr lang="en-US" sz="2000" u="sng" dirty="0" smtClean="0"/>
              <a:t>living</a:t>
            </a:r>
            <a:r>
              <a:rPr lang="en-US" sz="2000" dirty="0" smtClean="0"/>
              <a:t>.”</a:t>
            </a:r>
          </a:p>
          <a:p>
            <a:pPr lvl="3"/>
            <a:r>
              <a:rPr lang="en-US" sz="2000" dirty="0" smtClean="0"/>
              <a:t>The Sadducees were obligated to imply (but not admit) that Abraham, Isaac and Jacob were </a:t>
            </a:r>
            <a:r>
              <a:rPr lang="en-US" sz="2000" u="sng" dirty="0" smtClean="0"/>
              <a:t>alive</a:t>
            </a:r>
            <a:r>
              <a:rPr lang="en-US" sz="2000" dirty="0" smtClean="0"/>
              <a:t>.  Their Scriptures taught this (Ex. 3:6)!</a:t>
            </a:r>
          </a:p>
          <a:p>
            <a:pPr lvl="3"/>
            <a:r>
              <a:rPr lang="en-US" sz="2000" dirty="0" smtClean="0"/>
              <a:t>Their failure to </a:t>
            </a:r>
            <a:r>
              <a:rPr lang="en-US" sz="2000" u="sng" dirty="0" smtClean="0"/>
              <a:t>reason</a:t>
            </a:r>
            <a:r>
              <a:rPr lang="en-US" sz="2000" dirty="0" smtClean="0"/>
              <a:t> correctly was equated by Jesus with their failure to </a:t>
            </a:r>
            <a:r>
              <a:rPr lang="en-US" sz="2000" u="sng" dirty="0" smtClean="0"/>
              <a:t>know</a:t>
            </a:r>
            <a:r>
              <a:rPr lang="en-US" sz="2000" dirty="0" smtClean="0"/>
              <a:t> Scripture.</a:t>
            </a:r>
          </a:p>
          <a:p>
            <a:pPr lvl="3"/>
            <a:r>
              <a:rPr lang="en-US" sz="2000" dirty="0" smtClean="0"/>
              <a:t>They were in error because of their failure to appreciate that which was </a:t>
            </a:r>
            <a:r>
              <a:rPr lang="en-US" sz="2000" u="sng" dirty="0" smtClean="0"/>
              <a:t>implied</a:t>
            </a:r>
            <a:r>
              <a:rPr lang="en-US" sz="2000" dirty="0" smtClean="0"/>
              <a:t> by God in His Word.</a:t>
            </a:r>
          </a:p>
        </p:txBody>
      </p:sp>
      <p:sp>
        <p:nvSpPr>
          <p:cNvPr id="3" name="Title 2"/>
          <p:cNvSpPr>
            <a:spLocks noGrp="1"/>
          </p:cNvSpPr>
          <p:nvPr>
            <p:ph type="title"/>
          </p:nvPr>
        </p:nvSpPr>
        <p:spPr/>
        <p:txBody>
          <a:bodyPr/>
          <a:lstStyle/>
          <a:p>
            <a:r>
              <a:rPr lang="en-US" sz="3700" dirty="0" smtClean="0"/>
              <a:t>The Bible Authorizes By Implication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anim calcmode="lin" valueType="num">
                                      <p:cBhvr>
                                        <p:cTn id="1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anim calcmode="lin" valueType="num">
                                      <p:cBhvr>
                                        <p:cTn id="20"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500"/>
                                        <p:tgtEl>
                                          <p:spTgt spid="2">
                                            <p:txEl>
                                              <p:pRg st="4" end="4"/>
                                            </p:txEl>
                                          </p:spTgt>
                                        </p:tgtEl>
                                      </p:cBhvr>
                                    </p:animEffect>
                                    <p:anim calcmode="lin" valueType="num">
                                      <p:cBhvr>
                                        <p:cTn id="2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500"/>
                                        <p:tgtEl>
                                          <p:spTgt spid="2">
                                            <p:txEl>
                                              <p:pRg st="5" end="5"/>
                                            </p:txEl>
                                          </p:spTgt>
                                        </p:tgtEl>
                                      </p:cBhvr>
                                    </p:animEffect>
                                    <p:anim calcmode="lin" valueType="num">
                                      <p:cBhvr>
                                        <p:cTn id="3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500"/>
                            </p:stCondLst>
                            <p:childTnLst>
                              <p:par>
                                <p:cTn id="36" presetID="42" presetClass="entr" presetSubtype="0" fill="hold" nodeType="afterEffect">
                                  <p:stCondLst>
                                    <p:cond delay="0"/>
                                  </p:stCondLst>
                                  <p:childTnLst>
                                    <p:set>
                                      <p:cBhvr>
                                        <p:cTn id="37" dur="1" fill="hold">
                                          <p:stCondLst>
                                            <p:cond delay="0"/>
                                          </p:stCondLst>
                                        </p:cTn>
                                        <p:tgtEl>
                                          <p:spTgt spid="2">
                                            <p:txEl>
                                              <p:pRg st="6" end="6"/>
                                            </p:txEl>
                                          </p:spTgt>
                                        </p:tgtEl>
                                        <p:attrNameLst>
                                          <p:attrName>style.visibility</p:attrName>
                                        </p:attrNameLst>
                                      </p:cBhvr>
                                      <p:to>
                                        <p:strVal val="visible"/>
                                      </p:to>
                                    </p:set>
                                    <p:animEffect transition="in" filter="fade">
                                      <p:cBhvr>
                                        <p:cTn id="38" dur="500"/>
                                        <p:tgtEl>
                                          <p:spTgt spid="2">
                                            <p:txEl>
                                              <p:pRg st="6" end="6"/>
                                            </p:txEl>
                                          </p:spTgt>
                                        </p:tgtEl>
                                      </p:cBhvr>
                                    </p:animEffect>
                                    <p:anim calcmode="lin" valueType="num">
                                      <p:cBhvr>
                                        <p:cTn id="3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0"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par>
                          <p:cTn id="41" fill="hold">
                            <p:stCondLst>
                              <p:cond delay="1000"/>
                            </p:stCondLst>
                            <p:childTnLst>
                              <p:par>
                                <p:cTn id="42" presetID="42" presetClass="entr" presetSubtype="0" fill="hold" nodeType="afterEffect">
                                  <p:stCondLst>
                                    <p:cond delay="0"/>
                                  </p:stCondLst>
                                  <p:childTnLst>
                                    <p:set>
                                      <p:cBhvr>
                                        <p:cTn id="43" dur="1" fill="hold">
                                          <p:stCondLst>
                                            <p:cond delay="0"/>
                                          </p:stCondLst>
                                        </p:cTn>
                                        <p:tgtEl>
                                          <p:spTgt spid="2">
                                            <p:txEl>
                                              <p:pRg st="7" end="7"/>
                                            </p:txEl>
                                          </p:spTgt>
                                        </p:tgtEl>
                                        <p:attrNameLst>
                                          <p:attrName>style.visibility</p:attrName>
                                        </p:attrNameLst>
                                      </p:cBhvr>
                                      <p:to>
                                        <p:strVal val="visible"/>
                                      </p:to>
                                    </p:set>
                                    <p:animEffect transition="in" filter="fade">
                                      <p:cBhvr>
                                        <p:cTn id="44" dur="500"/>
                                        <p:tgtEl>
                                          <p:spTgt spid="2">
                                            <p:txEl>
                                              <p:pRg st="7" end="7"/>
                                            </p:txEl>
                                          </p:spTgt>
                                        </p:tgtEl>
                                      </p:cBhvr>
                                    </p:animEffect>
                                    <p:anim calcmode="lin" valueType="num">
                                      <p:cBhvr>
                                        <p:cTn id="4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6" dur="5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par>
                          <p:cTn id="47" fill="hold">
                            <p:stCondLst>
                              <p:cond delay="1500"/>
                            </p:stCondLst>
                            <p:childTnLst>
                              <p:par>
                                <p:cTn id="48" presetID="42" presetClass="entr" presetSubtype="0" fill="hold" nodeType="afterEffect">
                                  <p:stCondLst>
                                    <p:cond delay="0"/>
                                  </p:stCondLst>
                                  <p:childTnLst>
                                    <p:set>
                                      <p:cBhvr>
                                        <p:cTn id="49" dur="1" fill="hold">
                                          <p:stCondLst>
                                            <p:cond delay="0"/>
                                          </p:stCondLst>
                                        </p:cTn>
                                        <p:tgtEl>
                                          <p:spTgt spid="2">
                                            <p:txEl>
                                              <p:pRg st="8" end="8"/>
                                            </p:txEl>
                                          </p:spTgt>
                                        </p:tgtEl>
                                        <p:attrNameLst>
                                          <p:attrName>style.visibility</p:attrName>
                                        </p:attrNameLst>
                                      </p:cBhvr>
                                      <p:to>
                                        <p:strVal val="visible"/>
                                      </p:to>
                                    </p:set>
                                    <p:animEffect transition="in" filter="fade">
                                      <p:cBhvr>
                                        <p:cTn id="50" dur="500"/>
                                        <p:tgtEl>
                                          <p:spTgt spid="2">
                                            <p:txEl>
                                              <p:pRg st="8" end="8"/>
                                            </p:txEl>
                                          </p:spTgt>
                                        </p:tgtEl>
                                      </p:cBhvr>
                                    </p:animEffect>
                                    <p:anim calcmode="lin" valueType="num">
                                      <p:cBhvr>
                                        <p:cTn id="5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52" dur="5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3225" indent="-403225">
              <a:buFont typeface="+mj-lt"/>
              <a:buAutoNum type="arabicPeriod" startAt="3"/>
            </a:pPr>
            <a:r>
              <a:rPr lang="en-US" dirty="0" smtClean="0"/>
              <a:t>To say that the Bible authorizes by implication…</a:t>
            </a:r>
          </a:p>
          <a:p>
            <a:pPr marL="800100" lvl="1" indent="-342900">
              <a:buFont typeface="+mj-lt"/>
              <a:buAutoNum type="alphaLcPeriod" startAt="2"/>
            </a:pPr>
            <a:r>
              <a:rPr lang="en-US" dirty="0" smtClean="0"/>
              <a:t>Consider these Scriptural illustrations of implication that were used and expected to be understood:</a:t>
            </a:r>
            <a:endParaRPr lang="en-US" sz="1400" dirty="0" smtClean="0"/>
          </a:p>
          <a:p>
            <a:pPr marL="1204913" lvl="2" indent="-350838">
              <a:buFont typeface="+mj-lt"/>
              <a:buAutoNum type="romanLcPeriod" startAt="2"/>
            </a:pPr>
            <a:r>
              <a:rPr lang="en-US" u="sng" dirty="0" smtClean="0"/>
              <a:t>Paul</a:t>
            </a:r>
            <a:r>
              <a:rPr lang="en-US" dirty="0" smtClean="0"/>
              <a:t> taught by implication (1 Cor. 15:12-18).</a:t>
            </a:r>
            <a:endParaRPr lang="en-US" sz="1000" dirty="0" smtClean="0"/>
          </a:p>
          <a:p>
            <a:pPr lvl="3"/>
            <a:r>
              <a:rPr lang="en-US" sz="2000" dirty="0" smtClean="0"/>
              <a:t>Explicit:  “If there is no resurrection of the dead, then Christ is not risen.”</a:t>
            </a:r>
          </a:p>
          <a:p>
            <a:pPr lvl="3"/>
            <a:r>
              <a:rPr lang="en-US" sz="2000" dirty="0" smtClean="0"/>
              <a:t>Explicit:  “If Christ is not risen, then…your faith is also empty.”</a:t>
            </a:r>
          </a:p>
          <a:p>
            <a:pPr lvl="3"/>
            <a:r>
              <a:rPr lang="en-US" sz="2000" dirty="0" smtClean="0"/>
              <a:t>Explicit:  “He did not raise up—if in fact the dead do not rise.”</a:t>
            </a:r>
          </a:p>
          <a:p>
            <a:pPr lvl="3"/>
            <a:r>
              <a:rPr lang="en-US" sz="2000" dirty="0" smtClean="0"/>
              <a:t>Explicit:  “For if the dead do not rise, then Christ is not risen.”</a:t>
            </a:r>
          </a:p>
          <a:p>
            <a:pPr lvl="3"/>
            <a:r>
              <a:rPr lang="en-US" sz="2000" dirty="0" smtClean="0"/>
              <a:t>Explicit:  “If Christ is not risen, your faith is futile.”</a:t>
            </a:r>
          </a:p>
          <a:p>
            <a:pPr lvl="3"/>
            <a:r>
              <a:rPr lang="en-US" sz="2000" dirty="0" smtClean="0"/>
              <a:t>Implied:  My faith is not empty or futile, therefore, </a:t>
            </a:r>
            <a:r>
              <a:rPr lang="en-US" sz="2000" u="sng" dirty="0" smtClean="0"/>
              <a:t>Christ is risen</a:t>
            </a:r>
            <a:r>
              <a:rPr lang="en-US" sz="2000" dirty="0" smtClean="0"/>
              <a:t>!</a:t>
            </a:r>
          </a:p>
          <a:p>
            <a:pPr lvl="3"/>
            <a:r>
              <a:rPr lang="en-US" sz="2000" dirty="0" smtClean="0"/>
              <a:t>Implicitly stated:  Christ was raised, therefore, </a:t>
            </a:r>
            <a:r>
              <a:rPr lang="en-US" sz="2000" u="sng" dirty="0" smtClean="0"/>
              <a:t>all will be raised</a:t>
            </a:r>
            <a:r>
              <a:rPr lang="en-US" sz="2000" dirty="0" smtClean="0"/>
              <a:t>! </a:t>
            </a:r>
            <a:endParaRPr lang="en-US" sz="2000" dirty="0"/>
          </a:p>
        </p:txBody>
      </p:sp>
      <p:sp>
        <p:nvSpPr>
          <p:cNvPr id="3" name="Title 2"/>
          <p:cNvSpPr>
            <a:spLocks noGrp="1"/>
          </p:cNvSpPr>
          <p:nvPr>
            <p:ph type="title"/>
          </p:nvPr>
        </p:nvSpPr>
        <p:spPr/>
        <p:txBody>
          <a:bodyPr/>
          <a:lstStyle/>
          <a:p>
            <a:r>
              <a:rPr lang="en-US" sz="3700" dirty="0" smtClean="0"/>
              <a:t>The Bible Authorizes By Implication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anim calcmode="lin" valueType="num">
                                      <p:cBhvr>
                                        <p:cTn id="8"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Effect transition="in" filter="fade">
                                      <p:cBhvr>
                                        <p:cTn id="13" dur="500"/>
                                        <p:tgtEl>
                                          <p:spTgt spid="2">
                                            <p:txEl>
                                              <p:pRg st="3" end="3"/>
                                            </p:txEl>
                                          </p:spTgt>
                                        </p:tgtEl>
                                      </p:cBhvr>
                                    </p:animEffect>
                                    <p:anim calcmode="lin" valueType="num">
                                      <p:cBhvr>
                                        <p:cTn id="14"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500"/>
                                        <p:tgtEl>
                                          <p:spTgt spid="2">
                                            <p:txEl>
                                              <p:pRg st="4" end="4"/>
                                            </p:txEl>
                                          </p:spTgt>
                                        </p:tgtEl>
                                      </p:cBhvr>
                                    </p:animEffect>
                                    <p:anim calcmode="lin" valueType="num">
                                      <p:cBhvr>
                                        <p:cTn id="20"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Effect transition="in" filter="fade">
                                      <p:cBhvr>
                                        <p:cTn id="25" dur="500"/>
                                        <p:tgtEl>
                                          <p:spTgt spid="2">
                                            <p:txEl>
                                              <p:pRg st="5" end="5"/>
                                            </p:txEl>
                                          </p:spTgt>
                                        </p:tgtEl>
                                      </p:cBhvr>
                                    </p:animEffect>
                                    <p:anim calcmode="lin" valueType="num">
                                      <p:cBhvr>
                                        <p:cTn id="26"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fade">
                                      <p:cBhvr>
                                        <p:cTn id="31" dur="500"/>
                                        <p:tgtEl>
                                          <p:spTgt spid="2">
                                            <p:txEl>
                                              <p:pRg st="6" end="6"/>
                                            </p:txEl>
                                          </p:spTgt>
                                        </p:tgtEl>
                                      </p:cBhvr>
                                    </p:animEffect>
                                    <p:anim calcmode="lin" valueType="num">
                                      <p:cBhvr>
                                        <p:cTn id="32"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3"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nodeType="after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Effect transition="in" filter="fade">
                                      <p:cBhvr>
                                        <p:cTn id="37" dur="500"/>
                                        <p:tgtEl>
                                          <p:spTgt spid="2">
                                            <p:txEl>
                                              <p:pRg st="7" end="7"/>
                                            </p:txEl>
                                          </p:spTgt>
                                        </p:tgtEl>
                                      </p:cBhvr>
                                    </p:animEffect>
                                    <p:anim calcmode="lin" valueType="num">
                                      <p:cBhvr>
                                        <p:cTn id="38"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39" dur="5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2">
                                            <p:txEl>
                                              <p:pRg st="8" end="8"/>
                                            </p:txEl>
                                          </p:spTgt>
                                        </p:tgtEl>
                                        <p:attrNameLst>
                                          <p:attrName>style.visibility</p:attrName>
                                        </p:attrNameLst>
                                      </p:cBhvr>
                                      <p:to>
                                        <p:strVal val="visible"/>
                                      </p:to>
                                    </p:set>
                                    <p:animEffect transition="in" filter="fade">
                                      <p:cBhvr>
                                        <p:cTn id="44" dur="500"/>
                                        <p:tgtEl>
                                          <p:spTgt spid="2">
                                            <p:txEl>
                                              <p:pRg st="8" end="8"/>
                                            </p:txEl>
                                          </p:spTgt>
                                        </p:tgtEl>
                                      </p:cBhvr>
                                    </p:animEffect>
                                    <p:anim calcmode="lin" valueType="num">
                                      <p:cBhvr>
                                        <p:cTn id="4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46" dur="5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par>
                          <p:cTn id="47" fill="hold">
                            <p:stCondLst>
                              <p:cond delay="500"/>
                            </p:stCondLst>
                            <p:childTnLst>
                              <p:par>
                                <p:cTn id="48" presetID="42" presetClass="entr" presetSubtype="0" fill="hold" nodeType="afterEffect">
                                  <p:stCondLst>
                                    <p:cond delay="0"/>
                                  </p:stCondLst>
                                  <p:childTnLst>
                                    <p:set>
                                      <p:cBhvr>
                                        <p:cTn id="49" dur="1" fill="hold">
                                          <p:stCondLst>
                                            <p:cond delay="0"/>
                                          </p:stCondLst>
                                        </p:cTn>
                                        <p:tgtEl>
                                          <p:spTgt spid="2">
                                            <p:txEl>
                                              <p:pRg st="9" end="9"/>
                                            </p:txEl>
                                          </p:spTgt>
                                        </p:tgtEl>
                                        <p:attrNameLst>
                                          <p:attrName>style.visibility</p:attrName>
                                        </p:attrNameLst>
                                      </p:cBhvr>
                                      <p:to>
                                        <p:strVal val="visible"/>
                                      </p:to>
                                    </p:set>
                                    <p:animEffect transition="in" filter="fade">
                                      <p:cBhvr>
                                        <p:cTn id="50" dur="500"/>
                                        <p:tgtEl>
                                          <p:spTgt spid="2">
                                            <p:txEl>
                                              <p:pRg st="9" end="9"/>
                                            </p:txEl>
                                          </p:spTgt>
                                        </p:tgtEl>
                                      </p:cBhvr>
                                    </p:animEffect>
                                    <p:anim calcmode="lin" valueType="num">
                                      <p:cBhvr>
                                        <p:cTn id="5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52" dur="5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3225" indent="-403225">
              <a:buFont typeface="+mj-lt"/>
              <a:buAutoNum type="arabicPeriod" startAt="3"/>
            </a:pPr>
            <a:r>
              <a:rPr lang="en-US" dirty="0" smtClean="0"/>
              <a:t>To say that the Bible authorizes by implication…</a:t>
            </a:r>
          </a:p>
          <a:p>
            <a:pPr marL="800100" lvl="1" indent="-342900">
              <a:buFont typeface="+mj-lt"/>
              <a:buAutoNum type="alphaLcPeriod" startAt="2"/>
            </a:pPr>
            <a:r>
              <a:rPr lang="en-US" dirty="0" smtClean="0"/>
              <a:t>Consider these Scriptural illustrations of implication that were used and expected to be understood:</a:t>
            </a:r>
            <a:endParaRPr lang="en-US" sz="1400" dirty="0" smtClean="0"/>
          </a:p>
          <a:p>
            <a:pPr marL="1204913" lvl="2" indent="-350838">
              <a:buFont typeface="+mj-lt"/>
              <a:buAutoNum type="romanLcPeriod" startAt="2"/>
            </a:pPr>
            <a:r>
              <a:rPr lang="en-US" dirty="0" smtClean="0"/>
              <a:t>God expects us to use logical reasoning skills and understand what His explicit statements imply.  For example:</a:t>
            </a:r>
            <a:endParaRPr lang="en-US" sz="1000" dirty="0" smtClean="0"/>
          </a:p>
          <a:p>
            <a:pPr lvl="3"/>
            <a:r>
              <a:rPr lang="en-US" sz="2000" dirty="0" smtClean="0"/>
              <a:t>Genesis 13:1 states explicitly:  “Then Abram went up from Egypt, he and his wife and all that he had, and Lot with him, to the South.”</a:t>
            </a:r>
          </a:p>
          <a:p>
            <a:pPr lvl="3"/>
            <a:r>
              <a:rPr lang="en-US" sz="2000" dirty="0" smtClean="0"/>
              <a:t>The Bible never says </a:t>
            </a:r>
            <a:r>
              <a:rPr lang="en-US" sz="2000" u="sng" dirty="0" smtClean="0"/>
              <a:t>explicitly</a:t>
            </a:r>
            <a:r>
              <a:rPr lang="en-US" sz="2000" dirty="0" smtClean="0"/>
              <a:t> that Lot went down to Egypt.</a:t>
            </a:r>
          </a:p>
          <a:p>
            <a:pPr lvl="3"/>
            <a:r>
              <a:rPr lang="en-US" sz="2000" dirty="0" smtClean="0"/>
              <a:t>However, logical reasoning skills demand the </a:t>
            </a:r>
            <a:r>
              <a:rPr lang="en-US" sz="2000" u="sng" dirty="0" smtClean="0"/>
              <a:t>implicit</a:t>
            </a:r>
            <a:r>
              <a:rPr lang="en-US" sz="2000" dirty="0" smtClean="0"/>
              <a:t> truth (that Lot did go down to Egypt) based upon the explicit statement (that Lot went up from Egypt). </a:t>
            </a:r>
            <a:endParaRPr lang="en-US" sz="2000" dirty="0"/>
          </a:p>
        </p:txBody>
      </p:sp>
      <p:sp>
        <p:nvSpPr>
          <p:cNvPr id="3" name="Title 2"/>
          <p:cNvSpPr>
            <a:spLocks noGrp="1"/>
          </p:cNvSpPr>
          <p:nvPr>
            <p:ph type="title"/>
          </p:nvPr>
        </p:nvSpPr>
        <p:spPr/>
        <p:txBody>
          <a:bodyPr/>
          <a:lstStyle/>
          <a:p>
            <a:r>
              <a:rPr lang="en-US" sz="3700" dirty="0" smtClean="0"/>
              <a:t>The Bible Authorizes By Implication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anim calcmode="lin" valueType="num">
                                      <p:cBhvr>
                                        <p:cTn id="8"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Effect transition="in" filter="fade">
                                      <p:cBhvr>
                                        <p:cTn id="13" dur="500"/>
                                        <p:tgtEl>
                                          <p:spTgt spid="2">
                                            <p:txEl>
                                              <p:pRg st="3" end="3"/>
                                            </p:txEl>
                                          </p:spTgt>
                                        </p:tgtEl>
                                      </p:cBhvr>
                                    </p:animEffect>
                                    <p:anim calcmode="lin" valueType="num">
                                      <p:cBhvr>
                                        <p:cTn id="14"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500"/>
                                        <p:tgtEl>
                                          <p:spTgt spid="2">
                                            <p:txEl>
                                              <p:pRg st="4" end="4"/>
                                            </p:txEl>
                                          </p:spTgt>
                                        </p:tgtEl>
                                      </p:cBhvr>
                                    </p:animEffect>
                                    <p:anim calcmode="lin" valueType="num">
                                      <p:cBhvr>
                                        <p:cTn id="20"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Effect transition="in" filter="fade">
                                      <p:cBhvr>
                                        <p:cTn id="25" dur="500"/>
                                        <p:tgtEl>
                                          <p:spTgt spid="2">
                                            <p:txEl>
                                              <p:pRg st="5" end="5"/>
                                            </p:txEl>
                                          </p:spTgt>
                                        </p:tgtEl>
                                      </p:cBhvr>
                                    </p:animEffect>
                                    <p:anim calcmode="lin" valueType="num">
                                      <p:cBhvr>
                                        <p:cTn id="26"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4813" indent="-404813">
              <a:buFont typeface="+mj-lt"/>
              <a:buAutoNum type="arabicPeriod" startAt="4"/>
            </a:pPr>
            <a:r>
              <a:rPr lang="en-US" dirty="0" smtClean="0"/>
              <a:t>Notice a few truths that the Bible teaches implicitly (some of these may also be taught explicitly):</a:t>
            </a:r>
          </a:p>
          <a:p>
            <a:pPr lvl="1"/>
            <a:r>
              <a:rPr lang="en-US" dirty="0" smtClean="0"/>
              <a:t>First of all, implication is really the only way the Bible authorizes itself to be </a:t>
            </a:r>
            <a:r>
              <a:rPr lang="en-US" u="sng" dirty="0" smtClean="0"/>
              <a:t>personally applied</a:t>
            </a:r>
            <a:r>
              <a:rPr lang="en-US" dirty="0" smtClean="0"/>
              <a:t> to any person living today.</a:t>
            </a:r>
          </a:p>
          <a:p>
            <a:pPr lvl="2"/>
            <a:r>
              <a:rPr lang="en-US" sz="2400" dirty="0" smtClean="0"/>
              <a:t>Where do you find </a:t>
            </a:r>
            <a:r>
              <a:rPr lang="en-US" sz="2400" u="sng" dirty="0" smtClean="0"/>
              <a:t>your name</a:t>
            </a:r>
            <a:r>
              <a:rPr lang="en-US" sz="2400" dirty="0" smtClean="0"/>
              <a:t> in the text?  Where does the Bible say, “[Your name], be faithful until death and I will give you a crown of life”?</a:t>
            </a:r>
          </a:p>
          <a:p>
            <a:pPr lvl="2"/>
            <a:r>
              <a:rPr lang="en-US" sz="2400" dirty="0" smtClean="0"/>
              <a:t>As no Scripture can technically be said to have been spoken directly or explicitly to any person now living, all authorized instructions are applied through principles of </a:t>
            </a:r>
            <a:r>
              <a:rPr lang="en-US" sz="2400" u="sng" dirty="0" smtClean="0"/>
              <a:t>implication</a:t>
            </a:r>
            <a:r>
              <a:rPr lang="en-US" sz="2400" dirty="0" smtClean="0"/>
              <a:t>.</a:t>
            </a:r>
          </a:p>
        </p:txBody>
      </p:sp>
      <p:sp>
        <p:nvSpPr>
          <p:cNvPr id="3" name="Title 2"/>
          <p:cNvSpPr>
            <a:spLocks noGrp="1"/>
          </p:cNvSpPr>
          <p:nvPr>
            <p:ph type="title"/>
          </p:nvPr>
        </p:nvSpPr>
        <p:spPr/>
        <p:txBody>
          <a:bodyPr/>
          <a:lstStyle/>
          <a:p>
            <a:r>
              <a:rPr lang="en-US" sz="3700" dirty="0" smtClean="0"/>
              <a:t>The Bible Authorizes By Implication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anim calcmode="lin" valueType="num">
                                      <p:cBhvr>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500"/>
                                        <p:tgtEl>
                                          <p:spTgt spid="2">
                                            <p:txEl>
                                              <p:pRg st="2" end="2"/>
                                            </p:txEl>
                                          </p:spTgt>
                                        </p:tgtEl>
                                      </p:cBhvr>
                                    </p:animEffect>
                                    <p:anim calcmode="lin" valueType="num">
                                      <p:cBhvr>
                                        <p:cTn id="20"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fade">
                                      <p:cBhvr>
                                        <p:cTn id="25" dur="500"/>
                                        <p:tgtEl>
                                          <p:spTgt spid="2">
                                            <p:txEl>
                                              <p:pRg st="3" end="3"/>
                                            </p:txEl>
                                          </p:spTgt>
                                        </p:tgtEl>
                                      </p:cBhvr>
                                    </p:animEffect>
                                    <p:anim calcmode="lin" valueType="num">
                                      <p:cBhvr>
                                        <p:cTn id="26"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4813" indent="-404813">
              <a:buFont typeface="+mj-lt"/>
              <a:buAutoNum type="arabicPeriod" startAt="4"/>
            </a:pPr>
            <a:r>
              <a:rPr lang="en-US" dirty="0" smtClean="0"/>
              <a:t>Notice a few truths that the Bible teaches implicitly (some of these may also be taught explicitly):</a:t>
            </a:r>
          </a:p>
          <a:p>
            <a:pPr marL="806450" lvl="1" indent="-349250">
              <a:buFont typeface="+mj-lt"/>
              <a:buAutoNum type="alphaLcPeriod" startAt="2"/>
            </a:pPr>
            <a:r>
              <a:rPr lang="en-US" dirty="0" smtClean="0"/>
              <a:t>Implication teaches and authorizes that baptism is by </a:t>
            </a:r>
            <a:r>
              <a:rPr lang="en-US" u="sng" dirty="0" smtClean="0"/>
              <a:t>immersion</a:t>
            </a:r>
            <a:r>
              <a:rPr lang="en-US" dirty="0" smtClean="0"/>
              <a:t> in water.</a:t>
            </a:r>
          </a:p>
          <a:p>
            <a:pPr lvl="2"/>
            <a:r>
              <a:rPr lang="en-US" sz="2400" dirty="0" smtClean="0"/>
              <a:t>When Jesus was baptized, He “came </a:t>
            </a:r>
            <a:r>
              <a:rPr lang="en-US" sz="2400" u="sng" dirty="0" smtClean="0"/>
              <a:t>up</a:t>
            </a:r>
            <a:r>
              <a:rPr lang="en-US" sz="2400" dirty="0" smtClean="0"/>
              <a:t> from the water” (Matt. 3:16).</a:t>
            </a:r>
          </a:p>
          <a:p>
            <a:pPr lvl="2"/>
            <a:r>
              <a:rPr lang="en-US" sz="2400" dirty="0" smtClean="0"/>
              <a:t>Implied:  Jesus went </a:t>
            </a:r>
            <a:r>
              <a:rPr lang="en-US" sz="2400" u="sng" dirty="0" smtClean="0"/>
              <a:t>down</a:t>
            </a:r>
            <a:r>
              <a:rPr lang="en-US" sz="2400" dirty="0" smtClean="0"/>
              <a:t> into the water.</a:t>
            </a:r>
          </a:p>
          <a:p>
            <a:pPr lvl="2"/>
            <a:r>
              <a:rPr lang="en-US" sz="2400" dirty="0" smtClean="0"/>
              <a:t>When Philip baptized the eunuch, they both “went down into the water, and he baptized him,” and then “they came up out of the water” (Acts 8:38-39).</a:t>
            </a:r>
          </a:p>
          <a:p>
            <a:pPr lvl="2"/>
            <a:r>
              <a:rPr lang="en-US" sz="2400" dirty="0" smtClean="0"/>
              <a:t>Implied:  Therefore, baptism is by </a:t>
            </a:r>
            <a:r>
              <a:rPr lang="en-US" sz="2400" u="sng" dirty="0" smtClean="0"/>
              <a:t>immersion</a:t>
            </a:r>
            <a:r>
              <a:rPr lang="en-US" sz="2400" dirty="0" smtClean="0"/>
              <a:t>.</a:t>
            </a:r>
          </a:p>
        </p:txBody>
      </p:sp>
      <p:sp>
        <p:nvSpPr>
          <p:cNvPr id="3" name="Title 2"/>
          <p:cNvSpPr>
            <a:spLocks noGrp="1"/>
          </p:cNvSpPr>
          <p:nvPr>
            <p:ph type="title"/>
          </p:nvPr>
        </p:nvSpPr>
        <p:spPr/>
        <p:txBody>
          <a:bodyPr/>
          <a:lstStyle/>
          <a:p>
            <a:r>
              <a:rPr lang="en-US" sz="3700" dirty="0" smtClean="0"/>
              <a:t>The Bible Authorizes By Implication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anim calcmode="lin" valueType="num">
                                      <p:cBhvr>
                                        <p:cTn id="1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anim calcmode="lin" valueType="num">
                                      <p:cBhvr>
                                        <p:cTn id="20"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500"/>
                                        <p:tgtEl>
                                          <p:spTgt spid="2">
                                            <p:txEl>
                                              <p:pRg st="4" end="4"/>
                                            </p:txEl>
                                          </p:spTgt>
                                        </p:tgtEl>
                                      </p:cBhvr>
                                    </p:animEffect>
                                    <p:anim calcmode="lin" valueType="num">
                                      <p:cBhvr>
                                        <p:cTn id="2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Effect transition="in" filter="fade">
                                      <p:cBhvr>
                                        <p:cTn id="31" dur="500"/>
                                        <p:tgtEl>
                                          <p:spTgt spid="2">
                                            <p:txEl>
                                              <p:pRg st="5" end="5"/>
                                            </p:txEl>
                                          </p:spTgt>
                                        </p:tgtEl>
                                      </p:cBhvr>
                                    </p:animEffect>
                                    <p:anim calcmode="lin" valueType="num">
                                      <p:cBhvr>
                                        <p:cTn id="32"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3"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4813" indent="-404813">
              <a:buFont typeface="+mj-lt"/>
              <a:buAutoNum type="arabicPeriod" startAt="4"/>
            </a:pPr>
            <a:r>
              <a:rPr lang="en-US" dirty="0" smtClean="0"/>
              <a:t>Notice a few truths that the Bible teaches implicitly (some of these may also be taught explicitly):</a:t>
            </a:r>
          </a:p>
          <a:p>
            <a:pPr marL="806450" lvl="1" indent="-349250">
              <a:buFont typeface="+mj-lt"/>
              <a:buAutoNum type="alphaLcPeriod" startAt="3"/>
            </a:pPr>
            <a:r>
              <a:rPr lang="en-US" dirty="0" smtClean="0"/>
              <a:t>Implication teaches and authorizes that Saul </a:t>
            </a:r>
            <a:r>
              <a:rPr lang="en-US" u="sng" dirty="0" smtClean="0"/>
              <a:t>repented</a:t>
            </a:r>
            <a:r>
              <a:rPr lang="en-US" dirty="0" smtClean="0"/>
              <a:t> of his sins.</a:t>
            </a:r>
          </a:p>
          <a:p>
            <a:pPr lvl="2"/>
            <a:r>
              <a:rPr lang="en-US" sz="2400" dirty="0" smtClean="0"/>
              <a:t>No person can become a Christian without </a:t>
            </a:r>
            <a:r>
              <a:rPr lang="en-US" sz="2400" u="sng" dirty="0" smtClean="0"/>
              <a:t>repenting</a:t>
            </a:r>
            <a:r>
              <a:rPr lang="en-US" sz="2400" dirty="0" smtClean="0"/>
              <a:t> of his sins (Luke 13:3; Acts 17:30).</a:t>
            </a:r>
          </a:p>
          <a:p>
            <a:pPr lvl="2"/>
            <a:r>
              <a:rPr lang="en-US" sz="2400" dirty="0" smtClean="0"/>
              <a:t>Saul of Tarsus did become a </a:t>
            </a:r>
            <a:r>
              <a:rPr lang="en-US" sz="2400" u="sng" dirty="0" smtClean="0"/>
              <a:t>Christian</a:t>
            </a:r>
            <a:r>
              <a:rPr lang="en-US" sz="2400" dirty="0" smtClean="0"/>
              <a:t> (1 Tim. 1:12-15).</a:t>
            </a:r>
          </a:p>
          <a:p>
            <a:pPr lvl="2"/>
            <a:r>
              <a:rPr lang="en-US" sz="2400" dirty="0" smtClean="0"/>
              <a:t>Scripture does not explicitly state that Saul of Tarsus repented.</a:t>
            </a:r>
          </a:p>
          <a:p>
            <a:pPr lvl="2"/>
            <a:r>
              <a:rPr lang="en-US" sz="2400" dirty="0" smtClean="0"/>
              <a:t>Implied:  Therefore, Saul, in becoming a Christian, did </a:t>
            </a:r>
            <a:r>
              <a:rPr lang="en-US" sz="2400" u="sng" dirty="0" smtClean="0"/>
              <a:t>repent</a:t>
            </a:r>
            <a:r>
              <a:rPr lang="en-US" sz="2400" dirty="0" smtClean="0"/>
              <a:t> of his sins. </a:t>
            </a:r>
          </a:p>
        </p:txBody>
      </p:sp>
      <p:sp>
        <p:nvSpPr>
          <p:cNvPr id="3" name="Title 2"/>
          <p:cNvSpPr>
            <a:spLocks noGrp="1"/>
          </p:cNvSpPr>
          <p:nvPr>
            <p:ph type="title"/>
          </p:nvPr>
        </p:nvSpPr>
        <p:spPr/>
        <p:txBody>
          <a:bodyPr/>
          <a:lstStyle/>
          <a:p>
            <a:r>
              <a:rPr lang="en-US" sz="3700" dirty="0" smtClean="0"/>
              <a:t>The Bible Authorizes By Implication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anim calcmode="lin" valueType="num">
                                      <p:cBhvr>
                                        <p:cTn id="1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anim calcmode="lin" valueType="num">
                                      <p:cBhvr>
                                        <p:cTn id="20"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500"/>
                                        <p:tgtEl>
                                          <p:spTgt spid="2">
                                            <p:txEl>
                                              <p:pRg st="4" end="4"/>
                                            </p:txEl>
                                          </p:spTgt>
                                        </p:tgtEl>
                                      </p:cBhvr>
                                    </p:animEffect>
                                    <p:anim calcmode="lin" valueType="num">
                                      <p:cBhvr>
                                        <p:cTn id="2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Effect transition="in" filter="fade">
                                      <p:cBhvr>
                                        <p:cTn id="31" dur="500"/>
                                        <p:tgtEl>
                                          <p:spTgt spid="2">
                                            <p:txEl>
                                              <p:pRg st="5" end="5"/>
                                            </p:txEl>
                                          </p:spTgt>
                                        </p:tgtEl>
                                      </p:cBhvr>
                                    </p:animEffect>
                                    <p:anim calcmode="lin" valueType="num">
                                      <p:cBhvr>
                                        <p:cTn id="32"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3"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lnSpcReduction="10000"/>
          </a:bodyPr>
          <a:lstStyle/>
          <a:p>
            <a:r>
              <a:rPr lang="en-US" dirty="0" smtClean="0"/>
              <a:t>In order to know if any portion of Scripture is binding on us today, the diligent Bible student must:</a:t>
            </a:r>
          </a:p>
          <a:p>
            <a:pPr lvl="1"/>
            <a:r>
              <a:rPr lang="en-US" dirty="0" smtClean="0"/>
              <a:t>Use the </a:t>
            </a:r>
            <a:r>
              <a:rPr lang="en-US" u="sng" dirty="0" smtClean="0"/>
              <a:t>inductive</a:t>
            </a:r>
            <a:r>
              <a:rPr lang="en-US" dirty="0" smtClean="0"/>
              <a:t> process:  </a:t>
            </a:r>
            <a:r>
              <a:rPr lang="en-US" u="sng" dirty="0" smtClean="0"/>
              <a:t>Gather all</a:t>
            </a:r>
            <a:r>
              <a:rPr lang="en-US" dirty="0" smtClean="0"/>
              <a:t> the relevant evidence to the Biblical question being studied.</a:t>
            </a:r>
          </a:p>
          <a:p>
            <a:pPr lvl="2"/>
            <a:r>
              <a:rPr lang="en-US" dirty="0" smtClean="0"/>
              <a:t>Study “</a:t>
            </a:r>
            <a:r>
              <a:rPr lang="en-US" u="sng" dirty="0" smtClean="0"/>
              <a:t>the total context</a:t>
            </a:r>
            <a:r>
              <a:rPr lang="en-US" dirty="0" smtClean="0"/>
              <a:t>”:  the specific statement, the immediate context and the remote context.</a:t>
            </a:r>
          </a:p>
          <a:p>
            <a:pPr lvl="1"/>
            <a:r>
              <a:rPr lang="en-US" dirty="0" smtClean="0"/>
              <a:t>Use the </a:t>
            </a:r>
            <a:r>
              <a:rPr lang="en-US" u="sng" dirty="0" smtClean="0"/>
              <a:t>deductive</a:t>
            </a:r>
            <a:r>
              <a:rPr lang="en-US" dirty="0" smtClean="0"/>
              <a:t> process:  </a:t>
            </a:r>
            <a:r>
              <a:rPr lang="en-US" u="sng" dirty="0" smtClean="0"/>
              <a:t>Draw only</a:t>
            </a:r>
            <a:r>
              <a:rPr lang="en-US" dirty="0" smtClean="0"/>
              <a:t> such conclusions as are warranted by the totality of that evidence.</a:t>
            </a:r>
          </a:p>
          <a:p>
            <a:pPr lvl="2"/>
            <a:r>
              <a:rPr lang="en-US" dirty="0" smtClean="0"/>
              <a:t>This is done by the correct use of logic (principles of </a:t>
            </a:r>
            <a:r>
              <a:rPr lang="en-US" u="sng" dirty="0" smtClean="0"/>
              <a:t>valid reasoning</a:t>
            </a:r>
            <a:r>
              <a:rPr lang="en-US" dirty="0" smtClean="0"/>
              <a:t>) in handling the total evidence.</a:t>
            </a:r>
          </a:p>
          <a:p>
            <a:r>
              <a:rPr lang="en-US" dirty="0" smtClean="0"/>
              <a:t>To say the Bible authorizes by direct statement is to say the Bible says something and teaches it </a:t>
            </a:r>
            <a:r>
              <a:rPr lang="en-US" u="sng" dirty="0" smtClean="0"/>
              <a:t>explicitly</a:t>
            </a:r>
            <a:r>
              <a:rPr lang="en-US" dirty="0" smtClean="0"/>
              <a:t>!  </a:t>
            </a:r>
          </a:p>
          <a:p>
            <a:pPr lvl="1"/>
            <a:r>
              <a:rPr lang="en-US" dirty="0" smtClean="0"/>
              <a:t>God comes right out and says some things explicitly!</a:t>
            </a:r>
          </a:p>
          <a:p>
            <a:pPr lvl="1"/>
            <a:r>
              <a:rPr lang="en-US" dirty="0" smtClean="0"/>
              <a:t>Commands are one type of direct statement…</a:t>
            </a:r>
          </a:p>
        </p:txBody>
      </p:sp>
      <p:sp>
        <p:nvSpPr>
          <p:cNvPr id="3" name="Title 2"/>
          <p:cNvSpPr>
            <a:spLocks noGrp="1"/>
          </p:cNvSpPr>
          <p:nvPr>
            <p:ph type="title"/>
          </p:nvPr>
        </p:nvSpPr>
        <p:spPr/>
        <p:txBody>
          <a:bodyPr/>
          <a:lstStyle/>
          <a:p>
            <a:r>
              <a:rPr lang="en-US" sz="3700" dirty="0" smtClean="0"/>
              <a:t>The Bible Authorizes By Direct Statement</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500"/>
                                        <p:tgtEl>
                                          <p:spTgt spid="2">
                                            <p:txEl>
                                              <p:pRg st="1" end="1"/>
                                            </p:txEl>
                                          </p:spTgt>
                                        </p:tgtEl>
                                      </p:cBhvr>
                                    </p:animEffect>
                                    <p:anim calcmode="lin" valueType="num">
                                      <p:cBhvr>
                                        <p:cTn id="15"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7" fill="hold">
                            <p:stCondLst>
                              <p:cond delay="500"/>
                            </p:stCondLst>
                            <p:childTnLst>
                              <p:par>
                                <p:cTn id="18" presetID="42" presetClass="entr" presetSubtype="0" fill="hold" nodeType="after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fade">
                                      <p:cBhvr>
                                        <p:cTn id="20" dur="500"/>
                                        <p:tgtEl>
                                          <p:spTgt spid="2">
                                            <p:txEl>
                                              <p:pRg st="2" end="2"/>
                                            </p:txEl>
                                          </p:spTgt>
                                        </p:tgtEl>
                                      </p:cBhvr>
                                    </p:animEffect>
                                    <p:anim calcmode="lin" valueType="num">
                                      <p:cBhvr>
                                        <p:cTn id="2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fade">
                                      <p:cBhvr>
                                        <p:cTn id="27" dur="500"/>
                                        <p:tgtEl>
                                          <p:spTgt spid="2">
                                            <p:txEl>
                                              <p:pRg st="3" end="3"/>
                                            </p:txEl>
                                          </p:spTgt>
                                        </p:tgtEl>
                                      </p:cBhvr>
                                    </p:animEffect>
                                    <p:anim calcmode="lin" valueType="num">
                                      <p:cBhvr>
                                        <p:cTn id="28"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9"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30" fill="hold">
                            <p:stCondLst>
                              <p:cond delay="500"/>
                            </p:stCondLst>
                            <p:childTnLst>
                              <p:par>
                                <p:cTn id="31" presetID="42" presetClass="entr" presetSubtype="0" fill="hold" nodeType="afterEffect">
                                  <p:stCondLst>
                                    <p:cond delay="0"/>
                                  </p:stCondLst>
                                  <p:childTnLst>
                                    <p:set>
                                      <p:cBhvr>
                                        <p:cTn id="32" dur="1" fill="hold">
                                          <p:stCondLst>
                                            <p:cond delay="0"/>
                                          </p:stCondLst>
                                        </p:cTn>
                                        <p:tgtEl>
                                          <p:spTgt spid="2">
                                            <p:txEl>
                                              <p:pRg st="4" end="4"/>
                                            </p:txEl>
                                          </p:spTgt>
                                        </p:tgtEl>
                                        <p:attrNameLst>
                                          <p:attrName>style.visibility</p:attrName>
                                        </p:attrNameLst>
                                      </p:cBhvr>
                                      <p:to>
                                        <p:strVal val="visible"/>
                                      </p:to>
                                    </p:set>
                                    <p:animEffect transition="in" filter="fade">
                                      <p:cBhvr>
                                        <p:cTn id="33" dur="500"/>
                                        <p:tgtEl>
                                          <p:spTgt spid="2">
                                            <p:txEl>
                                              <p:pRg st="4" end="4"/>
                                            </p:txEl>
                                          </p:spTgt>
                                        </p:tgtEl>
                                      </p:cBhvr>
                                    </p:animEffect>
                                    <p:anim calcmode="lin" valueType="num">
                                      <p:cBhvr>
                                        <p:cTn id="34"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5"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2">
                                            <p:txEl>
                                              <p:pRg st="5" end="5"/>
                                            </p:txEl>
                                          </p:spTgt>
                                        </p:tgtEl>
                                        <p:attrNameLst>
                                          <p:attrName>style.visibility</p:attrName>
                                        </p:attrNameLst>
                                      </p:cBhvr>
                                      <p:to>
                                        <p:strVal val="visible"/>
                                      </p:to>
                                    </p:set>
                                    <p:animEffect transition="in" filter="fade">
                                      <p:cBhvr>
                                        <p:cTn id="40" dur="500"/>
                                        <p:tgtEl>
                                          <p:spTgt spid="2">
                                            <p:txEl>
                                              <p:pRg st="5" end="5"/>
                                            </p:txEl>
                                          </p:spTgt>
                                        </p:tgtEl>
                                      </p:cBhvr>
                                    </p:animEffect>
                                    <p:anim calcmode="lin" valueType="num">
                                      <p:cBhvr>
                                        <p:cTn id="4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2"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43" fill="hold">
                            <p:stCondLst>
                              <p:cond delay="500"/>
                            </p:stCondLst>
                            <p:childTnLst>
                              <p:par>
                                <p:cTn id="44" presetID="42" presetClass="entr" presetSubtype="0" fill="hold" nodeType="afterEffect">
                                  <p:stCondLst>
                                    <p:cond delay="0"/>
                                  </p:stCondLst>
                                  <p:childTnLst>
                                    <p:set>
                                      <p:cBhvr>
                                        <p:cTn id="45" dur="1" fill="hold">
                                          <p:stCondLst>
                                            <p:cond delay="0"/>
                                          </p:stCondLst>
                                        </p:cTn>
                                        <p:tgtEl>
                                          <p:spTgt spid="2">
                                            <p:txEl>
                                              <p:pRg st="6" end="6"/>
                                            </p:txEl>
                                          </p:spTgt>
                                        </p:tgtEl>
                                        <p:attrNameLst>
                                          <p:attrName>style.visibility</p:attrName>
                                        </p:attrNameLst>
                                      </p:cBhvr>
                                      <p:to>
                                        <p:strVal val="visible"/>
                                      </p:to>
                                    </p:set>
                                    <p:animEffect transition="in" filter="fade">
                                      <p:cBhvr>
                                        <p:cTn id="46" dur="500"/>
                                        <p:tgtEl>
                                          <p:spTgt spid="2">
                                            <p:txEl>
                                              <p:pRg st="6" end="6"/>
                                            </p:txEl>
                                          </p:spTgt>
                                        </p:tgtEl>
                                      </p:cBhvr>
                                    </p:animEffect>
                                    <p:anim calcmode="lin" valueType="num">
                                      <p:cBhvr>
                                        <p:cTn id="4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8"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par>
                          <p:cTn id="49" fill="hold">
                            <p:stCondLst>
                              <p:cond delay="1000"/>
                            </p:stCondLst>
                            <p:childTnLst>
                              <p:par>
                                <p:cTn id="50" presetID="42" presetClass="entr" presetSubtype="0" fill="hold" nodeType="afterEffect">
                                  <p:stCondLst>
                                    <p:cond delay="0"/>
                                  </p:stCondLst>
                                  <p:childTnLst>
                                    <p:set>
                                      <p:cBhvr>
                                        <p:cTn id="51" dur="1" fill="hold">
                                          <p:stCondLst>
                                            <p:cond delay="0"/>
                                          </p:stCondLst>
                                        </p:cTn>
                                        <p:tgtEl>
                                          <p:spTgt spid="2">
                                            <p:txEl>
                                              <p:pRg st="7" end="7"/>
                                            </p:txEl>
                                          </p:spTgt>
                                        </p:tgtEl>
                                        <p:attrNameLst>
                                          <p:attrName>style.visibility</p:attrName>
                                        </p:attrNameLst>
                                      </p:cBhvr>
                                      <p:to>
                                        <p:strVal val="visible"/>
                                      </p:to>
                                    </p:set>
                                    <p:animEffect transition="in" filter="fade">
                                      <p:cBhvr>
                                        <p:cTn id="52" dur="500"/>
                                        <p:tgtEl>
                                          <p:spTgt spid="2">
                                            <p:txEl>
                                              <p:pRg st="7" end="7"/>
                                            </p:txEl>
                                          </p:spTgt>
                                        </p:tgtEl>
                                      </p:cBhvr>
                                    </p:animEffect>
                                    <p:anim calcmode="lin" valueType="num">
                                      <p:cBhvr>
                                        <p:cTn id="5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4" dur="5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buFont typeface="+mj-lt"/>
              <a:buAutoNum type="arabicPeriod" startAt="3"/>
            </a:pPr>
            <a:r>
              <a:rPr lang="en-US" dirty="0" smtClean="0"/>
              <a:t>Direct Statements include:</a:t>
            </a:r>
          </a:p>
          <a:p>
            <a:pPr lvl="1"/>
            <a:r>
              <a:rPr lang="en-US" u="sng" dirty="0" smtClean="0"/>
              <a:t>Imperative</a:t>
            </a:r>
            <a:r>
              <a:rPr lang="en-US" dirty="0" smtClean="0"/>
              <a:t> Statements (which command or give directions in an authoritative manner)</a:t>
            </a:r>
          </a:p>
          <a:p>
            <a:pPr lvl="2"/>
            <a:r>
              <a:rPr lang="en-US" dirty="0" smtClean="0"/>
              <a:t>Mark 16:15</a:t>
            </a:r>
          </a:p>
          <a:p>
            <a:pPr lvl="2"/>
            <a:r>
              <a:rPr lang="en-US" dirty="0" smtClean="0"/>
              <a:t>Acts 2:38</a:t>
            </a:r>
          </a:p>
          <a:p>
            <a:pPr lvl="1"/>
            <a:r>
              <a:rPr lang="en-US" u="sng" dirty="0" smtClean="0"/>
              <a:t>Declarative Statements</a:t>
            </a:r>
            <a:r>
              <a:rPr lang="en-US" dirty="0" smtClean="0"/>
              <a:t> (which state that something is or is not the case)</a:t>
            </a:r>
            <a:endParaRPr lang="en-US" sz="1400" dirty="0" smtClean="0"/>
          </a:p>
          <a:p>
            <a:pPr lvl="2"/>
            <a:r>
              <a:rPr lang="en-US" dirty="0" smtClean="0"/>
              <a:t>Mark 16:16</a:t>
            </a:r>
            <a:endParaRPr lang="en-US" sz="1000" dirty="0" smtClean="0"/>
          </a:p>
          <a:p>
            <a:pPr lvl="2"/>
            <a:r>
              <a:rPr lang="en-US" dirty="0" smtClean="0"/>
              <a:t>John 20:30-31</a:t>
            </a:r>
            <a:endParaRPr lang="en-US" sz="1000" dirty="0" smtClean="0"/>
          </a:p>
          <a:p>
            <a:pPr lvl="2"/>
            <a:r>
              <a:rPr lang="en-US" dirty="0" smtClean="0"/>
              <a:t>James 2:24-26 </a:t>
            </a:r>
          </a:p>
          <a:p>
            <a:pPr lvl="2"/>
            <a:r>
              <a:rPr lang="en-US" dirty="0" smtClean="0"/>
              <a:t>Galatians 3:26-27</a:t>
            </a:r>
          </a:p>
        </p:txBody>
      </p:sp>
      <p:sp>
        <p:nvSpPr>
          <p:cNvPr id="3" name="Title 2"/>
          <p:cNvSpPr>
            <a:spLocks noGrp="1"/>
          </p:cNvSpPr>
          <p:nvPr>
            <p:ph type="title"/>
          </p:nvPr>
        </p:nvSpPr>
        <p:spPr/>
        <p:txBody>
          <a:bodyPr/>
          <a:lstStyle/>
          <a:p>
            <a:r>
              <a:rPr lang="en-US" sz="3700" dirty="0" smtClean="0"/>
              <a:t>The Bible Authorizes By Direct Statement</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anim calcmode="lin" valueType="num">
                                      <p:cBhvr>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500"/>
                                        <p:tgtEl>
                                          <p:spTgt spid="2">
                                            <p:txEl>
                                              <p:pRg st="2" end="2"/>
                                            </p:txEl>
                                          </p:spTgt>
                                        </p:tgtEl>
                                      </p:cBhvr>
                                    </p:animEffect>
                                    <p:anim calcmode="lin" valueType="num">
                                      <p:cBhvr>
                                        <p:cTn id="20"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fade">
                                      <p:cBhvr>
                                        <p:cTn id="25" dur="500"/>
                                        <p:tgtEl>
                                          <p:spTgt spid="2">
                                            <p:txEl>
                                              <p:pRg st="3" end="3"/>
                                            </p:txEl>
                                          </p:spTgt>
                                        </p:tgtEl>
                                      </p:cBhvr>
                                    </p:animEffect>
                                    <p:anim calcmode="lin" valueType="num">
                                      <p:cBhvr>
                                        <p:cTn id="26"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fade">
                                      <p:cBhvr>
                                        <p:cTn id="32" dur="500"/>
                                        <p:tgtEl>
                                          <p:spTgt spid="2">
                                            <p:txEl>
                                              <p:pRg st="4" end="4"/>
                                            </p:txEl>
                                          </p:spTgt>
                                        </p:tgtEl>
                                      </p:cBhvr>
                                    </p:animEffect>
                                    <p:anim calcmode="lin" valueType="num">
                                      <p:cBhvr>
                                        <p:cTn id="3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4"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35" fill="hold">
                            <p:stCondLst>
                              <p:cond delay="500"/>
                            </p:stCondLst>
                            <p:childTnLst>
                              <p:par>
                                <p:cTn id="36" presetID="42" presetClass="entr" presetSubtype="0" fill="hold" nodeType="afterEffect">
                                  <p:stCondLst>
                                    <p:cond delay="0"/>
                                  </p:stCondLst>
                                  <p:childTnLst>
                                    <p:set>
                                      <p:cBhvr>
                                        <p:cTn id="37" dur="1" fill="hold">
                                          <p:stCondLst>
                                            <p:cond delay="0"/>
                                          </p:stCondLst>
                                        </p:cTn>
                                        <p:tgtEl>
                                          <p:spTgt spid="2">
                                            <p:txEl>
                                              <p:pRg st="5" end="5"/>
                                            </p:txEl>
                                          </p:spTgt>
                                        </p:tgtEl>
                                        <p:attrNameLst>
                                          <p:attrName>style.visibility</p:attrName>
                                        </p:attrNameLst>
                                      </p:cBhvr>
                                      <p:to>
                                        <p:strVal val="visible"/>
                                      </p:to>
                                    </p:set>
                                    <p:animEffect transition="in" filter="fade">
                                      <p:cBhvr>
                                        <p:cTn id="38" dur="500"/>
                                        <p:tgtEl>
                                          <p:spTgt spid="2">
                                            <p:txEl>
                                              <p:pRg st="5" end="5"/>
                                            </p:txEl>
                                          </p:spTgt>
                                        </p:tgtEl>
                                      </p:cBhvr>
                                    </p:animEffect>
                                    <p:anim calcmode="lin" valueType="num">
                                      <p:cBhvr>
                                        <p:cTn id="3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0"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41" fill="hold">
                            <p:stCondLst>
                              <p:cond delay="1000"/>
                            </p:stCondLst>
                            <p:childTnLst>
                              <p:par>
                                <p:cTn id="42" presetID="42" presetClass="entr" presetSubtype="0" fill="hold" nodeType="afterEffect">
                                  <p:stCondLst>
                                    <p:cond delay="0"/>
                                  </p:stCondLst>
                                  <p:childTnLst>
                                    <p:set>
                                      <p:cBhvr>
                                        <p:cTn id="43" dur="1" fill="hold">
                                          <p:stCondLst>
                                            <p:cond delay="0"/>
                                          </p:stCondLst>
                                        </p:cTn>
                                        <p:tgtEl>
                                          <p:spTgt spid="2">
                                            <p:txEl>
                                              <p:pRg st="6" end="6"/>
                                            </p:txEl>
                                          </p:spTgt>
                                        </p:tgtEl>
                                        <p:attrNameLst>
                                          <p:attrName>style.visibility</p:attrName>
                                        </p:attrNameLst>
                                      </p:cBhvr>
                                      <p:to>
                                        <p:strVal val="visible"/>
                                      </p:to>
                                    </p:set>
                                    <p:animEffect transition="in" filter="fade">
                                      <p:cBhvr>
                                        <p:cTn id="44" dur="500"/>
                                        <p:tgtEl>
                                          <p:spTgt spid="2">
                                            <p:txEl>
                                              <p:pRg st="6" end="6"/>
                                            </p:txEl>
                                          </p:spTgt>
                                        </p:tgtEl>
                                      </p:cBhvr>
                                    </p:animEffect>
                                    <p:anim calcmode="lin" valueType="num">
                                      <p:cBhvr>
                                        <p:cTn id="4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6"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par>
                          <p:cTn id="47" fill="hold">
                            <p:stCondLst>
                              <p:cond delay="1500"/>
                            </p:stCondLst>
                            <p:childTnLst>
                              <p:par>
                                <p:cTn id="48" presetID="42" presetClass="entr" presetSubtype="0" fill="hold" nodeType="afterEffect">
                                  <p:stCondLst>
                                    <p:cond delay="0"/>
                                  </p:stCondLst>
                                  <p:childTnLst>
                                    <p:set>
                                      <p:cBhvr>
                                        <p:cTn id="49" dur="1" fill="hold">
                                          <p:stCondLst>
                                            <p:cond delay="0"/>
                                          </p:stCondLst>
                                        </p:cTn>
                                        <p:tgtEl>
                                          <p:spTgt spid="2">
                                            <p:txEl>
                                              <p:pRg st="7" end="7"/>
                                            </p:txEl>
                                          </p:spTgt>
                                        </p:tgtEl>
                                        <p:attrNameLst>
                                          <p:attrName>style.visibility</p:attrName>
                                        </p:attrNameLst>
                                      </p:cBhvr>
                                      <p:to>
                                        <p:strVal val="visible"/>
                                      </p:to>
                                    </p:set>
                                    <p:animEffect transition="in" filter="fade">
                                      <p:cBhvr>
                                        <p:cTn id="50" dur="500"/>
                                        <p:tgtEl>
                                          <p:spTgt spid="2">
                                            <p:txEl>
                                              <p:pRg st="7" end="7"/>
                                            </p:txEl>
                                          </p:spTgt>
                                        </p:tgtEl>
                                      </p:cBhvr>
                                    </p:animEffect>
                                    <p:anim calcmode="lin" valueType="num">
                                      <p:cBhvr>
                                        <p:cTn id="5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2" dur="5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par>
                          <p:cTn id="53" fill="hold">
                            <p:stCondLst>
                              <p:cond delay="2000"/>
                            </p:stCondLst>
                            <p:childTnLst>
                              <p:par>
                                <p:cTn id="54" presetID="42" presetClass="entr" presetSubtype="0" fill="hold" nodeType="afterEffect">
                                  <p:stCondLst>
                                    <p:cond delay="0"/>
                                  </p:stCondLst>
                                  <p:childTnLst>
                                    <p:set>
                                      <p:cBhvr>
                                        <p:cTn id="55" dur="1" fill="hold">
                                          <p:stCondLst>
                                            <p:cond delay="0"/>
                                          </p:stCondLst>
                                        </p:cTn>
                                        <p:tgtEl>
                                          <p:spTgt spid="2">
                                            <p:txEl>
                                              <p:pRg st="8" end="8"/>
                                            </p:txEl>
                                          </p:spTgt>
                                        </p:tgtEl>
                                        <p:attrNameLst>
                                          <p:attrName>style.visibility</p:attrName>
                                        </p:attrNameLst>
                                      </p:cBhvr>
                                      <p:to>
                                        <p:strVal val="visible"/>
                                      </p:to>
                                    </p:set>
                                    <p:animEffect transition="in" filter="fade">
                                      <p:cBhvr>
                                        <p:cTn id="56" dur="500"/>
                                        <p:tgtEl>
                                          <p:spTgt spid="2">
                                            <p:txEl>
                                              <p:pRg st="8" end="8"/>
                                            </p:txEl>
                                          </p:spTgt>
                                        </p:tgtEl>
                                      </p:cBhvr>
                                    </p:animEffect>
                                    <p:anim calcmode="lin" valueType="num">
                                      <p:cBhvr>
                                        <p:cTn id="5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58" dur="5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buFont typeface="+mj-lt"/>
              <a:buAutoNum type="arabicPeriod" startAt="3"/>
            </a:pPr>
            <a:r>
              <a:rPr lang="en-US" dirty="0" smtClean="0"/>
              <a:t>Direct Statements include:</a:t>
            </a:r>
          </a:p>
          <a:p>
            <a:pPr marL="798513" lvl="1" indent="-341313">
              <a:buFont typeface="+mj-lt"/>
              <a:buAutoNum type="alphaLcPeriod" startAt="3"/>
            </a:pPr>
            <a:r>
              <a:rPr lang="en-US" u="sng" dirty="0" smtClean="0"/>
              <a:t>Interrogative</a:t>
            </a:r>
            <a:r>
              <a:rPr lang="en-US" dirty="0" smtClean="0"/>
              <a:t> Statements (which ask a question, sometimes to give information)</a:t>
            </a:r>
            <a:endParaRPr lang="en-US" sz="1400" dirty="0" smtClean="0"/>
          </a:p>
          <a:p>
            <a:pPr lvl="2"/>
            <a:r>
              <a:rPr lang="en-US" dirty="0" smtClean="0"/>
              <a:t>1 Corinthians 1:13</a:t>
            </a:r>
          </a:p>
          <a:p>
            <a:pPr lvl="2"/>
            <a:r>
              <a:rPr lang="en-US" dirty="0" smtClean="0"/>
              <a:t>Acts 10:47 </a:t>
            </a:r>
          </a:p>
          <a:p>
            <a:pPr lvl="2"/>
            <a:r>
              <a:rPr lang="en-US" dirty="0" smtClean="0"/>
              <a:t>Romans 10:13-14</a:t>
            </a:r>
          </a:p>
          <a:p>
            <a:pPr lvl="2"/>
            <a:r>
              <a:rPr lang="en-US" dirty="0" smtClean="0"/>
              <a:t>Romans 6:3</a:t>
            </a:r>
          </a:p>
          <a:p>
            <a:pPr lvl="1">
              <a:buAutoNum type="alphaLcPeriod" startAt="3"/>
            </a:pPr>
            <a:r>
              <a:rPr lang="en-US" u="sng" dirty="0" smtClean="0"/>
              <a:t>Hortatory</a:t>
            </a:r>
            <a:r>
              <a:rPr lang="en-US" dirty="0" smtClean="0"/>
              <a:t> Statements (which express a strong wish or desire)</a:t>
            </a:r>
            <a:endParaRPr lang="en-US" sz="1800" dirty="0" smtClean="0"/>
          </a:p>
          <a:p>
            <a:pPr lvl="2"/>
            <a:r>
              <a:rPr lang="en-US" dirty="0" smtClean="0"/>
              <a:t>Romans 5:20-6:1</a:t>
            </a:r>
            <a:endParaRPr lang="en-US" sz="1000" dirty="0" smtClean="0"/>
          </a:p>
          <a:p>
            <a:pPr lvl="2"/>
            <a:r>
              <a:rPr lang="en-US" dirty="0" smtClean="0"/>
              <a:t>Romans 15:5-6 </a:t>
            </a:r>
          </a:p>
          <a:p>
            <a:pPr lvl="2"/>
            <a:r>
              <a:rPr lang="en-US" dirty="0" smtClean="0"/>
              <a:t>1 Thess. 3:11-12</a:t>
            </a:r>
            <a:endParaRPr lang="en-US" sz="1000" dirty="0" smtClean="0"/>
          </a:p>
          <a:p>
            <a:pPr lvl="2"/>
            <a:r>
              <a:rPr lang="en-US" dirty="0" smtClean="0"/>
              <a:t>Hebrews 6:1</a:t>
            </a:r>
          </a:p>
        </p:txBody>
      </p:sp>
      <p:sp>
        <p:nvSpPr>
          <p:cNvPr id="3" name="Title 2"/>
          <p:cNvSpPr>
            <a:spLocks noGrp="1"/>
          </p:cNvSpPr>
          <p:nvPr>
            <p:ph type="title"/>
          </p:nvPr>
        </p:nvSpPr>
        <p:spPr/>
        <p:txBody>
          <a:bodyPr/>
          <a:lstStyle/>
          <a:p>
            <a:r>
              <a:rPr lang="en-US" sz="3700" dirty="0" smtClean="0"/>
              <a:t>The Bible Authorizes By Direct Statement</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anim calcmode="lin" valueType="num">
                                      <p:cBhvr>
                                        <p:cTn id="1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anim calcmode="lin" valueType="num">
                                      <p:cBhvr>
                                        <p:cTn id="20"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500"/>
                                        <p:tgtEl>
                                          <p:spTgt spid="2">
                                            <p:txEl>
                                              <p:pRg st="4" end="4"/>
                                            </p:txEl>
                                          </p:spTgt>
                                        </p:tgtEl>
                                      </p:cBhvr>
                                    </p:animEffect>
                                    <p:anim calcmode="lin" valueType="num">
                                      <p:cBhvr>
                                        <p:cTn id="2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Effect transition="in" filter="fade">
                                      <p:cBhvr>
                                        <p:cTn id="31" dur="500"/>
                                        <p:tgtEl>
                                          <p:spTgt spid="2">
                                            <p:txEl>
                                              <p:pRg st="5" end="5"/>
                                            </p:txEl>
                                          </p:spTgt>
                                        </p:tgtEl>
                                      </p:cBhvr>
                                    </p:animEffect>
                                    <p:anim calcmode="lin" valueType="num">
                                      <p:cBhvr>
                                        <p:cTn id="32"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3"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2">
                                            <p:txEl>
                                              <p:pRg st="6" end="6"/>
                                            </p:txEl>
                                          </p:spTgt>
                                        </p:tgtEl>
                                        <p:attrNameLst>
                                          <p:attrName>style.visibility</p:attrName>
                                        </p:attrNameLst>
                                      </p:cBhvr>
                                      <p:to>
                                        <p:strVal val="visible"/>
                                      </p:to>
                                    </p:set>
                                    <p:animEffect transition="in" filter="fade">
                                      <p:cBhvr>
                                        <p:cTn id="38" dur="500"/>
                                        <p:tgtEl>
                                          <p:spTgt spid="2">
                                            <p:txEl>
                                              <p:pRg st="6" end="6"/>
                                            </p:txEl>
                                          </p:spTgt>
                                        </p:tgtEl>
                                      </p:cBhvr>
                                    </p:animEffect>
                                    <p:anim calcmode="lin" valueType="num">
                                      <p:cBhvr>
                                        <p:cTn id="3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0"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par>
                          <p:cTn id="41" fill="hold">
                            <p:stCondLst>
                              <p:cond delay="500"/>
                            </p:stCondLst>
                            <p:childTnLst>
                              <p:par>
                                <p:cTn id="42" presetID="42" presetClass="entr" presetSubtype="0" fill="hold" nodeType="afterEffect">
                                  <p:stCondLst>
                                    <p:cond delay="0"/>
                                  </p:stCondLst>
                                  <p:childTnLst>
                                    <p:set>
                                      <p:cBhvr>
                                        <p:cTn id="43" dur="1" fill="hold">
                                          <p:stCondLst>
                                            <p:cond delay="0"/>
                                          </p:stCondLst>
                                        </p:cTn>
                                        <p:tgtEl>
                                          <p:spTgt spid="2">
                                            <p:txEl>
                                              <p:pRg st="7" end="7"/>
                                            </p:txEl>
                                          </p:spTgt>
                                        </p:tgtEl>
                                        <p:attrNameLst>
                                          <p:attrName>style.visibility</p:attrName>
                                        </p:attrNameLst>
                                      </p:cBhvr>
                                      <p:to>
                                        <p:strVal val="visible"/>
                                      </p:to>
                                    </p:set>
                                    <p:animEffect transition="in" filter="fade">
                                      <p:cBhvr>
                                        <p:cTn id="44" dur="500"/>
                                        <p:tgtEl>
                                          <p:spTgt spid="2">
                                            <p:txEl>
                                              <p:pRg st="7" end="7"/>
                                            </p:txEl>
                                          </p:spTgt>
                                        </p:tgtEl>
                                      </p:cBhvr>
                                    </p:animEffect>
                                    <p:anim calcmode="lin" valueType="num">
                                      <p:cBhvr>
                                        <p:cTn id="4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6" dur="5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par>
                          <p:cTn id="47" fill="hold">
                            <p:stCondLst>
                              <p:cond delay="1000"/>
                            </p:stCondLst>
                            <p:childTnLst>
                              <p:par>
                                <p:cTn id="48" presetID="42" presetClass="entr" presetSubtype="0" fill="hold" nodeType="afterEffect">
                                  <p:stCondLst>
                                    <p:cond delay="0"/>
                                  </p:stCondLst>
                                  <p:childTnLst>
                                    <p:set>
                                      <p:cBhvr>
                                        <p:cTn id="49" dur="1" fill="hold">
                                          <p:stCondLst>
                                            <p:cond delay="0"/>
                                          </p:stCondLst>
                                        </p:cTn>
                                        <p:tgtEl>
                                          <p:spTgt spid="2">
                                            <p:txEl>
                                              <p:pRg st="8" end="8"/>
                                            </p:txEl>
                                          </p:spTgt>
                                        </p:tgtEl>
                                        <p:attrNameLst>
                                          <p:attrName>style.visibility</p:attrName>
                                        </p:attrNameLst>
                                      </p:cBhvr>
                                      <p:to>
                                        <p:strVal val="visible"/>
                                      </p:to>
                                    </p:set>
                                    <p:animEffect transition="in" filter="fade">
                                      <p:cBhvr>
                                        <p:cTn id="50" dur="500"/>
                                        <p:tgtEl>
                                          <p:spTgt spid="2">
                                            <p:txEl>
                                              <p:pRg st="8" end="8"/>
                                            </p:txEl>
                                          </p:spTgt>
                                        </p:tgtEl>
                                      </p:cBhvr>
                                    </p:animEffect>
                                    <p:anim calcmode="lin" valueType="num">
                                      <p:cBhvr>
                                        <p:cTn id="5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52" dur="5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par>
                          <p:cTn id="53" fill="hold">
                            <p:stCondLst>
                              <p:cond delay="1500"/>
                            </p:stCondLst>
                            <p:childTnLst>
                              <p:par>
                                <p:cTn id="54" presetID="42" presetClass="entr" presetSubtype="0" fill="hold" nodeType="afterEffect">
                                  <p:stCondLst>
                                    <p:cond delay="0"/>
                                  </p:stCondLst>
                                  <p:childTnLst>
                                    <p:set>
                                      <p:cBhvr>
                                        <p:cTn id="55" dur="1" fill="hold">
                                          <p:stCondLst>
                                            <p:cond delay="0"/>
                                          </p:stCondLst>
                                        </p:cTn>
                                        <p:tgtEl>
                                          <p:spTgt spid="2">
                                            <p:txEl>
                                              <p:pRg st="9" end="9"/>
                                            </p:txEl>
                                          </p:spTgt>
                                        </p:tgtEl>
                                        <p:attrNameLst>
                                          <p:attrName>style.visibility</p:attrName>
                                        </p:attrNameLst>
                                      </p:cBhvr>
                                      <p:to>
                                        <p:strVal val="visible"/>
                                      </p:to>
                                    </p:set>
                                    <p:animEffect transition="in" filter="fade">
                                      <p:cBhvr>
                                        <p:cTn id="56" dur="500"/>
                                        <p:tgtEl>
                                          <p:spTgt spid="2">
                                            <p:txEl>
                                              <p:pRg st="9" end="9"/>
                                            </p:txEl>
                                          </p:spTgt>
                                        </p:tgtEl>
                                      </p:cBhvr>
                                    </p:animEffect>
                                    <p:anim calcmode="lin" valueType="num">
                                      <p:cBhvr>
                                        <p:cTn id="5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58" dur="5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par>
                          <p:cTn id="59" fill="hold">
                            <p:stCondLst>
                              <p:cond delay="2000"/>
                            </p:stCondLst>
                            <p:childTnLst>
                              <p:par>
                                <p:cTn id="60" presetID="42" presetClass="entr" presetSubtype="0" fill="hold" nodeType="afterEffect">
                                  <p:stCondLst>
                                    <p:cond delay="0"/>
                                  </p:stCondLst>
                                  <p:childTnLst>
                                    <p:set>
                                      <p:cBhvr>
                                        <p:cTn id="61" dur="1" fill="hold">
                                          <p:stCondLst>
                                            <p:cond delay="0"/>
                                          </p:stCondLst>
                                        </p:cTn>
                                        <p:tgtEl>
                                          <p:spTgt spid="2">
                                            <p:txEl>
                                              <p:pRg st="10" end="10"/>
                                            </p:txEl>
                                          </p:spTgt>
                                        </p:tgtEl>
                                        <p:attrNameLst>
                                          <p:attrName>style.visibility</p:attrName>
                                        </p:attrNameLst>
                                      </p:cBhvr>
                                      <p:to>
                                        <p:strVal val="visible"/>
                                      </p:to>
                                    </p:set>
                                    <p:animEffect transition="in" filter="fade">
                                      <p:cBhvr>
                                        <p:cTn id="62" dur="500"/>
                                        <p:tgtEl>
                                          <p:spTgt spid="2">
                                            <p:txEl>
                                              <p:pRg st="10" end="10"/>
                                            </p:txEl>
                                          </p:spTgt>
                                        </p:tgtEl>
                                      </p:cBhvr>
                                    </p:animEffect>
                                    <p:anim calcmode="lin" valueType="num">
                                      <p:cBhvr>
                                        <p:cTn id="6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64" dur="5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buFont typeface="+mj-lt"/>
              <a:buAutoNum type="arabicPeriod" startAt="3"/>
            </a:pPr>
            <a:r>
              <a:rPr lang="en-US" dirty="0" smtClean="0"/>
              <a:t>Direct Statements include:</a:t>
            </a:r>
          </a:p>
          <a:p>
            <a:pPr marL="798513" lvl="1" indent="-341313">
              <a:buFont typeface="+mj-lt"/>
              <a:buAutoNum type="alphaLcPeriod" startAt="5"/>
            </a:pPr>
            <a:r>
              <a:rPr lang="en-US" u="sng" dirty="0" smtClean="0"/>
              <a:t>Conditional</a:t>
            </a:r>
            <a:r>
              <a:rPr lang="en-US" dirty="0" smtClean="0"/>
              <a:t> Statements (which contain two clauses: the condition and the consequence)</a:t>
            </a:r>
            <a:endParaRPr lang="en-US" sz="1400" dirty="0" smtClean="0"/>
          </a:p>
          <a:p>
            <a:pPr lvl="2"/>
            <a:r>
              <a:rPr lang="en-US" dirty="0" smtClean="0"/>
              <a:t>Romans 7:2-3</a:t>
            </a:r>
            <a:endParaRPr lang="en-US" sz="1000" dirty="0" smtClean="0"/>
          </a:p>
          <a:p>
            <a:pPr lvl="2"/>
            <a:r>
              <a:rPr lang="en-US" dirty="0" smtClean="0"/>
              <a:t>1 Corinthians 15:12-20</a:t>
            </a:r>
            <a:endParaRPr lang="en-US" sz="1000" dirty="0" smtClean="0"/>
          </a:p>
          <a:p>
            <a:pPr lvl="2"/>
            <a:r>
              <a:rPr lang="en-US" dirty="0" smtClean="0"/>
              <a:t>Romans 8:12-13</a:t>
            </a:r>
            <a:endParaRPr lang="en-US" sz="1000" dirty="0" smtClean="0"/>
          </a:p>
          <a:p>
            <a:pPr lvl="2"/>
            <a:r>
              <a:rPr lang="en-US" dirty="0" smtClean="0"/>
              <a:t>John 3:3-5</a:t>
            </a:r>
            <a:endParaRPr lang="en-US" sz="1000" dirty="0" smtClean="0"/>
          </a:p>
        </p:txBody>
      </p:sp>
      <p:sp>
        <p:nvSpPr>
          <p:cNvPr id="3" name="Title 2"/>
          <p:cNvSpPr>
            <a:spLocks noGrp="1"/>
          </p:cNvSpPr>
          <p:nvPr>
            <p:ph type="title"/>
          </p:nvPr>
        </p:nvSpPr>
        <p:spPr/>
        <p:txBody>
          <a:bodyPr/>
          <a:lstStyle/>
          <a:p>
            <a:r>
              <a:rPr lang="en-US" sz="3700" dirty="0" smtClean="0"/>
              <a:t>The Bible Authorizes By Direct Statement</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anim calcmode="lin" valueType="num">
                                      <p:cBhvr>
                                        <p:cTn id="1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anim calcmode="lin" valueType="num">
                                      <p:cBhvr>
                                        <p:cTn id="20"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500"/>
                                        <p:tgtEl>
                                          <p:spTgt spid="2">
                                            <p:txEl>
                                              <p:pRg st="4" end="4"/>
                                            </p:txEl>
                                          </p:spTgt>
                                        </p:tgtEl>
                                      </p:cBhvr>
                                    </p:animEffect>
                                    <p:anim calcmode="lin" valueType="num">
                                      <p:cBhvr>
                                        <p:cTn id="2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Effect transition="in" filter="fade">
                                      <p:cBhvr>
                                        <p:cTn id="31" dur="500"/>
                                        <p:tgtEl>
                                          <p:spTgt spid="2">
                                            <p:txEl>
                                              <p:pRg st="5" end="5"/>
                                            </p:txEl>
                                          </p:spTgt>
                                        </p:tgtEl>
                                      </p:cBhvr>
                                    </p:animEffect>
                                    <p:anim calcmode="lin" valueType="num">
                                      <p:cBhvr>
                                        <p:cTn id="32"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3"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r>
              <a:rPr lang="en-US" dirty="0" smtClean="0"/>
              <a:t>Everything that the Bible teaches it teaches either </a:t>
            </a:r>
            <a:r>
              <a:rPr lang="en-US" u="sng" dirty="0" smtClean="0"/>
              <a:t>explicitly</a:t>
            </a:r>
            <a:r>
              <a:rPr lang="en-US" dirty="0" smtClean="0"/>
              <a:t> or </a:t>
            </a:r>
            <a:r>
              <a:rPr lang="en-US" u="sng" dirty="0" smtClean="0"/>
              <a:t>implicitly</a:t>
            </a:r>
            <a:r>
              <a:rPr lang="en-US" dirty="0" smtClean="0"/>
              <a:t>.</a:t>
            </a:r>
          </a:p>
          <a:p>
            <a:pPr lvl="1"/>
            <a:r>
              <a:rPr lang="en-US" dirty="0" smtClean="0"/>
              <a:t>Any set of statements, no matter who makes them, </a:t>
            </a:r>
            <a:br>
              <a:rPr lang="en-US" dirty="0" smtClean="0"/>
            </a:br>
            <a:r>
              <a:rPr lang="en-US" u="sng" dirty="0" smtClean="0"/>
              <a:t>imply</a:t>
            </a:r>
            <a:r>
              <a:rPr lang="en-US" dirty="0" smtClean="0"/>
              <a:t> other statements.</a:t>
            </a:r>
          </a:p>
          <a:p>
            <a:pPr lvl="2"/>
            <a:r>
              <a:rPr lang="en-US" sz="2400" dirty="0" smtClean="0"/>
              <a:t>God has given a set of statements which forms the explicit statements of the Bible.</a:t>
            </a:r>
          </a:p>
          <a:p>
            <a:pPr lvl="2"/>
            <a:r>
              <a:rPr lang="en-US" sz="2400" dirty="0" smtClean="0"/>
              <a:t>The explicit statements in turn </a:t>
            </a:r>
            <a:r>
              <a:rPr lang="en-US" sz="2400" u="sng" dirty="0" smtClean="0"/>
              <a:t>imply</a:t>
            </a:r>
            <a:r>
              <a:rPr lang="en-US" sz="2400" dirty="0" smtClean="0"/>
              <a:t> statements.</a:t>
            </a:r>
          </a:p>
          <a:p>
            <a:pPr lvl="1"/>
            <a:r>
              <a:rPr lang="en-US" dirty="0" smtClean="0"/>
              <a:t>That which the Bible teaches implicitly is just as </a:t>
            </a:r>
            <a:r>
              <a:rPr lang="en-US" u="sng" dirty="0" smtClean="0"/>
              <a:t>true</a:t>
            </a:r>
            <a:r>
              <a:rPr lang="en-US" dirty="0" smtClean="0"/>
              <a:t>, just as </a:t>
            </a:r>
            <a:r>
              <a:rPr lang="en-US" u="sng" dirty="0" smtClean="0"/>
              <a:t>binding</a:t>
            </a:r>
            <a:r>
              <a:rPr lang="en-US" dirty="0" smtClean="0"/>
              <a:t> and just as </a:t>
            </a:r>
            <a:r>
              <a:rPr lang="en-US" u="sng" dirty="0" smtClean="0"/>
              <a:t>authoritative</a:t>
            </a:r>
            <a:r>
              <a:rPr lang="en-US" dirty="0" smtClean="0"/>
              <a:t> as that which it teaches explicitly.  </a:t>
            </a:r>
          </a:p>
        </p:txBody>
      </p:sp>
      <p:sp>
        <p:nvSpPr>
          <p:cNvPr id="3" name="Title 2"/>
          <p:cNvSpPr>
            <a:spLocks noGrp="1"/>
          </p:cNvSpPr>
          <p:nvPr>
            <p:ph type="title"/>
          </p:nvPr>
        </p:nvSpPr>
        <p:spPr/>
        <p:txBody>
          <a:bodyPr/>
          <a:lstStyle/>
          <a:p>
            <a:r>
              <a:rPr lang="en-US" sz="3700" dirty="0" smtClean="0"/>
              <a:t>The Bible Authorizes By Implication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anim calcmode="lin" valueType="num">
                                      <p:cBhvr>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500"/>
                                        <p:tgtEl>
                                          <p:spTgt spid="2">
                                            <p:txEl>
                                              <p:pRg st="2" end="2"/>
                                            </p:txEl>
                                          </p:spTgt>
                                        </p:tgtEl>
                                      </p:cBhvr>
                                    </p:animEffect>
                                    <p:anim calcmode="lin" valueType="num">
                                      <p:cBhvr>
                                        <p:cTn id="20"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fade">
                                      <p:cBhvr>
                                        <p:cTn id="25" dur="500"/>
                                        <p:tgtEl>
                                          <p:spTgt spid="2">
                                            <p:txEl>
                                              <p:pRg st="3" end="3"/>
                                            </p:txEl>
                                          </p:spTgt>
                                        </p:tgtEl>
                                      </p:cBhvr>
                                    </p:animEffect>
                                    <p:anim calcmode="lin" valueType="num">
                                      <p:cBhvr>
                                        <p:cTn id="26"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fade">
                                      <p:cBhvr>
                                        <p:cTn id="31" dur="500"/>
                                        <p:tgtEl>
                                          <p:spTgt spid="2">
                                            <p:txEl>
                                              <p:pRg st="4" end="4"/>
                                            </p:txEl>
                                          </p:spTgt>
                                        </p:tgtEl>
                                      </p:cBhvr>
                                    </p:animEffect>
                                    <p:anim calcmode="lin" valueType="num">
                                      <p:cBhvr>
                                        <p:cTn id="32"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3"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r>
              <a:rPr lang="en-US" dirty="0" smtClean="0"/>
              <a:t>Everything that the Bible teaches it teaches either explicitly or implicitly.</a:t>
            </a:r>
          </a:p>
          <a:p>
            <a:pPr marL="806450" lvl="1" indent="-349250">
              <a:buFont typeface="+mj-lt"/>
              <a:buAutoNum type="alphaLcPeriod" startAt="3"/>
            </a:pPr>
            <a:r>
              <a:rPr lang="en-US" dirty="0" smtClean="0"/>
              <a:t>The authority inherent in that which is implied relies not on one’s ability to reason correctly regarding an explicit statement, but on the fact that </a:t>
            </a:r>
            <a:r>
              <a:rPr lang="en-US" u="sng" dirty="0" smtClean="0"/>
              <a:t>GOD HAS IMPLIED IT</a:t>
            </a:r>
            <a:r>
              <a:rPr lang="en-US" dirty="0" smtClean="0"/>
              <a:t>! </a:t>
            </a:r>
          </a:p>
          <a:p>
            <a:pPr lvl="2"/>
            <a:r>
              <a:rPr lang="en-US" dirty="0" smtClean="0"/>
              <a:t>God has said in explicit statements…</a:t>
            </a:r>
          </a:p>
          <a:p>
            <a:pPr lvl="2"/>
            <a:r>
              <a:rPr lang="en-US" dirty="0" smtClean="0"/>
              <a:t>God has said in implicit statements…</a:t>
            </a:r>
          </a:p>
          <a:p>
            <a:pPr lvl="2"/>
            <a:r>
              <a:rPr lang="en-US" dirty="0" smtClean="0"/>
              <a:t>The reason that I am bound by God’s Word is not that</a:t>
            </a:r>
            <a:r>
              <a:rPr lang="en-US" u="sng" dirty="0" smtClean="0"/>
              <a:t> I </a:t>
            </a:r>
            <a:r>
              <a:rPr lang="en-US" dirty="0" smtClean="0"/>
              <a:t>read it but that </a:t>
            </a:r>
            <a:r>
              <a:rPr lang="en-US" u="sng" dirty="0" smtClean="0"/>
              <a:t>He</a:t>
            </a:r>
            <a:r>
              <a:rPr lang="en-US" dirty="0" smtClean="0"/>
              <a:t> wrote it!</a:t>
            </a:r>
          </a:p>
          <a:p>
            <a:pPr lvl="2"/>
            <a:r>
              <a:rPr lang="en-US" dirty="0" smtClean="0"/>
              <a:t>The reason that I am bound by those things implicit in His Word is not that I have inferred it myself BUT that </a:t>
            </a:r>
            <a:r>
              <a:rPr lang="en-US" u="sng" dirty="0" smtClean="0"/>
              <a:t>He</a:t>
            </a:r>
            <a:r>
              <a:rPr lang="en-US" dirty="0" smtClean="0"/>
              <a:t> implied it!</a:t>
            </a:r>
          </a:p>
          <a:p>
            <a:pPr lvl="1">
              <a:buAutoNum type="alphaLcPeriod" startAt="3"/>
            </a:pPr>
            <a:r>
              <a:rPr lang="en-US" dirty="0" smtClean="0"/>
              <a:t>One can be just as certain that what those explicit statements imply are true.  It’s not about “guessing”; it’s about “</a:t>
            </a:r>
            <a:r>
              <a:rPr lang="en-US" u="sng" dirty="0" smtClean="0"/>
              <a:t>knowing</a:t>
            </a:r>
            <a:r>
              <a:rPr lang="en-US" dirty="0" smtClean="0"/>
              <a:t>.”</a:t>
            </a:r>
          </a:p>
        </p:txBody>
      </p:sp>
      <p:sp>
        <p:nvSpPr>
          <p:cNvPr id="3" name="Title 2"/>
          <p:cNvSpPr>
            <a:spLocks noGrp="1"/>
          </p:cNvSpPr>
          <p:nvPr>
            <p:ph type="title"/>
          </p:nvPr>
        </p:nvSpPr>
        <p:spPr/>
        <p:txBody>
          <a:bodyPr/>
          <a:lstStyle/>
          <a:p>
            <a:r>
              <a:rPr lang="en-US" sz="3700" dirty="0" smtClean="0"/>
              <a:t>The Bible Authorizes By Implication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anim calcmode="lin" valueType="num">
                                      <p:cBhvr>
                                        <p:cTn id="1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anim calcmode="lin" valueType="num">
                                      <p:cBhvr>
                                        <p:cTn id="20"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500"/>
                                        <p:tgtEl>
                                          <p:spTgt spid="2">
                                            <p:txEl>
                                              <p:pRg st="4" end="4"/>
                                            </p:txEl>
                                          </p:spTgt>
                                        </p:tgtEl>
                                      </p:cBhvr>
                                    </p:animEffect>
                                    <p:anim calcmode="lin" valueType="num">
                                      <p:cBhvr>
                                        <p:cTn id="2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Effect transition="in" filter="fade">
                                      <p:cBhvr>
                                        <p:cTn id="31" dur="500"/>
                                        <p:tgtEl>
                                          <p:spTgt spid="2">
                                            <p:txEl>
                                              <p:pRg st="5" end="5"/>
                                            </p:txEl>
                                          </p:spTgt>
                                        </p:tgtEl>
                                      </p:cBhvr>
                                    </p:animEffect>
                                    <p:anim calcmode="lin" valueType="num">
                                      <p:cBhvr>
                                        <p:cTn id="32"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3"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nodeType="after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500"/>
                                        <p:tgtEl>
                                          <p:spTgt spid="2">
                                            <p:txEl>
                                              <p:pRg st="6" end="6"/>
                                            </p:txEl>
                                          </p:spTgt>
                                        </p:tgtEl>
                                      </p:cBhvr>
                                    </p:animEffect>
                                    <p:anim calcmode="lin" valueType="num">
                                      <p:cBhvr>
                                        <p:cTn id="38"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9"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lnSpcReduction="10000"/>
          </a:bodyPr>
          <a:lstStyle/>
          <a:p>
            <a:pPr marL="403225" indent="-403225">
              <a:buFont typeface="+mj-lt"/>
              <a:buAutoNum type="arabicPeriod" startAt="2"/>
            </a:pPr>
            <a:r>
              <a:rPr lang="en-US" dirty="0" smtClean="0"/>
              <a:t>There is a vast difference between “</a:t>
            </a:r>
            <a:r>
              <a:rPr lang="en-US" u="sng" dirty="0" smtClean="0"/>
              <a:t>implication</a:t>
            </a:r>
            <a:r>
              <a:rPr lang="en-US" dirty="0" smtClean="0"/>
              <a:t>” and “</a:t>
            </a:r>
            <a:r>
              <a:rPr lang="en-US" u="sng" dirty="0" smtClean="0"/>
              <a:t>assumption</a:t>
            </a:r>
            <a:r>
              <a:rPr lang="en-US" dirty="0" smtClean="0"/>
              <a:t>.”</a:t>
            </a:r>
          </a:p>
          <a:p>
            <a:pPr lvl="1"/>
            <a:r>
              <a:rPr lang="en-US" dirty="0" smtClean="0"/>
              <a:t>Implication is not mere assertion, personal interpretation or wishful thinking.  It is a </a:t>
            </a:r>
            <a:r>
              <a:rPr lang="en-US" u="sng" dirty="0" smtClean="0"/>
              <a:t>logical</a:t>
            </a:r>
            <a:r>
              <a:rPr lang="en-US" dirty="0" smtClean="0"/>
              <a:t> relationship among terms of a proposition.  In implication, conclusions are </a:t>
            </a:r>
            <a:r>
              <a:rPr lang="en-US" u="sng" dirty="0" smtClean="0"/>
              <a:t>necessitated</a:t>
            </a:r>
            <a:r>
              <a:rPr lang="en-US" dirty="0" smtClean="0"/>
              <a:t> and cannot be avoided given the set premises.</a:t>
            </a:r>
          </a:p>
          <a:p>
            <a:pPr lvl="1"/>
            <a:r>
              <a:rPr lang="en-US" dirty="0" smtClean="0"/>
              <a:t>For example, Acts 16:15 states that Lydia and her household were baptized.  It is often claimed that, therefore, Lydia was married, that she had children, and that some of these children were infants, and that, therefore, it is Scriptural to practice </a:t>
            </a:r>
            <a:r>
              <a:rPr lang="en-US" u="sng" dirty="0" smtClean="0"/>
              <a:t>infant baptism</a:t>
            </a:r>
            <a:r>
              <a:rPr lang="en-US" dirty="0" smtClean="0"/>
              <a:t>.  There is here a great amount of “</a:t>
            </a:r>
            <a:r>
              <a:rPr lang="en-US" u="sng" dirty="0" smtClean="0"/>
              <a:t>assumption</a:t>
            </a:r>
            <a:r>
              <a:rPr lang="en-US" dirty="0" smtClean="0"/>
              <a:t>” but no “implication” of such anywhere in this passage.</a:t>
            </a:r>
          </a:p>
          <a:p>
            <a:pPr lvl="1"/>
            <a:r>
              <a:rPr lang="en-US" dirty="0" smtClean="0"/>
              <a:t>We </a:t>
            </a:r>
            <a:r>
              <a:rPr lang="en-US" u="sng" dirty="0" smtClean="0"/>
              <a:t>must</a:t>
            </a:r>
            <a:r>
              <a:rPr lang="en-US" dirty="0" smtClean="0"/>
              <a:t> stay within what a text teaches and authorizes and not conjecture or assume things that are not within Scripture. </a:t>
            </a:r>
          </a:p>
        </p:txBody>
      </p:sp>
      <p:sp>
        <p:nvSpPr>
          <p:cNvPr id="3" name="Title 2"/>
          <p:cNvSpPr>
            <a:spLocks noGrp="1"/>
          </p:cNvSpPr>
          <p:nvPr>
            <p:ph type="title"/>
          </p:nvPr>
        </p:nvSpPr>
        <p:spPr/>
        <p:txBody>
          <a:bodyPr/>
          <a:lstStyle/>
          <a:p>
            <a:r>
              <a:rPr lang="en-US" sz="3700" dirty="0" smtClean="0"/>
              <a:t>The Bible Authorizes By Implication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anim calcmode="lin" valueType="num">
                                      <p:cBhvr>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500"/>
                                        <p:tgtEl>
                                          <p:spTgt spid="2">
                                            <p:txEl>
                                              <p:pRg st="2" end="2"/>
                                            </p:txEl>
                                          </p:spTgt>
                                        </p:tgtEl>
                                      </p:cBhvr>
                                    </p:animEffect>
                                    <p:anim calcmode="lin" valueType="num">
                                      <p:cBhvr>
                                        <p:cTn id="20"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fade">
                                      <p:cBhvr>
                                        <p:cTn id="25" dur="500"/>
                                        <p:tgtEl>
                                          <p:spTgt spid="2">
                                            <p:txEl>
                                              <p:pRg st="3" end="3"/>
                                            </p:txEl>
                                          </p:spTgt>
                                        </p:tgtEl>
                                      </p:cBhvr>
                                    </p:animEffect>
                                    <p:anim calcmode="lin" valueType="num">
                                      <p:cBhvr>
                                        <p:cTn id="26"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3225" indent="-403225">
              <a:buFont typeface="+mj-lt"/>
              <a:buAutoNum type="arabicPeriod" startAt="3"/>
            </a:pPr>
            <a:r>
              <a:rPr lang="en-US" dirty="0" smtClean="0"/>
              <a:t>To say that the Bible authorizes by implication is to say that it is impossible for direct (explicit) statements to be </a:t>
            </a:r>
            <a:r>
              <a:rPr lang="en-US" u="sng" dirty="0" smtClean="0"/>
              <a:t>true</a:t>
            </a:r>
            <a:r>
              <a:rPr lang="en-US" dirty="0" smtClean="0"/>
              <a:t> and yet the implied statements to be </a:t>
            </a:r>
            <a:r>
              <a:rPr lang="en-US" u="sng" dirty="0" smtClean="0"/>
              <a:t>false</a:t>
            </a:r>
            <a:r>
              <a:rPr lang="en-US" dirty="0" smtClean="0"/>
              <a:t>.</a:t>
            </a:r>
          </a:p>
          <a:p>
            <a:pPr marL="806450" lvl="1" indent="-349250"/>
            <a:r>
              <a:rPr lang="en-US" dirty="0" smtClean="0"/>
              <a:t>Consider these modern illustrations to understand the authority and certainty that implication carries (just as much as the explicit statements):</a:t>
            </a:r>
          </a:p>
          <a:p>
            <a:pPr marL="1263650" lvl="2" indent="-409575"/>
            <a:r>
              <a:rPr lang="en-US" dirty="0" smtClean="0"/>
              <a:t>Illustration #1:</a:t>
            </a:r>
          </a:p>
          <a:p>
            <a:pPr lvl="3">
              <a:buFont typeface="Arial" pitchFamily="34" charset="0"/>
              <a:buChar char="•"/>
            </a:pPr>
            <a:r>
              <a:rPr lang="en-US" sz="2000" dirty="0" smtClean="0"/>
              <a:t>Explicitly True:  “Bill is taller than Jack.”</a:t>
            </a:r>
          </a:p>
          <a:p>
            <a:pPr lvl="3">
              <a:buFont typeface="Arial" pitchFamily="34" charset="0"/>
              <a:buChar char="•"/>
            </a:pPr>
            <a:r>
              <a:rPr lang="en-US" sz="2000" dirty="0" smtClean="0"/>
              <a:t>Explicitly True:  “Jack is taller than John.”</a:t>
            </a:r>
          </a:p>
          <a:p>
            <a:pPr lvl="3">
              <a:buFont typeface="Arial" pitchFamily="34" charset="0"/>
              <a:buChar char="•"/>
            </a:pPr>
            <a:r>
              <a:rPr lang="en-US" sz="2000" dirty="0" smtClean="0"/>
              <a:t>Implicitly True:  </a:t>
            </a:r>
            <a:r>
              <a:rPr lang="en-US" sz="2000" u="sng" dirty="0" smtClean="0"/>
              <a:t>Bill</a:t>
            </a:r>
            <a:r>
              <a:rPr lang="en-US" sz="2000" dirty="0" smtClean="0"/>
              <a:t> is taller than </a:t>
            </a:r>
            <a:r>
              <a:rPr lang="en-US" sz="2000" u="sng" dirty="0" smtClean="0"/>
              <a:t>John</a:t>
            </a:r>
            <a:r>
              <a:rPr lang="en-US" sz="2000" dirty="0" smtClean="0"/>
              <a:t>.  </a:t>
            </a:r>
          </a:p>
          <a:p>
            <a:pPr lvl="3">
              <a:buFont typeface="Arial" pitchFamily="34" charset="0"/>
              <a:buChar char="•"/>
            </a:pPr>
            <a:r>
              <a:rPr lang="en-US" sz="2000" dirty="0" smtClean="0"/>
              <a:t>The implicit is </a:t>
            </a:r>
            <a:r>
              <a:rPr lang="en-US" sz="2000" u="sng" dirty="0" smtClean="0"/>
              <a:t>just as</a:t>
            </a:r>
            <a:r>
              <a:rPr lang="en-US" sz="2000" dirty="0" smtClean="0"/>
              <a:t> certain and true as the explicit.</a:t>
            </a:r>
          </a:p>
        </p:txBody>
      </p:sp>
      <p:sp>
        <p:nvSpPr>
          <p:cNvPr id="3" name="Title 2"/>
          <p:cNvSpPr>
            <a:spLocks noGrp="1"/>
          </p:cNvSpPr>
          <p:nvPr>
            <p:ph type="title"/>
          </p:nvPr>
        </p:nvSpPr>
        <p:spPr/>
        <p:txBody>
          <a:bodyPr/>
          <a:lstStyle/>
          <a:p>
            <a:r>
              <a:rPr lang="en-US" sz="3700" dirty="0" smtClean="0"/>
              <a:t>The Bible Authorizes By Implication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500"/>
                                        <p:tgtEl>
                                          <p:spTgt spid="2">
                                            <p:txEl>
                                              <p:pRg st="1" end="1"/>
                                            </p:txEl>
                                          </p:spTgt>
                                        </p:tgtEl>
                                      </p:cBhvr>
                                    </p:animEffect>
                                    <p:anim calcmode="lin" valueType="num">
                                      <p:cBhvr>
                                        <p:cTn id="15"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7" fill="hold">
                            <p:stCondLst>
                              <p:cond delay="500"/>
                            </p:stCondLst>
                            <p:childTnLst>
                              <p:par>
                                <p:cTn id="18" presetID="42" presetClass="entr" presetSubtype="0" fill="hold" nodeType="after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fade">
                                      <p:cBhvr>
                                        <p:cTn id="20" dur="500"/>
                                        <p:tgtEl>
                                          <p:spTgt spid="2">
                                            <p:txEl>
                                              <p:pRg st="2" end="2"/>
                                            </p:txEl>
                                          </p:spTgt>
                                        </p:tgtEl>
                                      </p:cBhvr>
                                    </p:animEffect>
                                    <p:anim calcmode="lin" valueType="num">
                                      <p:cBhvr>
                                        <p:cTn id="2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42" presetClass="entr" presetSubtype="0" fill="hold" nodeType="after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500"/>
                                        <p:tgtEl>
                                          <p:spTgt spid="2">
                                            <p:txEl>
                                              <p:pRg st="3" end="3"/>
                                            </p:txEl>
                                          </p:spTgt>
                                        </p:tgtEl>
                                      </p:cBhvr>
                                    </p:animEffect>
                                    <p:anim calcmode="lin" valueType="num">
                                      <p:cBhvr>
                                        <p:cTn id="2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1500"/>
                            </p:stCondLst>
                            <p:childTnLst>
                              <p:par>
                                <p:cTn id="30" presetID="42" presetClass="entr" presetSubtype="0" fill="hold" nodeType="after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fade">
                                      <p:cBhvr>
                                        <p:cTn id="32" dur="500"/>
                                        <p:tgtEl>
                                          <p:spTgt spid="2">
                                            <p:txEl>
                                              <p:pRg st="4" end="4"/>
                                            </p:txEl>
                                          </p:spTgt>
                                        </p:tgtEl>
                                      </p:cBhvr>
                                    </p:animEffect>
                                    <p:anim calcmode="lin" valueType="num">
                                      <p:cBhvr>
                                        <p:cTn id="3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4"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2">
                                            <p:txEl>
                                              <p:pRg st="5" end="5"/>
                                            </p:txEl>
                                          </p:spTgt>
                                        </p:tgtEl>
                                        <p:attrNameLst>
                                          <p:attrName>style.visibility</p:attrName>
                                        </p:attrNameLst>
                                      </p:cBhvr>
                                      <p:to>
                                        <p:strVal val="visible"/>
                                      </p:to>
                                    </p:set>
                                    <p:animEffect transition="in" filter="fade">
                                      <p:cBhvr>
                                        <p:cTn id="39" dur="500"/>
                                        <p:tgtEl>
                                          <p:spTgt spid="2">
                                            <p:txEl>
                                              <p:pRg st="5" end="5"/>
                                            </p:txEl>
                                          </p:spTgt>
                                        </p:tgtEl>
                                      </p:cBhvr>
                                    </p:animEffect>
                                    <p:anim calcmode="lin" valueType="num">
                                      <p:cBhvr>
                                        <p:cTn id="40"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1"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42" fill="hold">
                            <p:stCondLst>
                              <p:cond delay="500"/>
                            </p:stCondLst>
                            <p:childTnLst>
                              <p:par>
                                <p:cTn id="43" presetID="42" presetClass="entr" presetSubtype="0" fill="hold" nodeType="afterEffect">
                                  <p:stCondLst>
                                    <p:cond delay="0"/>
                                  </p:stCondLst>
                                  <p:childTnLst>
                                    <p:set>
                                      <p:cBhvr>
                                        <p:cTn id="44" dur="1" fill="hold">
                                          <p:stCondLst>
                                            <p:cond delay="0"/>
                                          </p:stCondLst>
                                        </p:cTn>
                                        <p:tgtEl>
                                          <p:spTgt spid="2">
                                            <p:txEl>
                                              <p:pRg st="6" end="6"/>
                                            </p:txEl>
                                          </p:spTgt>
                                        </p:tgtEl>
                                        <p:attrNameLst>
                                          <p:attrName>style.visibility</p:attrName>
                                        </p:attrNameLst>
                                      </p:cBhvr>
                                      <p:to>
                                        <p:strVal val="visible"/>
                                      </p:to>
                                    </p:set>
                                    <p:animEffect transition="in" filter="fade">
                                      <p:cBhvr>
                                        <p:cTn id="45" dur="500"/>
                                        <p:tgtEl>
                                          <p:spTgt spid="2">
                                            <p:txEl>
                                              <p:pRg st="6" end="6"/>
                                            </p:txEl>
                                          </p:spTgt>
                                        </p:tgtEl>
                                      </p:cBhvr>
                                    </p:animEffect>
                                    <p:anim calcmode="lin" valueType="num">
                                      <p:cBhvr>
                                        <p:cTn id="46"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7"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1273</TotalTime>
  <Words>1583</Words>
  <Application>Microsoft Office PowerPoint</Application>
  <PresentationFormat>On-screen Show (4:3)</PresentationFormat>
  <Paragraphs>124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The Bible Authorizes By Direct Statement</vt:lpstr>
      <vt:lpstr>The Bible Authorizes By Direct Statement</vt:lpstr>
      <vt:lpstr>The Bible Authorizes By Direct Statement</vt:lpstr>
      <vt:lpstr>The Bible Authorizes By Direct Statement</vt:lpstr>
      <vt:lpstr>The Bible Authorizes By Implication</vt:lpstr>
      <vt:lpstr>The Bible Authorizes By Implication</vt:lpstr>
      <vt:lpstr>The Bible Authorizes By Implication</vt:lpstr>
      <vt:lpstr>The Bible Authorizes By Implication</vt:lpstr>
      <vt:lpstr>The Bible Authorizes By Implication</vt:lpstr>
      <vt:lpstr>The Bible Authorizes By Implication</vt:lpstr>
      <vt:lpstr>The Bible Authorizes By Implication</vt:lpstr>
      <vt:lpstr>The Bible Authorizes By Implication</vt:lpstr>
      <vt:lpstr>The Bible Authorizes By Implication</vt:lpstr>
      <vt:lpstr>The Bible Authorizes By Implication</vt:lpstr>
      <vt:lpstr>The Bible Authorizes By Implication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dc:creator>
  <cp:lastModifiedBy>David</cp:lastModifiedBy>
  <cp:revision>27</cp:revision>
  <dcterms:created xsi:type="dcterms:W3CDTF">2012-03-11T17:57:16Z</dcterms:created>
  <dcterms:modified xsi:type="dcterms:W3CDTF">2012-05-14T12:18:44Z</dcterms:modified>
</cp:coreProperties>
</file>