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90" r:id="rId4"/>
    <p:sldId id="291" r:id="rId5"/>
    <p:sldId id="292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27"/>
    <a:srgbClr val="C1002D"/>
    <a:srgbClr val="A2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Lesson-Event PPT Graphics\Interpreting the Bible - text slid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486400"/>
          </a:xfrm>
        </p:spPr>
        <p:txBody>
          <a:bodyPr>
            <a:normAutofit/>
          </a:bodyPr>
          <a:lstStyle>
            <a:lvl1pPr marL="401638" indent="-401638">
              <a:buFont typeface="+mj-lt"/>
              <a:buAutoNum type="arabicPeriod"/>
              <a:defRPr sz="2800" b="1"/>
            </a:lvl1pPr>
            <a:lvl2pPr marL="796925" indent="-339725">
              <a:buFont typeface="+mj-lt"/>
              <a:buAutoNum type="alphaLcPeriod"/>
              <a:defRPr sz="2400" b="1">
                <a:solidFill>
                  <a:srgbClr val="A20027"/>
                </a:solidFill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2pPr>
            <a:lvl3pPr marL="1200150" indent="-344488">
              <a:buFont typeface="+mj-lt"/>
              <a:buAutoNum type="romanLcPeriod"/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8839200" cy="503238"/>
          </a:xfrm>
          <a:solidFill>
            <a:srgbClr val="A20027"/>
          </a:solidFill>
        </p:spPr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54455-45D2-43CA-B2C9-607F80279603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\\pblfpr\users\David\_Graphics\Lesson-Event PPT Graphics\Interpreting the Bible - PPT tit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791200"/>
            <a:ext cx="883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Lesson 9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:</a:t>
            </a:r>
          </a:p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Ascertaining Bible Authority…By Direct Statement</a:t>
            </a:r>
            <a:endParaRPr lang="en-US" sz="32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4813" indent="-404813"/>
            <a:r>
              <a:rPr lang="en-US" dirty="0" smtClean="0"/>
              <a:t>This is a tremendously important matter!</a:t>
            </a:r>
          </a:p>
          <a:p>
            <a:pPr lvl="1"/>
            <a:r>
              <a:rPr lang="en-US" dirty="0" smtClean="0"/>
              <a:t>Unless we know how God (or the Bible) </a:t>
            </a:r>
            <a:r>
              <a:rPr lang="en-US" u="sng" dirty="0" smtClean="0"/>
              <a:t>authorizes</a:t>
            </a:r>
            <a:r>
              <a:rPr lang="en-US" dirty="0" smtClean="0"/>
              <a:t>, we cannot be sure about anything we do or say in the realm of religion.</a:t>
            </a:r>
            <a:endParaRPr lang="en-US" sz="1400" dirty="0" smtClean="0"/>
          </a:p>
          <a:p>
            <a:pPr lvl="1"/>
            <a:r>
              <a:rPr lang="en-US" dirty="0" smtClean="0"/>
              <a:t>Consider the Bible examples listed on page 25.</a:t>
            </a:r>
            <a:endParaRPr lang="en-US" sz="1400" dirty="0" smtClean="0"/>
          </a:p>
          <a:p>
            <a:pPr lvl="1"/>
            <a:r>
              <a:rPr lang="en-US" dirty="0" smtClean="0"/>
              <a:t>If I </a:t>
            </a:r>
            <a:r>
              <a:rPr lang="en-US" u="sng" dirty="0" smtClean="0"/>
              <a:t>can</a:t>
            </a:r>
            <a:r>
              <a:rPr lang="en-US" dirty="0" smtClean="0"/>
              <a:t> do these things, and if I </a:t>
            </a:r>
            <a:r>
              <a:rPr lang="en-US" u="sng" dirty="0" smtClean="0"/>
              <a:t>must</a:t>
            </a:r>
            <a:r>
              <a:rPr lang="en-US" dirty="0" smtClean="0"/>
              <a:t> do these things—how can  I </a:t>
            </a:r>
            <a:r>
              <a:rPr lang="en-US" i="1" u="sng" dirty="0" smtClean="0"/>
              <a:t>know</a:t>
            </a:r>
            <a:r>
              <a:rPr lang="en-US" dirty="0" smtClean="0"/>
              <a:t> that I can and how can I </a:t>
            </a:r>
            <a:r>
              <a:rPr lang="en-US" i="1" u="sng" dirty="0" smtClean="0"/>
              <a:t>know</a:t>
            </a:r>
            <a:r>
              <a:rPr lang="en-US" dirty="0" smtClean="0"/>
              <a:t> that I must?</a:t>
            </a:r>
            <a:endParaRPr lang="en-US" sz="1400" dirty="0" smtClean="0"/>
          </a:p>
          <a:p>
            <a:pPr lvl="1"/>
            <a:r>
              <a:rPr lang="en-US" dirty="0" smtClean="0"/>
              <a:t>If I </a:t>
            </a:r>
            <a:r>
              <a:rPr lang="en-US" u="sng" dirty="0" smtClean="0"/>
              <a:t>cannot</a:t>
            </a:r>
            <a:r>
              <a:rPr lang="en-US" dirty="0" smtClean="0"/>
              <a:t> do these things, and if I </a:t>
            </a:r>
            <a:r>
              <a:rPr lang="en-US" u="sng" dirty="0" smtClean="0"/>
              <a:t>must not</a:t>
            </a:r>
            <a:r>
              <a:rPr lang="en-US" dirty="0" smtClean="0"/>
              <a:t> do these things—how can I </a:t>
            </a:r>
            <a:r>
              <a:rPr lang="en-US" i="1" u="sng" dirty="0" smtClean="0"/>
              <a:t>know</a:t>
            </a:r>
            <a:r>
              <a:rPr lang="en-US" dirty="0" smtClean="0"/>
              <a:t> that I cannot or must not?</a:t>
            </a:r>
            <a:endParaRPr lang="en-US" sz="1400" dirty="0" smtClean="0"/>
          </a:p>
          <a:p>
            <a:pPr lvl="1"/>
            <a:r>
              <a:rPr lang="en-US" dirty="0" smtClean="0"/>
              <a:t>How do we decide?  </a:t>
            </a:r>
          </a:p>
          <a:p>
            <a:pPr lvl="1"/>
            <a:r>
              <a:rPr lang="en-US" dirty="0" smtClean="0"/>
              <a:t>How do we ascertain Bible authority for matters today?</a:t>
            </a:r>
            <a:endParaRPr lang="en-US" sz="1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Ascertaining Bible Authority</a:t>
            </a:r>
            <a:endParaRPr lang="en-US" sz="37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4813" indent="-404813">
              <a:buFont typeface="+mj-lt"/>
              <a:buAutoNum type="arabicPeriod" startAt="2"/>
            </a:pPr>
            <a:r>
              <a:rPr lang="en-US" dirty="0" smtClean="0"/>
              <a:t>Sound principles of Biblical interpretation are demanded by </a:t>
            </a:r>
            <a:r>
              <a:rPr lang="en-US" u="sng" dirty="0" smtClean="0"/>
              <a:t>logical premise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man is made such that </a:t>
            </a:r>
            <a:r>
              <a:rPr lang="en-US" u="sng" dirty="0" smtClean="0"/>
              <a:t>he seeks God</a:t>
            </a:r>
            <a:r>
              <a:rPr lang="en-US" dirty="0" smtClean="0"/>
              <a:t>, then a </a:t>
            </a:r>
            <a:r>
              <a:rPr lang="en-US" u="sng" dirty="0" smtClean="0"/>
              <a:t>special revelation</a:t>
            </a:r>
            <a:r>
              <a:rPr lang="en-US" dirty="0" smtClean="0"/>
              <a:t> from God is necessary.</a:t>
            </a:r>
            <a:endParaRPr lang="en-US" sz="1400" dirty="0" smtClean="0"/>
          </a:p>
          <a:p>
            <a:pPr lvl="1"/>
            <a:r>
              <a:rPr lang="en-US" dirty="0" smtClean="0"/>
              <a:t>If there is a </a:t>
            </a:r>
            <a:r>
              <a:rPr lang="en-US" u="sng" dirty="0" smtClean="0"/>
              <a:t>special revelation</a:t>
            </a:r>
            <a:r>
              <a:rPr lang="en-US" dirty="0" smtClean="0"/>
              <a:t>, then it would be </a:t>
            </a:r>
            <a:r>
              <a:rPr lang="en-US" u="sng" dirty="0" smtClean="0"/>
              <a:t>written</a:t>
            </a:r>
            <a:r>
              <a:rPr lang="en-US" dirty="0" smtClean="0"/>
              <a:t>, oral or “straight to the heart.”</a:t>
            </a:r>
            <a:endParaRPr lang="en-US" sz="1400" dirty="0" smtClean="0"/>
          </a:p>
          <a:p>
            <a:pPr lvl="1"/>
            <a:r>
              <a:rPr lang="en-US" dirty="0" smtClean="0"/>
              <a:t>If it is </a:t>
            </a:r>
            <a:r>
              <a:rPr lang="en-US" u="sng" dirty="0" smtClean="0"/>
              <a:t>written</a:t>
            </a:r>
            <a:r>
              <a:rPr lang="en-US" dirty="0" smtClean="0"/>
              <a:t>, it would be </a:t>
            </a:r>
            <a:r>
              <a:rPr lang="en-US" u="sng" dirty="0" smtClean="0"/>
              <a:t>objective</a:t>
            </a:r>
            <a:r>
              <a:rPr lang="en-US" dirty="0" smtClean="0"/>
              <a:t>.</a:t>
            </a:r>
            <a:endParaRPr lang="en-US" sz="1400" dirty="0" smtClean="0"/>
          </a:p>
          <a:p>
            <a:pPr lvl="1"/>
            <a:r>
              <a:rPr lang="en-US" dirty="0" smtClean="0"/>
              <a:t>If it is </a:t>
            </a:r>
            <a:r>
              <a:rPr lang="en-US" u="sng" dirty="0" smtClean="0"/>
              <a:t>objective</a:t>
            </a:r>
            <a:r>
              <a:rPr lang="en-US" dirty="0" smtClean="0"/>
              <a:t>, then it would be </a:t>
            </a:r>
            <a:r>
              <a:rPr lang="en-US" u="sng" dirty="0" smtClean="0"/>
              <a:t>propositional</a:t>
            </a:r>
            <a:r>
              <a:rPr lang="en-US" dirty="0" smtClean="0"/>
              <a:t>.</a:t>
            </a:r>
            <a:endParaRPr lang="en-US" sz="1400" dirty="0" smtClean="0"/>
          </a:p>
          <a:p>
            <a:pPr lvl="2"/>
            <a:r>
              <a:rPr lang="en-US" dirty="0" smtClean="0"/>
              <a:t>It would be written in </a:t>
            </a:r>
            <a:r>
              <a:rPr lang="en-US" u="sng" dirty="0" smtClean="0"/>
              <a:t>sentences</a:t>
            </a:r>
            <a:r>
              <a:rPr lang="en-US" dirty="0" smtClean="0"/>
              <a:t> which can be understood.</a:t>
            </a:r>
            <a:endParaRPr lang="en-US" sz="1000" dirty="0" smtClean="0"/>
          </a:p>
          <a:p>
            <a:pPr lvl="1"/>
            <a:r>
              <a:rPr lang="en-US" dirty="0" smtClean="0"/>
              <a:t>If it is </a:t>
            </a:r>
            <a:r>
              <a:rPr lang="en-US" u="sng" dirty="0" smtClean="0"/>
              <a:t>propositional</a:t>
            </a:r>
            <a:r>
              <a:rPr lang="en-US" dirty="0" smtClean="0"/>
              <a:t>, then principles of Biblical </a:t>
            </a:r>
            <a:r>
              <a:rPr lang="en-US" u="sng" dirty="0" smtClean="0"/>
              <a:t>interpretation</a:t>
            </a:r>
            <a:r>
              <a:rPr lang="en-US" dirty="0" smtClean="0"/>
              <a:t> apply. 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Ascertaining Bible Authority</a:t>
            </a:r>
            <a:endParaRPr lang="en-US" sz="37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4813" indent="-404813">
              <a:buFont typeface="+mj-lt"/>
              <a:buAutoNum type="arabicPeriod" startAt="3"/>
            </a:pPr>
            <a:r>
              <a:rPr lang="en-US" dirty="0" smtClean="0"/>
              <a:t>Propositional revelation stipulates certain principles of </a:t>
            </a:r>
            <a:r>
              <a:rPr lang="en-US" u="sng" dirty="0" smtClean="0"/>
              <a:t>interpretation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terms </a:t>
            </a:r>
            <a:r>
              <a:rPr lang="en-US" i="1" dirty="0" smtClean="0"/>
              <a:t>“a priori”</a:t>
            </a:r>
            <a:r>
              <a:rPr lang="en-US" dirty="0" smtClean="0"/>
              <a:t> and “</a:t>
            </a:r>
            <a:r>
              <a:rPr lang="en-US" i="1" dirty="0" smtClean="0"/>
              <a:t>a posteriori”</a:t>
            </a:r>
            <a:r>
              <a:rPr lang="en-US" dirty="0" smtClean="0"/>
              <a:t> are used in philosophy to distinguish two different types of knowledge, justification or argument.</a:t>
            </a:r>
          </a:p>
          <a:p>
            <a:pPr lvl="2"/>
            <a:r>
              <a:rPr lang="en-US" i="1" u="sng" dirty="0" smtClean="0"/>
              <a:t>A priori</a:t>
            </a:r>
            <a:r>
              <a:rPr lang="en-US" i="1" dirty="0" smtClean="0"/>
              <a:t> </a:t>
            </a:r>
            <a:r>
              <a:rPr lang="en-US" dirty="0" smtClean="0"/>
              <a:t>(meaning “from what comes before” or “from first principles but before experience”) indicates knowledge that is known independently of experience.</a:t>
            </a:r>
          </a:p>
          <a:p>
            <a:pPr lvl="2"/>
            <a:r>
              <a:rPr lang="en-US" i="1" u="sng" dirty="0" smtClean="0"/>
              <a:t>A posteriori</a:t>
            </a:r>
            <a:r>
              <a:rPr lang="en-US" dirty="0" smtClean="0"/>
              <a:t> (meaning “from what comes later” or “after experience”) knowledge is dependent upon and proven by experience.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Ascertaining Bible Authority</a:t>
            </a:r>
            <a:endParaRPr lang="en-US" sz="37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4813" indent="-404813">
              <a:buFont typeface="+mj-lt"/>
              <a:buAutoNum type="arabicPeriod" startAt="3"/>
            </a:pPr>
            <a:r>
              <a:rPr lang="en-US" dirty="0" smtClean="0"/>
              <a:t>Propositional revelation stipulates certain principles of interpretation.</a:t>
            </a:r>
          </a:p>
          <a:p>
            <a:pPr marL="800100" lvl="1" indent="-342900">
              <a:buFont typeface="+mj-lt"/>
              <a:buAutoNum type="alphaLcPeriod" startAt="2"/>
            </a:pPr>
            <a:r>
              <a:rPr lang="en-US" i="1" dirty="0" smtClean="0"/>
              <a:t>A priori</a:t>
            </a:r>
            <a:r>
              <a:rPr lang="en-US" dirty="0" smtClean="0"/>
              <a:t> – If propositional revelation is the case, then the following hermeneutical principles are </a:t>
            </a:r>
            <a:r>
              <a:rPr lang="en-US" u="sng" dirty="0" smtClean="0"/>
              <a:t>expected</a:t>
            </a:r>
            <a:r>
              <a:rPr lang="en-US" dirty="0" smtClean="0"/>
              <a:t> (known prior to and independently of experience).</a:t>
            </a:r>
            <a:endParaRPr lang="en-US" sz="1400" dirty="0" smtClean="0"/>
          </a:p>
          <a:p>
            <a:pPr marL="1204913" lvl="2" indent="-350838"/>
            <a:r>
              <a:rPr lang="en-US" u="sng" dirty="0" smtClean="0"/>
              <a:t>Direct Statements</a:t>
            </a:r>
            <a:r>
              <a:rPr lang="en-US" dirty="0" smtClean="0"/>
              <a:t> would be expected.</a:t>
            </a:r>
            <a:endParaRPr lang="en-US" sz="600" dirty="0" smtClean="0"/>
          </a:p>
          <a:p>
            <a:pPr marL="1204913" lvl="2" indent="-350838"/>
            <a:r>
              <a:rPr lang="en-US" u="sng" dirty="0" smtClean="0"/>
              <a:t>Implication</a:t>
            </a:r>
            <a:r>
              <a:rPr lang="en-US" dirty="0" smtClean="0"/>
              <a:t> would be expected.</a:t>
            </a:r>
          </a:p>
          <a:p>
            <a:pPr lvl="2"/>
            <a:r>
              <a:rPr lang="en-US" u="sng" dirty="0" smtClean="0"/>
              <a:t>Expediency</a:t>
            </a:r>
            <a:r>
              <a:rPr lang="en-US" dirty="0" smtClean="0"/>
              <a:t> would be expected.</a:t>
            </a:r>
            <a:endParaRPr lang="en-US" sz="1000" dirty="0" smtClean="0"/>
          </a:p>
          <a:p>
            <a:pPr lvl="2"/>
            <a:r>
              <a:rPr lang="en-US" u="sng" dirty="0" smtClean="0"/>
              <a:t>Accounts of Action</a:t>
            </a:r>
            <a:r>
              <a:rPr lang="en-US" dirty="0" smtClean="0"/>
              <a:t> in History would be expected.</a:t>
            </a:r>
            <a:endParaRPr lang="en-US" sz="1000" dirty="0" smtClean="0"/>
          </a:p>
          <a:p>
            <a:pPr lvl="1">
              <a:buAutoNum type="alphaLcPeriod" startAt="2"/>
            </a:pPr>
            <a:r>
              <a:rPr lang="en-US" i="1" dirty="0" smtClean="0"/>
              <a:t>A posteriori</a:t>
            </a:r>
            <a:r>
              <a:rPr lang="en-US" dirty="0" smtClean="0"/>
              <a:t> – These expected hermeneutical principles are </a:t>
            </a:r>
            <a:r>
              <a:rPr lang="en-US" u="sng" dirty="0" smtClean="0"/>
              <a:t>confirmed</a:t>
            </a:r>
            <a:r>
              <a:rPr lang="en-US" dirty="0" smtClean="0"/>
              <a:t> (and found through experience) in Scripture.</a:t>
            </a:r>
            <a:endParaRPr lang="en-US" sz="1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Ascertaining Bible Authority</a:t>
            </a:r>
            <a:endParaRPr lang="en-US" sz="37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4813" indent="-404813">
              <a:buFont typeface="+mj-lt"/>
              <a:buAutoNum type="arabicPeriod" startAt="4"/>
            </a:pPr>
            <a:r>
              <a:rPr lang="en-US" dirty="0" smtClean="0"/>
              <a:t>The Bible authorizes today through:</a:t>
            </a:r>
          </a:p>
          <a:p>
            <a:pPr lvl="1"/>
            <a:r>
              <a:rPr lang="en-US" u="sng" dirty="0" smtClean="0"/>
              <a:t>Direct Statement</a:t>
            </a:r>
          </a:p>
          <a:p>
            <a:pPr lvl="1"/>
            <a:r>
              <a:rPr lang="en-US" u="sng" dirty="0" smtClean="0"/>
              <a:t>Implication</a:t>
            </a:r>
          </a:p>
          <a:p>
            <a:pPr lvl="1"/>
            <a:r>
              <a:rPr lang="en-US" u="sng" dirty="0" smtClean="0"/>
              <a:t>Expediency</a:t>
            </a:r>
          </a:p>
          <a:p>
            <a:pPr lvl="1"/>
            <a:r>
              <a:rPr lang="en-US" dirty="0" smtClean="0"/>
              <a:t>Account of </a:t>
            </a:r>
            <a:r>
              <a:rPr lang="en-US" u="sng" dirty="0" smtClean="0"/>
              <a:t>Approved Action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Ascertaining Bible Authority</a:t>
            </a:r>
            <a:endParaRPr lang="en-US" sz="37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</TotalTime>
  <Words>409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Ascertaining Bible Authority</vt:lpstr>
      <vt:lpstr>Ascertaining Bible Authority</vt:lpstr>
      <vt:lpstr>Ascertaining Bible Authority</vt:lpstr>
      <vt:lpstr>Ascertaining Bible Authority</vt:lpstr>
      <vt:lpstr>Ascertaining Bible Authority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23</cp:revision>
  <dcterms:created xsi:type="dcterms:W3CDTF">2012-03-11T17:57:16Z</dcterms:created>
  <dcterms:modified xsi:type="dcterms:W3CDTF">2012-05-07T12:07:23Z</dcterms:modified>
</cp:coreProperties>
</file>