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2" r:id="rId5"/>
    <p:sldId id="284" r:id="rId6"/>
    <p:sldId id="285" r:id="rId7"/>
    <p:sldId id="286" r:id="rId8"/>
    <p:sldId id="287" r:id="rId9"/>
    <p:sldId id="28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27"/>
    <a:srgbClr val="C1002D"/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Lesson-Event PPT Graphics\Interpreting the Bible - text slid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86400"/>
          </a:xfrm>
        </p:spPr>
        <p:txBody>
          <a:bodyPr>
            <a:normAutofit/>
          </a:bodyPr>
          <a:lstStyle>
            <a:lvl1pPr marL="401638" indent="-401638">
              <a:buFont typeface="+mj-lt"/>
              <a:buAutoNum type="arabicPeriod"/>
              <a:defRPr sz="2800" b="1"/>
            </a:lvl1pPr>
            <a:lvl2pPr marL="796925" indent="-339725">
              <a:buFont typeface="+mj-lt"/>
              <a:buAutoNum type="alphaLcPeriod"/>
              <a:defRPr sz="2400" b="1">
                <a:solidFill>
                  <a:srgbClr val="A20027"/>
                </a:solidFill>
                <a:effectLst>
                  <a:outerShdw blurRad="25400" dist="38100" dir="2700000" algn="ctr" rotWithShape="0">
                    <a:schemeClr val="tx1"/>
                  </a:outerShdw>
                </a:effectLst>
              </a:defRPr>
            </a:lvl2pPr>
            <a:lvl3pPr marL="1200150" indent="-344488">
              <a:buFont typeface="+mj-lt"/>
              <a:buAutoNum type="romanLcPeriod"/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503238"/>
          </a:xfrm>
          <a:solidFill>
            <a:srgbClr val="A20027"/>
          </a:solidFill>
        </p:spPr>
        <p:txBody>
          <a:bodyPr>
            <a:no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ctr" rotWithShape="0">
                    <a:schemeClr val="tx1"/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4455-45D2-43CA-B2C9-607F80279603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829A-2442-4114-A2D0-0650E82BC8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\\pblfpr\users\David\_Graphics\Lesson-Event PPT Graphics\Interpreting the Bible - PPT ti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791200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Lesson 8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: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The Necessity of &amp; Ascertaining Bible Authority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imperative that we be concerned about Bible authority and how to ascertain it.</a:t>
            </a:r>
          </a:p>
          <a:p>
            <a:pPr lvl="1"/>
            <a:r>
              <a:rPr lang="en-US" dirty="0" smtClean="0"/>
              <a:t>Unless we know how God (or the Bible) authorizes, we cannot be sure about anything we do or say in the realm of religion.</a:t>
            </a:r>
          </a:p>
          <a:p>
            <a:pPr marL="798513" lvl="1" indent="-341313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2"/>
            </a:pPr>
            <a:r>
              <a:rPr lang="en-US" dirty="0" smtClean="0"/>
              <a:t>Authority (an objective standard) is absolutely necessary in religious matters.</a:t>
            </a:r>
          </a:p>
          <a:p>
            <a:pPr lvl="1"/>
            <a:r>
              <a:rPr lang="en-US" dirty="0" smtClean="0"/>
              <a:t>There is an obvious need for an objective standard in ordinary affairs.</a:t>
            </a:r>
          </a:p>
          <a:p>
            <a:pPr lvl="1"/>
            <a:r>
              <a:rPr lang="en-US" dirty="0" smtClean="0"/>
              <a:t>In the same way, an objective standard is absolutely crucial to properly answering questions which pertain to man’s salvation from sin.</a:t>
            </a:r>
          </a:p>
          <a:p>
            <a:pPr marL="806450" lvl="1" indent="-349250">
              <a:buFont typeface="+mj-lt"/>
              <a:buAutoNum type="alphaLcPeriod" startAt="3"/>
            </a:pPr>
            <a:r>
              <a:rPr lang="en-US" dirty="0" smtClean="0"/>
              <a:t>God has made it abundantly clear that the only belief or action (in religion) which is acceptable to Him is that which is authorized by His word.</a:t>
            </a:r>
          </a:p>
          <a:p>
            <a:pPr lvl="2"/>
            <a:r>
              <a:rPr lang="en-US" dirty="0" smtClean="0"/>
              <a:t>“And whatever you do in word or deed, do all in the name of the Lord Jesus” (Col. 3:17).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4"/>
            </a:pPr>
            <a:r>
              <a:rPr lang="en-US" dirty="0" smtClean="0"/>
              <a:t>The New Testament is the Divine pattern for us today.</a:t>
            </a:r>
          </a:p>
          <a:p>
            <a:pPr lvl="1"/>
            <a:r>
              <a:rPr lang="en-US" dirty="0" smtClean="0"/>
              <a:t>In Genesis 6, Noah was given a pattern for the ark.</a:t>
            </a:r>
          </a:p>
          <a:p>
            <a:pPr lvl="1"/>
            <a:r>
              <a:rPr lang="en-US" dirty="0" smtClean="0"/>
              <a:t>In Exodus 25, Moses was given a pattern for the tabernacle.</a:t>
            </a:r>
          </a:p>
          <a:p>
            <a:pPr lvl="1"/>
            <a:r>
              <a:rPr lang="en-US" dirty="0" smtClean="0"/>
              <a:t>In the New Testament, God has given mankind the pattern for building his life.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The pattern nature of the New Testament is inherent in the very fact that it is the Lord’s New Testament (cf. Matt. 26:28; Heb. 9:15; Gal. 3:15).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The fact that the New Testament is designed to be our pattern is emphatically declared in numerous passages.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God expects us to walk according to and to live in harmony with the divine pattern (Matt. 28:20; Eph. 5:11; 2 John 10; John 14:15; 15:14; 1 John 5:3). 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5"/>
            </a:pPr>
            <a:r>
              <a:rPr lang="en-US" dirty="0" smtClean="0"/>
              <a:t>God will not tolerate that which is not authorized.</a:t>
            </a:r>
          </a:p>
          <a:p>
            <a:pPr lvl="1"/>
            <a:r>
              <a:rPr lang="en-US" dirty="0" smtClean="0"/>
              <a:t>Whatever is not authorized by God is not acceptable to God, even if it is “intended to be” acceptable.</a:t>
            </a:r>
          </a:p>
          <a:p>
            <a:pPr lvl="2"/>
            <a:r>
              <a:rPr lang="en-US" dirty="0" smtClean="0"/>
              <a:t>Cain’s worship was not acceptable to God.</a:t>
            </a:r>
          </a:p>
          <a:p>
            <a:pPr lvl="2"/>
            <a:r>
              <a:rPr lang="en-US" dirty="0" smtClean="0"/>
              <a:t>Israel’s worship was not acceptable to God in Malachi’s day.</a:t>
            </a:r>
          </a:p>
          <a:p>
            <a:pPr lvl="2"/>
            <a:r>
              <a:rPr lang="en-US" dirty="0" smtClean="0"/>
              <a:t>The worship of the Pharisees and scribes was not acceptable to God.</a:t>
            </a:r>
          </a:p>
          <a:p>
            <a:pPr lvl="1"/>
            <a:r>
              <a:rPr lang="en-US" dirty="0" smtClean="0"/>
              <a:t>The Bible often uses the word “strange” in the sense of “not acceptable because not authorized.”</a:t>
            </a:r>
          </a:p>
          <a:p>
            <a:pPr lvl="2"/>
            <a:r>
              <a:rPr lang="en-US" dirty="0" err="1" smtClean="0"/>
              <a:t>Nadab</a:t>
            </a:r>
            <a:r>
              <a:rPr lang="en-US" dirty="0" smtClean="0"/>
              <a:t> and </a:t>
            </a:r>
            <a:r>
              <a:rPr lang="en-US" dirty="0" err="1" smtClean="0"/>
              <a:t>Abihu</a:t>
            </a:r>
            <a:r>
              <a:rPr lang="en-US" dirty="0" smtClean="0"/>
              <a:t> “offered strange/profane fire…” (Lev. 10:1-2).</a:t>
            </a:r>
          </a:p>
          <a:p>
            <a:pPr lvl="2"/>
            <a:r>
              <a:rPr lang="en-US" dirty="0" smtClean="0"/>
              <a:t>“King Solomon loved many strange women” (1 Kings 11:1).</a:t>
            </a:r>
          </a:p>
          <a:p>
            <a:pPr lvl="2"/>
            <a:r>
              <a:rPr lang="en-US" dirty="0" smtClean="0"/>
              <a:t>Israel did “great evil…in marrying strange/pagan wives” (Neh. 13:27).</a:t>
            </a:r>
          </a:p>
          <a:p>
            <a:pPr lvl="2"/>
            <a:r>
              <a:rPr lang="en-US" dirty="0" smtClean="0"/>
              <a:t>Sodom and Gomorrah had “gone after strange flesh” (Jude 7).</a:t>
            </a:r>
          </a:p>
          <a:p>
            <a:pPr lvl="2"/>
            <a:r>
              <a:rPr lang="en-US" dirty="0" smtClean="0"/>
              <a:t>We are warned about “…various and strange doctrines” (Heb. 13:9).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spcBef>
                <a:spcPts val="400"/>
              </a:spcBef>
              <a:buFont typeface="+mj-lt"/>
              <a:buAutoNum type="arabicPeriod" startAt="6"/>
            </a:pPr>
            <a:r>
              <a:rPr lang="en-US" dirty="0" smtClean="0"/>
              <a:t>We must know how God does not authorize.</a:t>
            </a:r>
          </a:p>
          <a:p>
            <a:pPr marL="798513" lvl="1" indent="-341313">
              <a:spcBef>
                <a:spcPts val="400"/>
              </a:spcBef>
              <a:buFont typeface="+mj-lt"/>
              <a:buAutoNum type="alphaLcPeriod" startAt="2"/>
            </a:pPr>
            <a:r>
              <a:rPr lang="en-US" dirty="0" smtClean="0"/>
              <a:t>God does not authorize upon the basis of: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My personal likes or dislikes.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What pleases me.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Erroneous conclusions that I may reach.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My opinion or the opinions of others.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What is popular.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Consensus or thinking of the majority.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What a well-known or highly respected brother says.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Human traditions or creeds.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My inability to “see any harm in it.”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Long-standing practices or “what we’ve always done/believed.”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What I feel in my heart.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Experiences that I have had.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My sincere claim, “I’m doing this in God’s name.”</a:t>
            </a:r>
          </a:p>
          <a:p>
            <a:pPr marL="1374775" lvl="2" indent="-519113">
              <a:spcBef>
                <a:spcPts val="400"/>
              </a:spcBef>
            </a:pPr>
            <a:r>
              <a:rPr lang="en-US" dirty="0" smtClean="0"/>
              <a:t>The Old Testament.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  <p:sp>
        <p:nvSpPr>
          <p:cNvPr id="4" name="Rectangle 3"/>
          <p:cNvSpPr/>
          <p:nvPr/>
        </p:nvSpPr>
        <p:spPr>
          <a:xfrm>
            <a:off x="5943600" y="2209800"/>
            <a:ext cx="2971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6075" lvl="1" indent="-346075">
              <a:spcBef>
                <a:spcPts val="400"/>
              </a:spcBef>
            </a:pPr>
            <a:r>
              <a:rPr lang="en-US" sz="2400" b="1" dirty="0" smtClean="0">
                <a:solidFill>
                  <a:srgbClr val="A20027"/>
                </a:solidFill>
                <a:effectLst>
                  <a:outerShdw blurRad="25400" dist="38100" dir="2700000" algn="ctr" rotWithShape="0">
                    <a:prstClr val="black"/>
                  </a:outerShdw>
                </a:effectLst>
              </a:rPr>
              <a:t>c. 	Remember:  whatever is not authorized by God is not acceptable to God.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7"/>
            </a:pPr>
            <a:r>
              <a:rPr lang="en-US" dirty="0" smtClean="0"/>
              <a:t>We must stand on authorized Bible truth and avoid the destructiveness of extremes.</a:t>
            </a:r>
          </a:p>
          <a:p>
            <a:pPr lvl="1"/>
            <a:r>
              <a:rPr lang="en-US" dirty="0" smtClean="0"/>
              <a:t>Bible truth is our only standard of authority.</a:t>
            </a:r>
          </a:p>
          <a:p>
            <a:pPr lvl="2"/>
            <a:r>
              <a:rPr lang="en-US" dirty="0" smtClean="0"/>
              <a:t>Man’s tendency is to react from one extreme to an opposite extreme.</a:t>
            </a:r>
          </a:p>
          <a:p>
            <a:pPr lvl="2"/>
            <a:r>
              <a:rPr lang="en-US" dirty="0" smtClean="0"/>
              <a:t>Extremes breed extremes.</a:t>
            </a:r>
          </a:p>
          <a:p>
            <a:pPr lvl="2"/>
            <a:r>
              <a:rPr lang="en-US" dirty="0" smtClean="0"/>
              <a:t>Truth lies between extremes.</a:t>
            </a:r>
          </a:p>
          <a:p>
            <a:pPr lvl="1"/>
            <a:r>
              <a:rPr lang="en-US" dirty="0" smtClean="0"/>
              <a:t>To one extreme, man “adds” his will to God’s will.</a:t>
            </a:r>
          </a:p>
          <a:p>
            <a:pPr lvl="2"/>
            <a:r>
              <a:rPr lang="en-US" dirty="0" smtClean="0"/>
              <a:t>He makes laws God did not make.</a:t>
            </a:r>
          </a:p>
          <a:p>
            <a:pPr lvl="2"/>
            <a:r>
              <a:rPr lang="en-US" dirty="0" smtClean="0"/>
              <a:t>He treats matters of opinion as matters of faith.</a:t>
            </a:r>
          </a:p>
          <a:p>
            <a:pPr lvl="2"/>
            <a:r>
              <a:rPr lang="en-US" dirty="0" smtClean="0"/>
              <a:t>He seeks to bind where God has not bound.</a:t>
            </a:r>
          </a:p>
          <a:p>
            <a:pPr lvl="1"/>
            <a:r>
              <a:rPr lang="en-US" dirty="0" smtClean="0"/>
              <a:t>To another extreme, man “takes away” from God’s will.</a:t>
            </a:r>
          </a:p>
          <a:p>
            <a:pPr lvl="2"/>
            <a:r>
              <a:rPr lang="en-US" dirty="0" smtClean="0"/>
              <a:t>He disregards laws God did make.</a:t>
            </a:r>
          </a:p>
          <a:p>
            <a:pPr lvl="2"/>
            <a:r>
              <a:rPr lang="en-US" dirty="0" smtClean="0"/>
              <a:t>He treats matters of faith as matters of opinion.</a:t>
            </a:r>
          </a:p>
          <a:p>
            <a:pPr lvl="2"/>
            <a:r>
              <a:rPr lang="en-US" dirty="0" smtClean="0"/>
              <a:t>He seeks to loose where God has bound.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arabicPeriod" startAt="7"/>
            </a:pPr>
            <a:r>
              <a:rPr lang="en-US" dirty="0" smtClean="0"/>
              <a:t>We must stand on authorized Bible truth and avoid the destructiveness of extremes.</a:t>
            </a:r>
          </a:p>
          <a:p>
            <a:pPr marL="798513" lvl="1" indent="-341313">
              <a:buFont typeface="+mj-lt"/>
              <a:buAutoNum type="alphaLcPeriod" startAt="4"/>
            </a:pPr>
            <a:r>
              <a:rPr lang="en-US" dirty="0" smtClean="0"/>
              <a:t>In backing away from one extreme, individuals often fall into the other extreme.</a:t>
            </a:r>
          </a:p>
          <a:p>
            <a:pPr lvl="2"/>
            <a:r>
              <a:rPr lang="en-US" dirty="0" smtClean="0"/>
              <a:t>We must be very careful to stay on the mountain top of Bible authority.</a:t>
            </a:r>
          </a:p>
          <a:p>
            <a:pPr lvl="2"/>
            <a:r>
              <a:rPr lang="en-US" dirty="0" smtClean="0"/>
              <a:t>We must not fall off this sacred mountain of Bible truth to either extreme.  There is destruction and death on both sides!</a:t>
            </a:r>
          </a:p>
          <a:p>
            <a:pPr lvl="1">
              <a:buAutoNum type="alphaLcPeriod" startAt="4"/>
            </a:pPr>
            <a:r>
              <a:rPr lang="en-US" dirty="0" smtClean="0"/>
              <a:t>In our postmodern culture, new “standards” or “extremes” are being set.</a:t>
            </a:r>
          </a:p>
          <a:p>
            <a:pPr marL="1198563" lvl="2"/>
            <a:r>
              <a:rPr lang="en-US" dirty="0" smtClean="0"/>
              <a:t>Postmodern man dismisses God’s authority and is unwilling to make any judgments.</a:t>
            </a:r>
          </a:p>
          <a:p>
            <a:pPr marL="1198563" lvl="2"/>
            <a:r>
              <a:rPr lang="en-US" dirty="0" smtClean="0"/>
              <a:t>Postmodern man treats matters of faith and opinion as relative—there are no absolutes.</a:t>
            </a:r>
          </a:p>
          <a:p>
            <a:pPr marL="1198563" lvl="2"/>
            <a:r>
              <a:rPr lang="en-US" dirty="0" smtClean="0"/>
              <a:t>Postmodern man is tolerant of all views, unwilling to judge any view and sets each man as his own authority.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5486400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 startAt="8"/>
            </a:pPr>
            <a:r>
              <a:rPr lang="en-US" dirty="0" smtClean="0"/>
              <a:t>God demands Biblical authority for a Christian’s work and worship.</a:t>
            </a:r>
          </a:p>
          <a:p>
            <a:pPr lvl="1"/>
            <a:r>
              <a:rPr lang="en-US" dirty="0" smtClean="0"/>
              <a:t>The Scriptures teach that in Christian work and worship we must do only that which is authorized by the Word of God.</a:t>
            </a:r>
          </a:p>
          <a:p>
            <a:pPr lvl="1"/>
            <a:r>
              <a:rPr lang="en-US" dirty="0" smtClean="0"/>
              <a:t>It is possible for human beings to ascertain that which is authorized by the Word of God.</a:t>
            </a:r>
          </a:p>
          <a:p>
            <a:pPr lvl="1"/>
            <a:r>
              <a:rPr lang="en-US" dirty="0" smtClean="0"/>
              <a:t>It is possible for human beings to practice in Christian work and worship only that which is authorized by the Word of God.</a:t>
            </a:r>
          </a:p>
          <a:p>
            <a:pPr lvl="1"/>
            <a:r>
              <a:rPr lang="en-US" dirty="0" smtClean="0"/>
              <a:t>How does a Christian ascertain Scriptural authority for his actions and attitudes? </a:t>
            </a:r>
          </a:p>
          <a:p>
            <a:pPr lvl="1"/>
            <a:r>
              <a:rPr lang="en-US" dirty="0" smtClean="0"/>
              <a:t>That is the focus of the remainder of this course.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 smtClean="0"/>
              <a:t>Necessity for Authority in Religious Matters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983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  <vt:lpstr>Necessity for Authority in Religious Matters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20</cp:revision>
  <dcterms:created xsi:type="dcterms:W3CDTF">2012-03-11T17:57:16Z</dcterms:created>
  <dcterms:modified xsi:type="dcterms:W3CDTF">2012-05-02T12:31:37Z</dcterms:modified>
</cp:coreProperties>
</file>