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1080"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3" descr="\\pblfpr\users\David\_Graphics\Jesus\three crosses 5.jpg"/>
          <p:cNvPicPr>
            <a:picLocks noChangeAspect="1" noChangeArrowheads="1"/>
          </p:cNvPicPr>
          <p:nvPr userDrawn="1"/>
        </p:nvPicPr>
        <p:blipFill>
          <a:blip r:embed="rId2" cstate="print"/>
          <a:srcRect/>
          <a:stretch>
            <a:fillRect/>
          </a:stretch>
        </p:blipFill>
        <p:spPr bwMode="auto">
          <a:xfrm>
            <a:off x="0" y="0"/>
            <a:ext cx="9144000" cy="6858001"/>
          </a:xfrm>
          <a:prstGeom prst="rect">
            <a:avLst/>
          </a:prstGeom>
          <a:noFill/>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D874A0-8695-4C3B-8EA4-C77AD44B9276}" type="datetimeFigureOut">
              <a:rPr lang="en-US" smtClean="0"/>
              <a:pPr/>
              <a:t>4/29/2012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D874A0-8695-4C3B-8EA4-C77AD44B9276}" type="datetimeFigureOut">
              <a:rPr lang="en-US" smtClean="0"/>
              <a:pPr/>
              <a:t>4/29/2012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D874A0-8695-4C3B-8EA4-C77AD44B9276}" type="datetimeFigureOut">
              <a:rPr lang="en-US" smtClean="0"/>
              <a:pPr/>
              <a:t>4/29/2012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2" descr="C:\Documents and Settings\Linda\Desktop\Sermon_January07\done and ready\march\7words_paradise\paradise2.jpg"/>
          <p:cNvPicPr preferRelativeResize="0">
            <a:picLocks noChangeAspect="1" noChangeArrowheads="1"/>
          </p:cNvPicPr>
          <p:nvPr userDrawn="1"/>
        </p:nvPicPr>
        <p:blipFill>
          <a:blip r:embed="rId2" cstate="print"/>
          <a:srcRect b="500"/>
          <a:stretch>
            <a:fillRect/>
          </a:stretch>
        </p:blipFill>
        <p:spPr bwMode="auto">
          <a:xfrm>
            <a:off x="0" y="0"/>
            <a:ext cx="9200603" cy="6867144"/>
          </a:xfrm>
          <a:prstGeom prst="rect">
            <a:avLst/>
          </a:prstGeom>
          <a:noFill/>
          <a:ln w="9525">
            <a:noFill/>
            <a:miter lim="800000"/>
            <a:headEnd/>
            <a:tailEnd/>
          </a:ln>
          <a:effectLst/>
        </p:spPr>
      </p:pic>
      <p:sp>
        <p:nvSpPr>
          <p:cNvPr id="3" name="Content Placeholder 2"/>
          <p:cNvSpPr>
            <a:spLocks noGrp="1"/>
          </p:cNvSpPr>
          <p:nvPr>
            <p:ph idx="1"/>
          </p:nvPr>
        </p:nvSpPr>
        <p:spPr>
          <a:xfrm>
            <a:off x="152400" y="1066800"/>
            <a:ext cx="8915400" cy="5638800"/>
          </a:xfrm>
        </p:spPr>
        <p:txBody>
          <a:bodyPr/>
          <a:lstStyle>
            <a:lvl1pPr>
              <a:defRPr sz="2800" b="1">
                <a:solidFill>
                  <a:schemeClr val="bg1"/>
                </a:solidFill>
                <a:effectLst>
                  <a:outerShdw blurRad="50800" dist="50800" dir="2700000" algn="ctr" rotWithShape="0">
                    <a:schemeClr val="tx1"/>
                  </a:outerShdw>
                </a:effectLst>
              </a:defRPr>
            </a:lvl1pPr>
            <a:lvl2pPr>
              <a:defRPr b="1">
                <a:solidFill>
                  <a:srgbClr val="FFFF00"/>
                </a:solidFill>
                <a:effectLst>
                  <a:outerShdw blurRad="50800" dist="50800" dir="2700000" algn="ctr" rotWithShape="0">
                    <a:schemeClr val="tx1"/>
                  </a:outerShdw>
                </a:effectLst>
              </a:defRPr>
            </a:lvl2pPr>
            <a:lvl3pPr>
              <a:defRPr b="1">
                <a:solidFill>
                  <a:schemeClr val="bg1"/>
                </a:solidFill>
                <a:effectLst>
                  <a:outerShdw blurRad="50800" dist="50800" dir="2700000" algn="ctr" rotWithShape="0">
                    <a:schemeClr val="tx1"/>
                  </a:outerShdw>
                </a:effectLst>
              </a:defRPr>
            </a:lvl3pPr>
            <a:lvl4pPr>
              <a:defRPr b="1">
                <a:solidFill>
                  <a:schemeClr val="bg1"/>
                </a:solidFill>
                <a:effectLst>
                  <a:outerShdw blurRad="50800" dist="50800" dir="2700000" algn="ctr" rotWithShape="0">
                    <a:schemeClr val="tx1"/>
                  </a:outerShdw>
                </a:effectLst>
              </a:defRPr>
            </a:lvl4pPr>
            <a:lvl5pPr>
              <a:defRPr b="1">
                <a:solidFill>
                  <a:schemeClr val="bg1"/>
                </a:solidFill>
                <a:effectLst>
                  <a:outerShdw blurRad="50800" dist="50800" dir="2700000" algn="ctr" rotWithShape="0">
                    <a:schemeClr val="tx1"/>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13" name="Group 12"/>
          <p:cNvGrpSpPr/>
          <p:nvPr userDrawn="1"/>
        </p:nvGrpSpPr>
        <p:grpSpPr>
          <a:xfrm>
            <a:off x="1429140" y="-41196"/>
            <a:ext cx="6267060" cy="1107996"/>
            <a:chOff x="1371600" y="-41196"/>
            <a:chExt cx="6267060" cy="1107996"/>
          </a:xfrm>
        </p:grpSpPr>
        <p:sp>
          <p:nvSpPr>
            <p:cNvPr id="5" name="Rectangle 4"/>
            <p:cNvSpPr/>
            <p:nvPr userDrawn="1"/>
          </p:nvSpPr>
          <p:spPr>
            <a:xfrm>
              <a:off x="2286000" y="-41196"/>
              <a:ext cx="2295330" cy="1107996"/>
            </a:xfrm>
            <a:prstGeom prst="rect">
              <a:avLst/>
            </a:prstGeom>
            <a:noFill/>
          </p:spPr>
          <p:txBody>
            <a:bodyPr wrap="square" lIns="91440" tIns="45720" rIns="91440" bIns="45720">
              <a:spAutoFit/>
            </a:bodyPr>
            <a:lstStyle/>
            <a:p>
              <a:pPr algn="ctr"/>
              <a:r>
                <a:rPr lang="en-US" sz="6600" b="1" cap="none" spc="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Thief</a:t>
              </a:r>
              <a:endParaRPr lang="en-US" sz="6600" b="1" cap="none" spc="0" dirty="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endParaRPr>
            </a:p>
          </p:txBody>
        </p:sp>
        <p:sp>
          <p:nvSpPr>
            <p:cNvPr id="6" name="Rectangle 5"/>
            <p:cNvSpPr/>
            <p:nvPr userDrawn="1"/>
          </p:nvSpPr>
          <p:spPr>
            <a:xfrm>
              <a:off x="5190930" y="-41196"/>
              <a:ext cx="2447730" cy="1107996"/>
            </a:xfrm>
            <a:prstGeom prst="rect">
              <a:avLst/>
            </a:prstGeom>
            <a:noFill/>
          </p:spPr>
          <p:txBody>
            <a:bodyPr wrap="square" lIns="91440" tIns="45720" rIns="91440" bIns="45720">
              <a:spAutoFit/>
            </a:bodyPr>
            <a:lstStyle/>
            <a:p>
              <a:pPr algn="ctr"/>
              <a:r>
                <a:rPr lang="en-US" sz="6600" b="1" cap="none" spc="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Cross</a:t>
              </a:r>
              <a:endParaRPr lang="en-US" sz="6600" b="1" cap="none" spc="0" dirty="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endParaRPr>
            </a:p>
          </p:txBody>
        </p:sp>
        <p:sp>
          <p:nvSpPr>
            <p:cNvPr id="8" name="Rectangle 7"/>
            <p:cNvSpPr/>
            <p:nvPr userDrawn="1"/>
          </p:nvSpPr>
          <p:spPr>
            <a:xfrm>
              <a:off x="1371600" y="101025"/>
              <a:ext cx="999930" cy="584775"/>
            </a:xfrm>
            <a:prstGeom prst="rect">
              <a:avLst/>
            </a:prstGeom>
            <a:noFill/>
          </p:spPr>
          <p:txBody>
            <a:bodyPr wrap="square" lIns="91440" tIns="45720" rIns="91440" bIns="45720">
              <a:spAutoFit/>
            </a:bodyPr>
            <a:lstStyle/>
            <a:p>
              <a:pPr algn="ctr"/>
              <a:r>
                <a:rPr lang="en-US" sz="3200" cap="none" spc="100" baseline="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The</a:t>
              </a:r>
              <a:endParaRPr lang="en-US" sz="3200" cap="none" spc="100" baseline="0" dirty="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endParaRPr>
            </a:p>
          </p:txBody>
        </p:sp>
        <p:sp>
          <p:nvSpPr>
            <p:cNvPr id="9" name="Rectangle 8"/>
            <p:cNvSpPr/>
            <p:nvPr userDrawn="1"/>
          </p:nvSpPr>
          <p:spPr>
            <a:xfrm>
              <a:off x="4276530" y="54864"/>
              <a:ext cx="1371600" cy="893578"/>
            </a:xfrm>
            <a:prstGeom prst="rect">
              <a:avLst/>
            </a:prstGeom>
            <a:noFill/>
          </p:spPr>
          <p:txBody>
            <a:bodyPr wrap="square" lIns="91440" tIns="45720" rIns="91440" bIns="45720">
              <a:spAutoFit/>
            </a:bodyPr>
            <a:lstStyle/>
            <a:p>
              <a:pPr algn="ctr">
                <a:lnSpc>
                  <a:spcPct val="80000"/>
                </a:lnSpc>
              </a:pPr>
              <a:r>
                <a:rPr lang="en-US" sz="320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o</a:t>
              </a:r>
              <a:r>
                <a:rPr lang="en-US" sz="3200" cap="none" spc="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n </a:t>
              </a:r>
            </a:p>
            <a:p>
              <a:pPr algn="ctr">
                <a:lnSpc>
                  <a:spcPct val="80000"/>
                </a:lnSpc>
              </a:pPr>
              <a:r>
                <a:rPr lang="en-US" sz="3200" cap="none" spc="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the</a:t>
              </a:r>
              <a:endParaRPr lang="en-US" sz="3200" cap="none" spc="0" dirty="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D874A0-8695-4C3B-8EA4-C77AD44B9276}" type="datetimeFigureOut">
              <a:rPr lang="en-US" smtClean="0"/>
              <a:pPr/>
              <a:t>4/29/2012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D874A0-8695-4C3B-8EA4-C77AD44B9276}" type="datetimeFigureOut">
              <a:rPr lang="en-US" smtClean="0"/>
              <a:pPr/>
              <a:t>4/29/2012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D874A0-8695-4C3B-8EA4-C77AD44B9276}" type="datetimeFigureOut">
              <a:rPr lang="en-US" smtClean="0"/>
              <a:pPr/>
              <a:t>4/29/2012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D874A0-8695-4C3B-8EA4-C77AD44B9276}" type="datetimeFigureOut">
              <a:rPr lang="en-US" smtClean="0"/>
              <a:pPr/>
              <a:t>4/29/2012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D874A0-8695-4C3B-8EA4-C77AD44B9276}" type="datetimeFigureOut">
              <a:rPr lang="en-US" smtClean="0"/>
              <a:pPr/>
              <a:t>4/29/2012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D874A0-8695-4C3B-8EA4-C77AD44B9276}" type="datetimeFigureOut">
              <a:rPr lang="en-US" smtClean="0"/>
              <a:pPr/>
              <a:t>4/29/2012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D874A0-8695-4C3B-8EA4-C77AD44B9276}" type="datetimeFigureOut">
              <a:rPr lang="en-US" smtClean="0"/>
              <a:pPr/>
              <a:t>4/29/2012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B6347-49C2-4493-84E8-7DCD8983535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874A0-8695-4C3B-8EA4-C77AD44B9276}" type="datetimeFigureOut">
              <a:rPr lang="en-US" smtClean="0"/>
              <a:pPr/>
              <a:t>4/29/2012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9B6347-49C2-4493-84E8-7DCD898353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57400" y="3124200"/>
            <a:ext cx="3895530" cy="1569660"/>
          </a:xfrm>
          <a:prstGeom prst="rect">
            <a:avLst/>
          </a:prstGeom>
          <a:noFill/>
        </p:spPr>
        <p:txBody>
          <a:bodyPr wrap="square" lIns="91440" tIns="45720" rIns="91440" bIns="45720">
            <a:spAutoFit/>
          </a:bodyPr>
          <a:lstStyle/>
          <a:p>
            <a:pPr algn="ctr"/>
            <a:r>
              <a:rPr lang="en-US" sz="9600" b="1" cap="none" spc="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Thief</a:t>
            </a:r>
            <a:endParaRPr lang="en-US" sz="9600" b="1" cap="none" spc="0" dirty="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endParaRPr>
          </a:p>
        </p:txBody>
      </p:sp>
      <p:sp>
        <p:nvSpPr>
          <p:cNvPr id="7" name="Rectangle 6"/>
          <p:cNvSpPr/>
          <p:nvPr/>
        </p:nvSpPr>
        <p:spPr>
          <a:xfrm>
            <a:off x="3733800" y="4572000"/>
            <a:ext cx="3895530" cy="1569660"/>
          </a:xfrm>
          <a:prstGeom prst="rect">
            <a:avLst/>
          </a:prstGeom>
          <a:noFill/>
        </p:spPr>
        <p:txBody>
          <a:bodyPr wrap="square" lIns="91440" tIns="45720" rIns="91440" bIns="45720">
            <a:spAutoFit/>
          </a:bodyPr>
          <a:lstStyle/>
          <a:p>
            <a:pPr algn="ctr"/>
            <a:r>
              <a:rPr lang="en-US" sz="9600" b="1" cap="none" spc="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Cross</a:t>
            </a:r>
            <a:endParaRPr lang="en-US" sz="9600" b="1" cap="none" spc="0" dirty="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endParaRPr>
          </a:p>
        </p:txBody>
      </p:sp>
      <p:sp>
        <p:nvSpPr>
          <p:cNvPr id="8" name="Rectangle 7"/>
          <p:cNvSpPr/>
          <p:nvPr/>
        </p:nvSpPr>
        <p:spPr>
          <a:xfrm>
            <a:off x="1143000" y="3124200"/>
            <a:ext cx="1219200" cy="830997"/>
          </a:xfrm>
          <a:prstGeom prst="rect">
            <a:avLst/>
          </a:prstGeom>
          <a:noFill/>
        </p:spPr>
        <p:txBody>
          <a:bodyPr wrap="square" lIns="91440" tIns="45720" rIns="91440" bIns="45720">
            <a:spAutoFit/>
          </a:bodyPr>
          <a:lstStyle/>
          <a:p>
            <a:pPr algn="ctr"/>
            <a:r>
              <a:rPr lang="en-US" sz="4800" cap="none" spc="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The</a:t>
            </a:r>
            <a:endParaRPr lang="en-US" sz="4800" cap="none" spc="0" dirty="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endParaRPr>
          </a:p>
        </p:txBody>
      </p:sp>
      <p:sp>
        <p:nvSpPr>
          <p:cNvPr id="9" name="Rectangle 8"/>
          <p:cNvSpPr/>
          <p:nvPr/>
        </p:nvSpPr>
        <p:spPr>
          <a:xfrm>
            <a:off x="2057400" y="4800600"/>
            <a:ext cx="2133600" cy="683264"/>
          </a:xfrm>
          <a:prstGeom prst="rect">
            <a:avLst/>
          </a:prstGeom>
          <a:noFill/>
        </p:spPr>
        <p:txBody>
          <a:bodyPr wrap="square" lIns="91440" tIns="45720" rIns="91440" bIns="45720">
            <a:spAutoFit/>
          </a:bodyPr>
          <a:lstStyle/>
          <a:p>
            <a:pPr algn="ctr">
              <a:lnSpc>
                <a:spcPct val="80000"/>
              </a:lnSpc>
            </a:pPr>
            <a:r>
              <a:rPr lang="en-US" sz="480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o</a:t>
            </a:r>
            <a:r>
              <a:rPr lang="en-US" sz="4800" cap="none" spc="0" dirty="0" smtClean="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rPr>
              <a:t>n the</a:t>
            </a:r>
            <a:endParaRPr lang="en-US" sz="4800" cap="none" spc="0" dirty="0">
              <a:ln w="18415" cmpd="sng">
                <a:solidFill>
                  <a:srgbClr val="FFFFFF"/>
                </a:solidFill>
                <a:prstDash val="solid"/>
              </a:ln>
              <a:solidFill>
                <a:srgbClr val="FFFFFF"/>
              </a:solidFill>
              <a:effectLst>
                <a:outerShdw blurRad="50800" dist="38100" dir="2700000" algn="tl" rotWithShape="0">
                  <a:srgbClr val="000000"/>
                </a:outerShdw>
              </a:effectLst>
              <a:latin typeface="Book Antiqua" pitchFamily="18" charset="0"/>
            </a:endParaRPr>
          </a:p>
        </p:txBody>
      </p:sp>
      <p:sp>
        <p:nvSpPr>
          <p:cNvPr id="12" name="TextBox 11"/>
          <p:cNvSpPr txBox="1"/>
          <p:nvPr/>
        </p:nvSpPr>
        <p:spPr>
          <a:xfrm>
            <a:off x="5943600" y="6334780"/>
            <a:ext cx="3200400" cy="523220"/>
          </a:xfrm>
          <a:prstGeom prst="rect">
            <a:avLst/>
          </a:prstGeom>
          <a:noFill/>
        </p:spPr>
        <p:txBody>
          <a:bodyPr wrap="square" rtlCol="0">
            <a:spAutoFit/>
          </a:bodyPr>
          <a:lstStyle/>
          <a:p>
            <a:pPr algn="r"/>
            <a:r>
              <a:rPr lang="en-US" sz="2800" b="1" spc="100" dirty="0" smtClean="0">
                <a:solidFill>
                  <a:schemeClr val="bg1"/>
                </a:solidFill>
                <a:effectLst>
                  <a:outerShdw blurRad="50800" dist="50800" dir="2700000" algn="ctr" rotWithShape="0">
                    <a:schemeClr val="tx1"/>
                  </a:outerShdw>
                </a:effectLst>
                <a:latin typeface="Book Antiqua" pitchFamily="18" charset="0"/>
              </a:rPr>
              <a:t>Luke 23:39-43</a:t>
            </a:r>
            <a:endParaRPr lang="en-US" sz="2800" b="1" spc="100" dirty="0">
              <a:solidFill>
                <a:schemeClr val="bg1"/>
              </a:solidFill>
              <a:effectLst>
                <a:outerShdw blurRad="50800" dist="50800" dir="2700000" algn="ctr" rotWithShape="0">
                  <a:schemeClr val="tx1"/>
                </a:outerShdw>
              </a:effectLst>
              <a:latin typeface="Book Antiqua" pitchFamily="18"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991600" cy="5791200"/>
          </a:xfrm>
        </p:spPr>
        <p:txBody>
          <a:bodyPr>
            <a:normAutofit lnSpcReduction="10000"/>
          </a:bodyPr>
          <a:lstStyle/>
          <a:p>
            <a:r>
              <a:rPr lang="en-US" dirty="0" smtClean="0"/>
              <a:t>The Thief Might Have Been Baptized!</a:t>
            </a:r>
          </a:p>
          <a:p>
            <a:pPr lvl="1"/>
            <a:r>
              <a:rPr lang="en-US" dirty="0" smtClean="0"/>
              <a:t>No one knows/can prove if he was baptized or not</a:t>
            </a:r>
          </a:p>
          <a:p>
            <a:pPr lvl="1"/>
            <a:r>
              <a:rPr lang="en-US" dirty="0" smtClean="0"/>
              <a:t>The thief lived last 3 years in the midst of widespread teaching, practice and acceptance of baptism</a:t>
            </a:r>
          </a:p>
          <a:p>
            <a:pPr lvl="2"/>
            <a:r>
              <a:rPr lang="en-US" sz="2300" dirty="0" smtClean="0"/>
              <a:t>John preached baptism “to all the people of Israel” (Ac. 13:24)</a:t>
            </a:r>
          </a:p>
          <a:p>
            <a:pPr lvl="2"/>
            <a:r>
              <a:rPr lang="en-US" sz="2300" dirty="0" smtClean="0"/>
              <a:t>“All the land of Judea…went out to him” (Mark 1:4-5)</a:t>
            </a:r>
          </a:p>
          <a:p>
            <a:pPr lvl="2"/>
            <a:r>
              <a:rPr lang="en-US" sz="2300" dirty="0" smtClean="0"/>
              <a:t>“Jerusalem, all Judea &amp; all the region of Jordan” (Matt. 3:5-6)</a:t>
            </a:r>
          </a:p>
          <a:p>
            <a:pPr lvl="2"/>
            <a:r>
              <a:rPr lang="en-US" sz="2300" dirty="0" smtClean="0"/>
              <a:t>“…the multitudes that came out to be baptized” (Luke 3:7)</a:t>
            </a:r>
          </a:p>
          <a:p>
            <a:pPr lvl="2"/>
            <a:r>
              <a:rPr lang="en-US" sz="2300" dirty="0" smtClean="0"/>
              <a:t>“When all the people were baptized…” (Luke 3:21)</a:t>
            </a:r>
          </a:p>
          <a:p>
            <a:pPr lvl="2"/>
            <a:r>
              <a:rPr lang="en-US" sz="2300" dirty="0" smtClean="0"/>
              <a:t>“Jesus made &amp; baptized more disciples than John” (John 4:1)</a:t>
            </a:r>
          </a:p>
          <a:p>
            <a:pPr lvl="2"/>
            <a:r>
              <a:rPr lang="en-US" sz="2300" dirty="0" smtClean="0"/>
              <a:t>The thief could have been baptized, then lapsed into old ways.</a:t>
            </a:r>
          </a:p>
          <a:p>
            <a:pPr lvl="1"/>
            <a:r>
              <a:rPr lang="en-US" dirty="0" smtClean="0"/>
              <a:t>The thief had a good knowledge of Christ (</a:t>
            </a:r>
            <a:r>
              <a:rPr lang="en-US" dirty="0" err="1" smtClean="0"/>
              <a:t>Lk</a:t>
            </a:r>
            <a:r>
              <a:rPr lang="en-US" dirty="0" smtClean="0"/>
              <a:t> 23:39-43)</a:t>
            </a:r>
          </a:p>
          <a:p>
            <a:pPr lvl="2"/>
            <a:r>
              <a:rPr lang="en-US" dirty="0" smtClean="0"/>
              <a:t>He knew, believed &amp; respected Jesus more than most</a:t>
            </a:r>
          </a:p>
          <a:p>
            <a:pPr lvl="2"/>
            <a:r>
              <a:rPr lang="en-US" dirty="0" smtClean="0"/>
              <a:t>Most likely he learned this earlier, perhaps even as a disciple</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grpId="0"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42" presetClass="entr" presetSubtype="0" fill="hold" grpId="0" nodeType="after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500"/>
                                        <p:tgtEl>
                                          <p:spTgt spid="2">
                                            <p:txEl>
                                              <p:pRg st="5" end="5"/>
                                            </p:txEl>
                                          </p:spTgt>
                                        </p:tgtEl>
                                      </p:cBhvr>
                                    </p:animEffect>
                                    <p:anim calcmode="lin" valueType="num">
                                      <p:cBhvr>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2000"/>
                            </p:stCondLst>
                            <p:childTnLst>
                              <p:par>
                                <p:cTn id="42" presetID="42" presetClass="entr" presetSubtype="0" fill="hold" grpId="0" nodeType="after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Effect transition="in" filter="fade">
                                      <p:cBhvr>
                                        <p:cTn id="44" dur="500"/>
                                        <p:tgtEl>
                                          <p:spTgt spid="2">
                                            <p:txEl>
                                              <p:pRg st="6" end="6"/>
                                            </p:txEl>
                                          </p:spTgt>
                                        </p:tgtEl>
                                      </p:cBhvr>
                                    </p:animEffect>
                                    <p:anim calcmode="lin" valueType="num">
                                      <p:cBhvr>
                                        <p:cTn id="4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2500"/>
                            </p:stCondLst>
                            <p:childTnLst>
                              <p:par>
                                <p:cTn id="48" presetID="42" presetClass="entr" presetSubtype="0" fill="hold" grpId="0" nodeType="after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fade">
                                      <p:cBhvr>
                                        <p:cTn id="50" dur="500"/>
                                        <p:tgtEl>
                                          <p:spTgt spid="2">
                                            <p:txEl>
                                              <p:pRg st="7" end="7"/>
                                            </p:txEl>
                                          </p:spTgt>
                                        </p:tgtEl>
                                      </p:cBhvr>
                                    </p:animEffect>
                                    <p:anim calcmode="lin" valueType="num">
                                      <p:cBhvr>
                                        <p:cTn id="5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2"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3000"/>
                            </p:stCondLst>
                            <p:childTnLst>
                              <p:par>
                                <p:cTn id="54" presetID="42" presetClass="entr" presetSubtype="0" fill="hold" grpId="0" nodeType="after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Effect transition="in" filter="fade">
                                      <p:cBhvr>
                                        <p:cTn id="56" dur="500"/>
                                        <p:tgtEl>
                                          <p:spTgt spid="2">
                                            <p:txEl>
                                              <p:pRg st="8" end="8"/>
                                            </p:txEl>
                                          </p:spTgt>
                                        </p:tgtEl>
                                      </p:cBhvr>
                                    </p:animEffect>
                                    <p:anim calcmode="lin" valueType="num">
                                      <p:cBhvr>
                                        <p:cTn id="5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8"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9" fill="hold">
                            <p:stCondLst>
                              <p:cond delay="3500"/>
                            </p:stCondLst>
                            <p:childTnLst>
                              <p:par>
                                <p:cTn id="60" presetID="42" presetClass="entr" presetSubtype="0" fill="hold" grpId="0" nodeType="afterEffect">
                                  <p:stCondLst>
                                    <p:cond delay="0"/>
                                  </p:stCondLst>
                                  <p:childTnLst>
                                    <p:set>
                                      <p:cBhvr>
                                        <p:cTn id="61" dur="1" fill="hold">
                                          <p:stCondLst>
                                            <p:cond delay="0"/>
                                          </p:stCondLst>
                                        </p:cTn>
                                        <p:tgtEl>
                                          <p:spTgt spid="2">
                                            <p:txEl>
                                              <p:pRg st="9" end="9"/>
                                            </p:txEl>
                                          </p:spTgt>
                                        </p:tgtEl>
                                        <p:attrNameLst>
                                          <p:attrName>style.visibility</p:attrName>
                                        </p:attrNameLst>
                                      </p:cBhvr>
                                      <p:to>
                                        <p:strVal val="visible"/>
                                      </p:to>
                                    </p:set>
                                    <p:animEffect transition="in" filter="fade">
                                      <p:cBhvr>
                                        <p:cTn id="62" dur="500"/>
                                        <p:tgtEl>
                                          <p:spTgt spid="2">
                                            <p:txEl>
                                              <p:pRg st="9" end="9"/>
                                            </p:txEl>
                                          </p:spTgt>
                                        </p:tgtEl>
                                      </p:cBhvr>
                                    </p:animEffect>
                                    <p:anim calcmode="lin" valueType="num">
                                      <p:cBhvr>
                                        <p:cTn id="6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4"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2">
                                            <p:txEl>
                                              <p:pRg st="10" end="10"/>
                                            </p:txEl>
                                          </p:spTgt>
                                        </p:tgtEl>
                                        <p:attrNameLst>
                                          <p:attrName>style.visibility</p:attrName>
                                        </p:attrNameLst>
                                      </p:cBhvr>
                                      <p:to>
                                        <p:strVal val="visible"/>
                                      </p:to>
                                    </p:set>
                                    <p:animEffect transition="in" filter="fade">
                                      <p:cBhvr>
                                        <p:cTn id="69" dur="500"/>
                                        <p:tgtEl>
                                          <p:spTgt spid="2">
                                            <p:txEl>
                                              <p:pRg st="10" end="10"/>
                                            </p:txEl>
                                          </p:spTgt>
                                        </p:tgtEl>
                                      </p:cBhvr>
                                    </p:animEffect>
                                    <p:anim calcmode="lin" valueType="num">
                                      <p:cBhvr>
                                        <p:cTn id="70"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1"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par>
                          <p:cTn id="72" fill="hold">
                            <p:stCondLst>
                              <p:cond delay="500"/>
                            </p:stCondLst>
                            <p:childTnLst>
                              <p:par>
                                <p:cTn id="73" presetID="42" presetClass="entr" presetSubtype="0" fill="hold" grpId="0" nodeType="afterEffect">
                                  <p:stCondLst>
                                    <p:cond delay="0"/>
                                  </p:stCondLst>
                                  <p:childTnLst>
                                    <p:set>
                                      <p:cBhvr>
                                        <p:cTn id="74" dur="1" fill="hold">
                                          <p:stCondLst>
                                            <p:cond delay="0"/>
                                          </p:stCondLst>
                                        </p:cTn>
                                        <p:tgtEl>
                                          <p:spTgt spid="2">
                                            <p:txEl>
                                              <p:pRg st="11" end="11"/>
                                            </p:txEl>
                                          </p:spTgt>
                                        </p:tgtEl>
                                        <p:attrNameLst>
                                          <p:attrName>style.visibility</p:attrName>
                                        </p:attrNameLst>
                                      </p:cBhvr>
                                      <p:to>
                                        <p:strVal val="visible"/>
                                      </p:to>
                                    </p:set>
                                    <p:animEffect transition="in" filter="fade">
                                      <p:cBhvr>
                                        <p:cTn id="75" dur="500"/>
                                        <p:tgtEl>
                                          <p:spTgt spid="2">
                                            <p:txEl>
                                              <p:pRg st="11" end="11"/>
                                            </p:txEl>
                                          </p:spTgt>
                                        </p:tgtEl>
                                      </p:cBhvr>
                                    </p:animEffect>
                                    <p:anim calcmode="lin" valueType="num">
                                      <p:cBhvr>
                                        <p:cTn id="76"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7" dur="5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
                            </p:stCondLst>
                            <p:childTnLst>
                              <p:par>
                                <p:cTn id="79" presetID="42" presetClass="entr" presetSubtype="0" fill="hold" grpId="0" nodeType="afterEffect">
                                  <p:stCondLst>
                                    <p:cond delay="0"/>
                                  </p:stCondLst>
                                  <p:childTnLst>
                                    <p:set>
                                      <p:cBhvr>
                                        <p:cTn id="80" dur="1" fill="hold">
                                          <p:stCondLst>
                                            <p:cond delay="0"/>
                                          </p:stCondLst>
                                        </p:cTn>
                                        <p:tgtEl>
                                          <p:spTgt spid="2">
                                            <p:txEl>
                                              <p:pRg st="12" end="12"/>
                                            </p:txEl>
                                          </p:spTgt>
                                        </p:tgtEl>
                                        <p:attrNameLst>
                                          <p:attrName>style.visibility</p:attrName>
                                        </p:attrNameLst>
                                      </p:cBhvr>
                                      <p:to>
                                        <p:strVal val="visible"/>
                                      </p:to>
                                    </p:set>
                                    <p:animEffect transition="in" filter="fade">
                                      <p:cBhvr>
                                        <p:cTn id="81" dur="500"/>
                                        <p:tgtEl>
                                          <p:spTgt spid="2">
                                            <p:txEl>
                                              <p:pRg st="12" end="12"/>
                                            </p:txEl>
                                          </p:spTgt>
                                        </p:tgtEl>
                                      </p:cBhvr>
                                    </p:animEffect>
                                    <p:anim calcmode="lin" valueType="num">
                                      <p:cBhvr>
                                        <p:cTn id="82"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83" dur="5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9067800" cy="5791200"/>
          </a:xfrm>
        </p:spPr>
        <p:txBody>
          <a:bodyPr>
            <a:normAutofit lnSpcReduction="10000"/>
          </a:bodyPr>
          <a:lstStyle/>
          <a:p>
            <a:r>
              <a:rPr lang="en-US" dirty="0" smtClean="0"/>
              <a:t>The Thief Did Not Live Under the N.T. Like We Do!</a:t>
            </a:r>
          </a:p>
          <a:p>
            <a:pPr lvl="1"/>
            <a:r>
              <a:rPr lang="en-US" dirty="0" smtClean="0"/>
              <a:t>The thief lived and died under the Old Testament.</a:t>
            </a:r>
          </a:p>
          <a:p>
            <a:pPr lvl="2"/>
            <a:r>
              <a:rPr lang="en-US" dirty="0" smtClean="0"/>
              <a:t>The testament under which he lived did not require baptism.</a:t>
            </a:r>
            <a:endParaRPr lang="en-US" sz="4000" dirty="0" smtClean="0"/>
          </a:p>
          <a:p>
            <a:pPr lvl="2"/>
            <a:r>
              <a:rPr lang="en-US" dirty="0" smtClean="0"/>
              <a:t>The testament under which we live does require baptism. </a:t>
            </a:r>
            <a:endParaRPr lang="en-US" sz="4000" dirty="0" smtClean="0"/>
          </a:p>
          <a:p>
            <a:pPr lvl="1"/>
            <a:r>
              <a:rPr lang="en-US" dirty="0" smtClean="0"/>
              <a:t>Fundamental principle found in Hebrews 9:15-17</a:t>
            </a:r>
            <a:endParaRPr lang="en-US" sz="4400" dirty="0" smtClean="0"/>
          </a:p>
          <a:p>
            <a:pPr lvl="2"/>
            <a:r>
              <a:rPr lang="en-US" dirty="0" smtClean="0"/>
              <a:t>A testament is only in force after the death of the testator.</a:t>
            </a:r>
            <a:endParaRPr lang="en-US" sz="4000" dirty="0" smtClean="0"/>
          </a:p>
          <a:p>
            <a:pPr lvl="2"/>
            <a:r>
              <a:rPr lang="en-US" dirty="0" smtClean="0"/>
              <a:t>After death, the testament assumes authority/control.</a:t>
            </a:r>
            <a:endParaRPr lang="en-US" sz="4000" dirty="0" smtClean="0"/>
          </a:p>
          <a:p>
            <a:pPr lvl="2"/>
            <a:r>
              <a:rPr lang="en-US" dirty="0" smtClean="0"/>
              <a:t>The thief lived before the testament requiring baptism.</a:t>
            </a:r>
            <a:endParaRPr lang="en-US" sz="4000" dirty="0" smtClean="0"/>
          </a:p>
          <a:p>
            <a:pPr lvl="1"/>
            <a:r>
              <a:rPr lang="en-US" dirty="0" smtClean="0"/>
              <a:t>One is amenable to the law under which he lives.</a:t>
            </a:r>
            <a:endParaRPr lang="en-US" sz="4400" dirty="0" smtClean="0"/>
          </a:p>
          <a:p>
            <a:pPr lvl="2"/>
            <a:r>
              <a:rPr lang="en-US" dirty="0" smtClean="0"/>
              <a:t>The thief was not subject to New Testament baptism.</a:t>
            </a:r>
          </a:p>
          <a:p>
            <a:pPr lvl="3"/>
            <a:r>
              <a:rPr lang="en-US" sz="2200" dirty="0" smtClean="0"/>
              <a:t>Neither was Adam, Noah, Abraham, David, etc.</a:t>
            </a:r>
          </a:p>
          <a:p>
            <a:pPr lvl="2"/>
            <a:r>
              <a:rPr lang="en-US" dirty="0" smtClean="0"/>
              <a:t>Today we are not subject to animal sacrifices, Passover, etc.</a:t>
            </a:r>
            <a:endParaRPr lang="en-US" sz="4000" dirty="0" smtClean="0"/>
          </a:p>
          <a:p>
            <a:pPr lvl="2"/>
            <a:r>
              <a:rPr lang="en-US" dirty="0" smtClean="0"/>
              <a:t>Abraham Lincoln was not subject to paying income tax.</a:t>
            </a:r>
            <a:endParaRPr lang="en-US" sz="40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500"/>
                                        <p:tgtEl>
                                          <p:spTgt spid="2">
                                            <p:txEl>
                                              <p:pRg st="4" end="4"/>
                                            </p:txEl>
                                          </p:spTgt>
                                        </p:tgtEl>
                                      </p:cBhvr>
                                    </p:animEffect>
                                    <p:anim calcmode="lin" valueType="num">
                                      <p:cBhvr>
                                        <p:cTn id="34"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500"/>
                                        <p:tgtEl>
                                          <p:spTgt spid="2">
                                            <p:txEl>
                                              <p:pRg st="5" end="5"/>
                                            </p:txEl>
                                          </p:spTgt>
                                        </p:tgtEl>
                                      </p:cBhvr>
                                    </p:animEffect>
                                    <p:anim calcmode="lin" valueType="num">
                                      <p:cBhvr>
                                        <p:cTn id="4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
                            </p:stCondLst>
                            <p:childTnLst>
                              <p:par>
                                <p:cTn id="44" presetID="42" presetClass="entr" presetSubtype="0" fill="hold" grpId="0" nodeType="after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fade">
                                      <p:cBhvr>
                                        <p:cTn id="46" dur="500"/>
                                        <p:tgtEl>
                                          <p:spTgt spid="2">
                                            <p:txEl>
                                              <p:pRg st="6" end="6"/>
                                            </p:txEl>
                                          </p:spTgt>
                                        </p:tgtEl>
                                      </p:cBhvr>
                                    </p:animEffect>
                                    <p:anim calcmode="lin" valueType="num">
                                      <p:cBhvr>
                                        <p:cTn id="4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1000"/>
                            </p:stCondLst>
                            <p:childTnLst>
                              <p:par>
                                <p:cTn id="50" presetID="42" presetClass="entr" presetSubtype="0" fill="hold" grpId="0" nodeType="afterEffect">
                                  <p:stCondLst>
                                    <p:cond delay="0"/>
                                  </p:stCondLst>
                                  <p:childTnLst>
                                    <p:set>
                                      <p:cBhvr>
                                        <p:cTn id="51" dur="1" fill="hold">
                                          <p:stCondLst>
                                            <p:cond delay="0"/>
                                          </p:stCondLst>
                                        </p:cTn>
                                        <p:tgtEl>
                                          <p:spTgt spid="2">
                                            <p:txEl>
                                              <p:pRg st="7" end="7"/>
                                            </p:txEl>
                                          </p:spTgt>
                                        </p:tgtEl>
                                        <p:attrNameLst>
                                          <p:attrName>style.visibility</p:attrName>
                                        </p:attrNameLst>
                                      </p:cBhvr>
                                      <p:to>
                                        <p:strVal val="visible"/>
                                      </p:to>
                                    </p:set>
                                    <p:animEffect transition="in" filter="fade">
                                      <p:cBhvr>
                                        <p:cTn id="52" dur="500"/>
                                        <p:tgtEl>
                                          <p:spTgt spid="2">
                                            <p:txEl>
                                              <p:pRg st="7" end="7"/>
                                            </p:txEl>
                                          </p:spTgt>
                                        </p:tgtEl>
                                      </p:cBhvr>
                                    </p:animEffect>
                                    <p:anim calcmode="lin" valueType="num">
                                      <p:cBhvr>
                                        <p:cTn id="5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2">
                                            <p:txEl>
                                              <p:pRg st="8" end="8"/>
                                            </p:txEl>
                                          </p:spTgt>
                                        </p:tgtEl>
                                        <p:attrNameLst>
                                          <p:attrName>style.visibility</p:attrName>
                                        </p:attrNameLst>
                                      </p:cBhvr>
                                      <p:to>
                                        <p:strVal val="visible"/>
                                      </p:to>
                                    </p:set>
                                    <p:animEffect transition="in" filter="fade">
                                      <p:cBhvr>
                                        <p:cTn id="59" dur="500"/>
                                        <p:tgtEl>
                                          <p:spTgt spid="2">
                                            <p:txEl>
                                              <p:pRg st="8" end="8"/>
                                            </p:txEl>
                                          </p:spTgt>
                                        </p:tgtEl>
                                      </p:cBhvr>
                                    </p:animEffect>
                                    <p:anim calcmode="lin" valueType="num">
                                      <p:cBhvr>
                                        <p:cTn id="60"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1"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62" fill="hold">
                            <p:stCondLst>
                              <p:cond delay="500"/>
                            </p:stCondLst>
                            <p:childTnLst>
                              <p:par>
                                <p:cTn id="63" presetID="42" presetClass="entr" presetSubtype="0" fill="hold" grpId="0" nodeType="afterEffect">
                                  <p:stCondLst>
                                    <p:cond delay="0"/>
                                  </p:stCondLst>
                                  <p:childTnLst>
                                    <p:set>
                                      <p:cBhvr>
                                        <p:cTn id="64" dur="1" fill="hold">
                                          <p:stCondLst>
                                            <p:cond delay="0"/>
                                          </p:stCondLst>
                                        </p:cTn>
                                        <p:tgtEl>
                                          <p:spTgt spid="2">
                                            <p:txEl>
                                              <p:pRg st="9" end="9"/>
                                            </p:txEl>
                                          </p:spTgt>
                                        </p:tgtEl>
                                        <p:attrNameLst>
                                          <p:attrName>style.visibility</p:attrName>
                                        </p:attrNameLst>
                                      </p:cBhvr>
                                      <p:to>
                                        <p:strVal val="visible"/>
                                      </p:to>
                                    </p:set>
                                    <p:animEffect transition="in" filter="fade">
                                      <p:cBhvr>
                                        <p:cTn id="65" dur="500"/>
                                        <p:tgtEl>
                                          <p:spTgt spid="2">
                                            <p:txEl>
                                              <p:pRg st="9" end="9"/>
                                            </p:txEl>
                                          </p:spTgt>
                                        </p:tgtEl>
                                      </p:cBhvr>
                                    </p:animEffect>
                                    <p:anim calcmode="lin" valueType="num">
                                      <p:cBhvr>
                                        <p:cTn id="66"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7"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8" fill="hold">
                            <p:stCondLst>
                              <p:cond delay="1000"/>
                            </p:stCondLst>
                            <p:childTnLst>
                              <p:par>
                                <p:cTn id="69" presetID="42" presetClass="entr" presetSubtype="0" fill="hold" grpId="0" nodeType="afterEffect">
                                  <p:stCondLst>
                                    <p:cond delay="0"/>
                                  </p:stCondLst>
                                  <p:childTnLst>
                                    <p:set>
                                      <p:cBhvr>
                                        <p:cTn id="70" dur="1" fill="hold">
                                          <p:stCondLst>
                                            <p:cond delay="0"/>
                                          </p:stCondLst>
                                        </p:cTn>
                                        <p:tgtEl>
                                          <p:spTgt spid="2">
                                            <p:txEl>
                                              <p:pRg st="10" end="10"/>
                                            </p:txEl>
                                          </p:spTgt>
                                        </p:tgtEl>
                                        <p:attrNameLst>
                                          <p:attrName>style.visibility</p:attrName>
                                        </p:attrNameLst>
                                      </p:cBhvr>
                                      <p:to>
                                        <p:strVal val="visible"/>
                                      </p:to>
                                    </p:set>
                                    <p:animEffect transition="in" filter="fade">
                                      <p:cBhvr>
                                        <p:cTn id="71" dur="500"/>
                                        <p:tgtEl>
                                          <p:spTgt spid="2">
                                            <p:txEl>
                                              <p:pRg st="10" end="10"/>
                                            </p:txEl>
                                          </p:spTgt>
                                        </p:tgtEl>
                                      </p:cBhvr>
                                    </p:animEffect>
                                    <p:anim calcmode="lin" valueType="num">
                                      <p:cBhvr>
                                        <p:cTn id="72"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3"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2">
                                            <p:txEl>
                                              <p:pRg st="11" end="11"/>
                                            </p:txEl>
                                          </p:spTgt>
                                        </p:tgtEl>
                                        <p:attrNameLst>
                                          <p:attrName>style.visibility</p:attrName>
                                        </p:attrNameLst>
                                      </p:cBhvr>
                                      <p:to>
                                        <p:strVal val="visible"/>
                                      </p:to>
                                    </p:set>
                                    <p:animEffect transition="in" filter="fade">
                                      <p:cBhvr>
                                        <p:cTn id="78" dur="500"/>
                                        <p:tgtEl>
                                          <p:spTgt spid="2">
                                            <p:txEl>
                                              <p:pRg st="11" end="11"/>
                                            </p:txEl>
                                          </p:spTgt>
                                        </p:tgtEl>
                                      </p:cBhvr>
                                    </p:animEffect>
                                    <p:anim calcmode="lin" valueType="num">
                                      <p:cBhvr>
                                        <p:cTn id="7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0" dur="5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2">
                                            <p:txEl>
                                              <p:pRg st="12" end="12"/>
                                            </p:txEl>
                                          </p:spTgt>
                                        </p:tgtEl>
                                        <p:attrNameLst>
                                          <p:attrName>style.visibility</p:attrName>
                                        </p:attrNameLst>
                                      </p:cBhvr>
                                      <p:to>
                                        <p:strVal val="visible"/>
                                      </p:to>
                                    </p:set>
                                    <p:animEffect transition="in" filter="fade">
                                      <p:cBhvr>
                                        <p:cTn id="85" dur="500"/>
                                        <p:tgtEl>
                                          <p:spTgt spid="2">
                                            <p:txEl>
                                              <p:pRg st="12" end="12"/>
                                            </p:txEl>
                                          </p:spTgt>
                                        </p:tgtEl>
                                      </p:cBhvr>
                                    </p:animEffect>
                                    <p:anim calcmode="lin" valueType="num">
                                      <p:cBhvr>
                                        <p:cTn id="86"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87" dur="5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9067800" cy="5791200"/>
          </a:xfrm>
        </p:spPr>
        <p:txBody>
          <a:bodyPr>
            <a:normAutofit/>
          </a:bodyPr>
          <a:lstStyle/>
          <a:p>
            <a:pPr lvl="0"/>
            <a:r>
              <a:rPr lang="en-US" dirty="0" smtClean="0"/>
              <a:t>The Thief Was Forgiven By the Authority of the Testator!</a:t>
            </a:r>
          </a:p>
          <a:p>
            <a:pPr lvl="1"/>
            <a:r>
              <a:rPr lang="en-US" dirty="0" smtClean="0"/>
              <a:t>While on earth, before His will went into effect, Christ had the authority to forgive sins personally and directly of whomever He desired, independent of “baptism” on their part (cf. Matt. 9:6).</a:t>
            </a:r>
            <a:endParaRPr lang="en-US" sz="4400" dirty="0" smtClean="0"/>
          </a:p>
          <a:p>
            <a:pPr lvl="2"/>
            <a:r>
              <a:rPr lang="en-US" dirty="0" smtClean="0"/>
              <a:t>He could forgive the paralytic in Mark 2:5.</a:t>
            </a:r>
            <a:endParaRPr lang="en-US" sz="4000" dirty="0" smtClean="0"/>
          </a:p>
          <a:p>
            <a:pPr lvl="2"/>
            <a:r>
              <a:rPr lang="en-US" dirty="0" smtClean="0"/>
              <a:t>He could forgive the sinful woman in Luke 7:48.</a:t>
            </a:r>
            <a:endParaRPr lang="en-US" sz="4000" dirty="0" smtClean="0"/>
          </a:p>
          <a:p>
            <a:pPr lvl="2"/>
            <a:r>
              <a:rPr lang="en-US" dirty="0" smtClean="0"/>
              <a:t>He could forgive the adulteress in John 8:11.</a:t>
            </a:r>
            <a:endParaRPr lang="en-US" sz="4000" dirty="0" smtClean="0"/>
          </a:p>
          <a:p>
            <a:pPr lvl="2"/>
            <a:r>
              <a:rPr lang="en-US" dirty="0" smtClean="0"/>
              <a:t>He could forgive </a:t>
            </a:r>
            <a:r>
              <a:rPr lang="en-US" dirty="0" err="1" smtClean="0"/>
              <a:t>Zacchaeus</a:t>
            </a:r>
            <a:r>
              <a:rPr lang="en-US" dirty="0" smtClean="0"/>
              <a:t> in Luke 19:9.</a:t>
            </a:r>
            <a:endParaRPr lang="en-US" sz="4000" dirty="0" smtClean="0"/>
          </a:p>
          <a:p>
            <a:pPr lvl="2"/>
            <a:r>
              <a:rPr lang="en-US" dirty="0" smtClean="0"/>
              <a:t>He could forgive His executioners in Luke 23:34.</a:t>
            </a:r>
            <a:endParaRPr lang="en-US" sz="4000" dirty="0" smtClean="0"/>
          </a:p>
          <a:p>
            <a:pPr lvl="2"/>
            <a:r>
              <a:rPr lang="en-US" dirty="0" smtClean="0"/>
              <a:t>He could forgive the thief in Luke 23:43.</a:t>
            </a:r>
            <a:endParaRPr lang="en-US" sz="40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grpId="0"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42" presetClass="entr" presetSubtype="0" fill="hold" grpId="0" nodeType="after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500"/>
                                        <p:tgtEl>
                                          <p:spTgt spid="2">
                                            <p:txEl>
                                              <p:pRg st="5" end="5"/>
                                            </p:txEl>
                                          </p:spTgt>
                                        </p:tgtEl>
                                      </p:cBhvr>
                                    </p:animEffect>
                                    <p:anim calcmode="lin" valueType="num">
                                      <p:cBhvr>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2000"/>
                            </p:stCondLst>
                            <p:childTnLst>
                              <p:par>
                                <p:cTn id="42" presetID="42" presetClass="entr" presetSubtype="0" fill="hold" grpId="0" nodeType="after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Effect transition="in" filter="fade">
                                      <p:cBhvr>
                                        <p:cTn id="44" dur="500"/>
                                        <p:tgtEl>
                                          <p:spTgt spid="2">
                                            <p:txEl>
                                              <p:pRg st="6" end="6"/>
                                            </p:txEl>
                                          </p:spTgt>
                                        </p:tgtEl>
                                      </p:cBhvr>
                                    </p:animEffect>
                                    <p:anim calcmode="lin" valueType="num">
                                      <p:cBhvr>
                                        <p:cTn id="4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2500"/>
                            </p:stCondLst>
                            <p:childTnLst>
                              <p:par>
                                <p:cTn id="48" presetID="42" presetClass="entr" presetSubtype="0" fill="hold" grpId="0" nodeType="after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fade">
                                      <p:cBhvr>
                                        <p:cTn id="50" dur="500"/>
                                        <p:tgtEl>
                                          <p:spTgt spid="2">
                                            <p:txEl>
                                              <p:pRg st="7" end="7"/>
                                            </p:txEl>
                                          </p:spTgt>
                                        </p:tgtEl>
                                      </p:cBhvr>
                                    </p:animEffect>
                                    <p:anim calcmode="lin" valueType="num">
                                      <p:cBhvr>
                                        <p:cTn id="5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2"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9067800" cy="5791200"/>
          </a:xfrm>
        </p:spPr>
        <p:txBody>
          <a:bodyPr>
            <a:normAutofit/>
          </a:bodyPr>
          <a:lstStyle/>
          <a:p>
            <a:pPr lvl="0"/>
            <a:r>
              <a:rPr lang="en-US" dirty="0" smtClean="0"/>
              <a:t>The Thief Was Forgiven By the Authority of the Testator!</a:t>
            </a:r>
          </a:p>
          <a:p>
            <a:pPr lvl="1"/>
            <a:r>
              <a:rPr lang="en-US" dirty="0" smtClean="0"/>
              <a:t>While on earth, before His will went into effect, Christ had the authority to dispense blessings directly based upon His own will at the time.</a:t>
            </a:r>
            <a:endParaRPr lang="en-US" sz="4400" dirty="0" smtClean="0"/>
          </a:p>
          <a:p>
            <a:pPr lvl="2"/>
            <a:r>
              <a:rPr lang="en-US" dirty="0" smtClean="0"/>
              <a:t>A testator may dispense as he sees fit while still alive.</a:t>
            </a:r>
            <a:endParaRPr lang="en-US" sz="4000" dirty="0" smtClean="0"/>
          </a:p>
          <a:p>
            <a:pPr lvl="2"/>
            <a:r>
              <a:rPr lang="en-US" dirty="0" smtClean="0"/>
              <a:t>At death, Christ’s authority took force in His written will.</a:t>
            </a:r>
            <a:endParaRPr lang="en-US" sz="4000" dirty="0" smtClean="0"/>
          </a:p>
          <a:p>
            <a:pPr lvl="3"/>
            <a:r>
              <a:rPr lang="en-US" dirty="0" smtClean="0"/>
              <a:t>The blessings of His estate are now only dispensed through His will.</a:t>
            </a:r>
            <a:endParaRPr lang="en-US" sz="3600" dirty="0" smtClean="0"/>
          </a:p>
          <a:p>
            <a:pPr lvl="3"/>
            <a:r>
              <a:rPr lang="en-US" dirty="0" smtClean="0"/>
              <a:t>The terms of pardon were set out in written record, specifying baptism as a condition of pardon from sin (Mark 16:16; Acts 2:38; 22:16; 1 Pet. 3:21; etc.).</a:t>
            </a:r>
            <a:endParaRPr lang="en-US" sz="3600" dirty="0" smtClean="0"/>
          </a:p>
          <a:p>
            <a:pPr lvl="1"/>
            <a:r>
              <a:rPr lang="en-US" dirty="0" smtClean="0"/>
              <a:t>No one has the legal right to eliminate or alter any portion or condition of His will by appealing to something the Lord did during His earthly ministry.</a:t>
            </a:r>
            <a:endParaRPr lang="en-US" sz="4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500"/>
                                        <p:tgtEl>
                                          <p:spTgt spid="2">
                                            <p:txEl>
                                              <p:pRg st="2" end="2"/>
                                            </p:txEl>
                                          </p:spTgt>
                                        </p:tgtEl>
                                      </p:cBhvr>
                                    </p:animEffect>
                                    <p:anim calcmode="lin" valueType="num">
                                      <p:cBhvr>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anim calcmode="lin" valueType="num">
                                      <p:cBhvr>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anim calcmode="lin" valueType="num">
                                      <p:cBhvr>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anim calcmode="lin" valueType="num">
                                      <p:cBhvr>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500"/>
                                        <p:tgtEl>
                                          <p:spTgt spid="2">
                                            <p:txEl>
                                              <p:pRg st="6" end="6"/>
                                            </p:txEl>
                                          </p:spTgt>
                                        </p:tgtEl>
                                      </p:cBhvr>
                                    </p:animEffect>
                                    <p:anim calcmode="lin" valueType="num">
                                      <p:cBhvr>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9067800" cy="5791200"/>
          </a:xfrm>
        </p:spPr>
        <p:txBody>
          <a:bodyPr>
            <a:normAutofit/>
          </a:bodyPr>
          <a:lstStyle/>
          <a:p>
            <a:pPr lvl="0"/>
            <a:r>
              <a:rPr lang="en-US" dirty="0" smtClean="0"/>
              <a:t>The Thief Is Not Our Example of Conversion!</a:t>
            </a:r>
          </a:p>
          <a:p>
            <a:pPr lvl="1"/>
            <a:r>
              <a:rPr lang="en-US" dirty="0" smtClean="0"/>
              <a:t>After His resurrection, Jesus gave the Great Commission, requiring baptism.</a:t>
            </a:r>
            <a:endParaRPr lang="en-US" sz="4400" dirty="0" smtClean="0"/>
          </a:p>
          <a:p>
            <a:pPr lvl="2"/>
            <a:r>
              <a:rPr lang="en-US" dirty="0" smtClean="0"/>
              <a:t>The book of Acts details how this Great Commission was carried out.</a:t>
            </a:r>
            <a:endParaRPr lang="en-US" sz="4000" dirty="0" smtClean="0"/>
          </a:p>
          <a:p>
            <a:pPr lvl="2"/>
            <a:r>
              <a:rPr lang="en-US" dirty="0" smtClean="0"/>
              <a:t>In every case of conversion in “The Christian Age” (1,000’s of them in the book of Acts), baptism was essential.</a:t>
            </a:r>
            <a:endParaRPr lang="en-US" sz="4000" dirty="0" smtClean="0"/>
          </a:p>
          <a:p>
            <a:pPr lvl="2"/>
            <a:r>
              <a:rPr lang="en-US" dirty="0" smtClean="0"/>
              <a:t>All were saved (without exception) on exactly the same terms—the law of pardon given in the Great Commission.</a:t>
            </a:r>
            <a:endParaRPr lang="en-US" sz="4000" dirty="0" smtClean="0"/>
          </a:p>
          <a:p>
            <a:pPr lvl="1"/>
            <a:r>
              <a:rPr lang="en-US" dirty="0" smtClean="0"/>
              <a:t>Not one single time in the book of Acts did anyone ask, “What about the thief on the cross?”</a:t>
            </a:r>
            <a:endParaRPr lang="en-US" sz="4400" dirty="0" smtClean="0"/>
          </a:p>
          <a:p>
            <a:pPr lvl="1"/>
            <a:r>
              <a:rPr lang="en-US" dirty="0" smtClean="0"/>
              <a:t>The thief does not constitute an example for us today!</a:t>
            </a:r>
            <a:endParaRPr lang="en-US" sz="4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anim calcmode="lin" valueType="num">
                                      <p:cBhvr>
                                        <p:cTn id="22"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500"/>
                            </p:stCondLst>
                            <p:childTnLst>
                              <p:par>
                                <p:cTn id="25" presetID="42" presetClass="entr" presetSubtype="0" fill="hold" nodeType="after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anim calcmode="lin" valueType="num">
                                      <p:cBhvr>
                                        <p:cTn id="2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2" presetClass="entr" presetSubtype="0" fill="hold" nodeType="after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500"/>
                                        <p:tgtEl>
                                          <p:spTgt spid="2">
                                            <p:txEl>
                                              <p:pRg st="4" end="4"/>
                                            </p:txEl>
                                          </p:spTgt>
                                        </p:tgtEl>
                                      </p:cBhvr>
                                    </p:animEffect>
                                    <p:anim calcmode="lin" valueType="num">
                                      <p:cBhvr>
                                        <p:cTn id="34"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500"/>
                                        <p:tgtEl>
                                          <p:spTgt spid="2">
                                            <p:txEl>
                                              <p:pRg st="5" end="5"/>
                                            </p:txEl>
                                          </p:spTgt>
                                        </p:tgtEl>
                                      </p:cBhvr>
                                    </p:animEffect>
                                    <p:anim calcmode="lin" valueType="num">
                                      <p:cBhvr>
                                        <p:cTn id="4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
                            </p:stCondLst>
                            <p:childTnLst>
                              <p:par>
                                <p:cTn id="44" presetID="42" presetClass="entr" presetSubtype="0" fill="hold" nodeType="after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fade">
                                      <p:cBhvr>
                                        <p:cTn id="46" dur="500"/>
                                        <p:tgtEl>
                                          <p:spTgt spid="2">
                                            <p:txEl>
                                              <p:pRg st="6" end="6"/>
                                            </p:txEl>
                                          </p:spTgt>
                                        </p:tgtEl>
                                      </p:cBhvr>
                                    </p:animEffect>
                                    <p:anim calcmode="lin" valueType="num">
                                      <p:cBhvr>
                                        <p:cTn id="4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9067800" cy="5791200"/>
          </a:xfrm>
        </p:spPr>
        <p:txBody>
          <a:bodyPr>
            <a:normAutofit fontScale="85000" lnSpcReduction="10000"/>
          </a:bodyPr>
          <a:lstStyle/>
          <a:p>
            <a:pPr lvl="0"/>
            <a:r>
              <a:rPr lang="en-US" sz="3300" dirty="0" smtClean="0"/>
              <a:t>The Thief Is Not Our Hope of Salvation!</a:t>
            </a:r>
          </a:p>
          <a:p>
            <a:pPr lvl="1"/>
            <a:r>
              <a:rPr lang="en-US" dirty="0" smtClean="0"/>
              <a:t>Our salvation is based on the Lord and what He did!</a:t>
            </a:r>
          </a:p>
          <a:p>
            <a:pPr lvl="2"/>
            <a:r>
              <a:rPr lang="en-US" dirty="0" smtClean="0"/>
              <a:t>Not on the thief and what he did (or didn’t do)!</a:t>
            </a:r>
            <a:endParaRPr lang="en-US" sz="4000" dirty="0" smtClean="0"/>
          </a:p>
          <a:p>
            <a:pPr lvl="1"/>
            <a:r>
              <a:rPr lang="en-US" dirty="0" smtClean="0"/>
              <a:t>Jesus is the only way to the Father (John 14:6)!</a:t>
            </a:r>
            <a:endParaRPr lang="en-US" sz="4400" dirty="0" smtClean="0"/>
          </a:p>
          <a:p>
            <a:pPr lvl="2"/>
            <a:r>
              <a:rPr lang="en-US" dirty="0" smtClean="0"/>
              <a:t>Obeying His will is the only hope we have of heaven (Matt. 7:21).</a:t>
            </a:r>
            <a:endParaRPr lang="en-US" sz="4000" dirty="0" smtClean="0"/>
          </a:p>
          <a:p>
            <a:pPr lvl="2"/>
            <a:r>
              <a:rPr lang="en-US" dirty="0" smtClean="0"/>
              <a:t>No one has a right to modify His will by changing His terms of salvation.</a:t>
            </a:r>
            <a:endParaRPr lang="en-US" sz="4000" dirty="0" smtClean="0"/>
          </a:p>
          <a:p>
            <a:pPr lvl="1"/>
            <a:r>
              <a:rPr lang="en-US" dirty="0" smtClean="0"/>
              <a:t>My focus doesn’t need to be on the salvation of the thief!</a:t>
            </a:r>
            <a:endParaRPr lang="en-US" sz="4400" dirty="0" smtClean="0"/>
          </a:p>
          <a:p>
            <a:pPr lvl="2"/>
            <a:r>
              <a:rPr lang="en-US" dirty="0" smtClean="0"/>
              <a:t>Nothing that he did or didn’t do will affect my salvation!</a:t>
            </a:r>
            <a:endParaRPr lang="en-US" sz="4000" dirty="0" smtClean="0"/>
          </a:p>
          <a:p>
            <a:pPr lvl="2"/>
            <a:r>
              <a:rPr lang="en-US" dirty="0" smtClean="0"/>
              <a:t>The thief did not obey the plan of salvation in the New Testament.</a:t>
            </a:r>
            <a:endParaRPr lang="en-US" sz="4000" dirty="0" smtClean="0"/>
          </a:p>
          <a:p>
            <a:pPr lvl="1"/>
            <a:r>
              <a:rPr lang="en-US" dirty="0" smtClean="0"/>
              <a:t>My focus needs to be on whether or not I am saved! </a:t>
            </a:r>
            <a:endParaRPr lang="en-US" sz="4400" dirty="0" smtClean="0"/>
          </a:p>
          <a:p>
            <a:pPr lvl="2"/>
            <a:r>
              <a:rPr lang="en-US" dirty="0" smtClean="0"/>
              <a:t>It was the Lord who died for our sins (1 Pet. 1:18-19; 2:24).</a:t>
            </a:r>
            <a:endParaRPr lang="en-US" sz="4000" dirty="0" smtClean="0"/>
          </a:p>
          <a:p>
            <a:pPr lvl="2"/>
            <a:r>
              <a:rPr lang="en-US" dirty="0" smtClean="0"/>
              <a:t>It was the Lord who told us how to be saved (Mark 16:16).</a:t>
            </a:r>
            <a:endParaRPr lang="en-US" sz="4000" dirty="0" smtClean="0"/>
          </a:p>
          <a:p>
            <a:pPr lvl="1"/>
            <a:r>
              <a:rPr lang="en-US" dirty="0" smtClean="0"/>
              <a:t>Suppose, in His last will and testament, Jesus had said:</a:t>
            </a:r>
            <a:endParaRPr lang="en-US" sz="4400" dirty="0" smtClean="0"/>
          </a:p>
          <a:p>
            <a:pPr lvl="2"/>
            <a:r>
              <a:rPr lang="en-US" dirty="0" smtClean="0"/>
              <a:t>“He who believes and is baptized will receive one million dollars.”</a:t>
            </a:r>
            <a:endParaRPr lang="en-US" sz="4000" dirty="0" smtClean="0"/>
          </a:p>
          <a:p>
            <a:pPr lvl="2"/>
            <a:r>
              <a:rPr lang="en-US" dirty="0" smtClean="0"/>
              <a:t>Do you suppose anyone would say, “Well, the thief wasn’t baptized”?</a:t>
            </a:r>
            <a:endParaRPr lang="en-US" sz="4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500"/>
                            </p:stCondLst>
                            <p:childTnLst>
                              <p:par>
                                <p:cTn id="30" presetID="42" presetClass="entr" presetSubtype="0" fill="hold"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42" presetClass="entr" presetSubtype="0" fill="hold" nodeType="after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500"/>
                                        <p:tgtEl>
                                          <p:spTgt spid="2">
                                            <p:txEl>
                                              <p:pRg st="5" end="5"/>
                                            </p:txEl>
                                          </p:spTgt>
                                        </p:tgtEl>
                                      </p:cBhvr>
                                    </p:animEffect>
                                    <p:anim calcmode="lin" valueType="num">
                                      <p:cBhvr>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fade">
                                      <p:cBhvr>
                                        <p:cTn id="45" dur="500"/>
                                        <p:tgtEl>
                                          <p:spTgt spid="2">
                                            <p:txEl>
                                              <p:pRg st="6" end="6"/>
                                            </p:txEl>
                                          </p:spTgt>
                                        </p:tgtEl>
                                      </p:cBhvr>
                                    </p:animEffect>
                                    <p:anim calcmode="lin" valueType="num">
                                      <p:cBhvr>
                                        <p:cTn id="46"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7"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8" fill="hold">
                            <p:stCondLst>
                              <p:cond delay="500"/>
                            </p:stCondLst>
                            <p:childTnLst>
                              <p:par>
                                <p:cTn id="49" presetID="42" presetClass="entr" presetSubtype="0" fill="hold" nodeType="afterEffect">
                                  <p:stCondLst>
                                    <p:cond delay="0"/>
                                  </p:stCondLst>
                                  <p:childTnLst>
                                    <p:set>
                                      <p:cBhvr>
                                        <p:cTn id="50" dur="1" fill="hold">
                                          <p:stCondLst>
                                            <p:cond delay="0"/>
                                          </p:stCondLst>
                                        </p:cTn>
                                        <p:tgtEl>
                                          <p:spTgt spid="2">
                                            <p:txEl>
                                              <p:pRg st="7" end="7"/>
                                            </p:txEl>
                                          </p:spTgt>
                                        </p:tgtEl>
                                        <p:attrNameLst>
                                          <p:attrName>style.visibility</p:attrName>
                                        </p:attrNameLst>
                                      </p:cBhvr>
                                      <p:to>
                                        <p:strVal val="visible"/>
                                      </p:to>
                                    </p:set>
                                    <p:animEffect transition="in" filter="fade">
                                      <p:cBhvr>
                                        <p:cTn id="51" dur="500"/>
                                        <p:tgtEl>
                                          <p:spTgt spid="2">
                                            <p:txEl>
                                              <p:pRg st="7" end="7"/>
                                            </p:txEl>
                                          </p:spTgt>
                                        </p:tgtEl>
                                      </p:cBhvr>
                                    </p:animEffect>
                                    <p:anim calcmode="lin" valueType="num">
                                      <p:cBhvr>
                                        <p:cTn id="5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3"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4" fill="hold">
                            <p:stCondLst>
                              <p:cond delay="1000"/>
                            </p:stCondLst>
                            <p:childTnLst>
                              <p:par>
                                <p:cTn id="55" presetID="42" presetClass="entr" presetSubtype="0" fill="hold" nodeType="afterEffect">
                                  <p:stCondLst>
                                    <p:cond delay="0"/>
                                  </p:stCondLst>
                                  <p:childTnLst>
                                    <p:set>
                                      <p:cBhvr>
                                        <p:cTn id="56" dur="1" fill="hold">
                                          <p:stCondLst>
                                            <p:cond delay="0"/>
                                          </p:stCondLst>
                                        </p:cTn>
                                        <p:tgtEl>
                                          <p:spTgt spid="2">
                                            <p:txEl>
                                              <p:pRg st="8" end="8"/>
                                            </p:txEl>
                                          </p:spTgt>
                                        </p:tgtEl>
                                        <p:attrNameLst>
                                          <p:attrName>style.visibility</p:attrName>
                                        </p:attrNameLst>
                                      </p:cBhvr>
                                      <p:to>
                                        <p:strVal val="visible"/>
                                      </p:to>
                                    </p:set>
                                    <p:animEffect transition="in" filter="fade">
                                      <p:cBhvr>
                                        <p:cTn id="57" dur="500"/>
                                        <p:tgtEl>
                                          <p:spTgt spid="2">
                                            <p:txEl>
                                              <p:pRg st="8" end="8"/>
                                            </p:txEl>
                                          </p:spTgt>
                                        </p:tgtEl>
                                      </p:cBhvr>
                                    </p:animEffect>
                                    <p:anim calcmode="lin" valueType="num">
                                      <p:cBhvr>
                                        <p:cTn id="58"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9"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2">
                                            <p:txEl>
                                              <p:pRg st="9" end="9"/>
                                            </p:txEl>
                                          </p:spTgt>
                                        </p:tgtEl>
                                        <p:attrNameLst>
                                          <p:attrName>style.visibility</p:attrName>
                                        </p:attrNameLst>
                                      </p:cBhvr>
                                      <p:to>
                                        <p:strVal val="visible"/>
                                      </p:to>
                                    </p:set>
                                    <p:animEffect transition="in" filter="fade">
                                      <p:cBhvr>
                                        <p:cTn id="64" dur="500"/>
                                        <p:tgtEl>
                                          <p:spTgt spid="2">
                                            <p:txEl>
                                              <p:pRg st="9" end="9"/>
                                            </p:txEl>
                                          </p:spTgt>
                                        </p:tgtEl>
                                      </p:cBhvr>
                                    </p:animEffect>
                                    <p:anim calcmode="lin" valueType="num">
                                      <p:cBhvr>
                                        <p:cTn id="6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6"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500"/>
                            </p:stCondLst>
                            <p:childTnLst>
                              <p:par>
                                <p:cTn id="68" presetID="42" presetClass="entr" presetSubtype="0" fill="hold" nodeType="afterEffect">
                                  <p:stCondLst>
                                    <p:cond delay="0"/>
                                  </p:stCondLst>
                                  <p:childTnLst>
                                    <p:set>
                                      <p:cBhvr>
                                        <p:cTn id="69" dur="1" fill="hold">
                                          <p:stCondLst>
                                            <p:cond delay="0"/>
                                          </p:stCondLst>
                                        </p:cTn>
                                        <p:tgtEl>
                                          <p:spTgt spid="2">
                                            <p:txEl>
                                              <p:pRg st="10" end="10"/>
                                            </p:txEl>
                                          </p:spTgt>
                                        </p:tgtEl>
                                        <p:attrNameLst>
                                          <p:attrName>style.visibility</p:attrName>
                                        </p:attrNameLst>
                                      </p:cBhvr>
                                      <p:to>
                                        <p:strVal val="visible"/>
                                      </p:to>
                                    </p:set>
                                    <p:animEffect transition="in" filter="fade">
                                      <p:cBhvr>
                                        <p:cTn id="70" dur="500"/>
                                        <p:tgtEl>
                                          <p:spTgt spid="2">
                                            <p:txEl>
                                              <p:pRg st="10" end="10"/>
                                            </p:txEl>
                                          </p:spTgt>
                                        </p:tgtEl>
                                      </p:cBhvr>
                                    </p:animEffect>
                                    <p:anim calcmode="lin" valueType="num">
                                      <p:cBhvr>
                                        <p:cTn id="7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2"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par>
                          <p:cTn id="73" fill="hold">
                            <p:stCondLst>
                              <p:cond delay="1000"/>
                            </p:stCondLst>
                            <p:childTnLst>
                              <p:par>
                                <p:cTn id="74" presetID="42" presetClass="entr" presetSubtype="0" fill="hold" nodeType="afterEffect">
                                  <p:stCondLst>
                                    <p:cond delay="0"/>
                                  </p:stCondLst>
                                  <p:childTnLst>
                                    <p:set>
                                      <p:cBhvr>
                                        <p:cTn id="75" dur="1" fill="hold">
                                          <p:stCondLst>
                                            <p:cond delay="0"/>
                                          </p:stCondLst>
                                        </p:cTn>
                                        <p:tgtEl>
                                          <p:spTgt spid="2">
                                            <p:txEl>
                                              <p:pRg st="11" end="11"/>
                                            </p:txEl>
                                          </p:spTgt>
                                        </p:tgtEl>
                                        <p:attrNameLst>
                                          <p:attrName>style.visibility</p:attrName>
                                        </p:attrNameLst>
                                      </p:cBhvr>
                                      <p:to>
                                        <p:strVal val="visible"/>
                                      </p:to>
                                    </p:set>
                                    <p:animEffect transition="in" filter="fade">
                                      <p:cBhvr>
                                        <p:cTn id="76" dur="500"/>
                                        <p:tgtEl>
                                          <p:spTgt spid="2">
                                            <p:txEl>
                                              <p:pRg st="11" end="11"/>
                                            </p:txEl>
                                          </p:spTgt>
                                        </p:tgtEl>
                                      </p:cBhvr>
                                    </p:animEffect>
                                    <p:anim calcmode="lin" valueType="num">
                                      <p:cBhvr>
                                        <p:cTn id="7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8" dur="5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2">
                                            <p:txEl>
                                              <p:pRg st="12" end="12"/>
                                            </p:txEl>
                                          </p:spTgt>
                                        </p:tgtEl>
                                        <p:attrNameLst>
                                          <p:attrName>style.visibility</p:attrName>
                                        </p:attrNameLst>
                                      </p:cBhvr>
                                      <p:to>
                                        <p:strVal val="visible"/>
                                      </p:to>
                                    </p:set>
                                    <p:animEffect transition="in" filter="fade">
                                      <p:cBhvr>
                                        <p:cTn id="83" dur="500"/>
                                        <p:tgtEl>
                                          <p:spTgt spid="2">
                                            <p:txEl>
                                              <p:pRg st="12" end="12"/>
                                            </p:txEl>
                                          </p:spTgt>
                                        </p:tgtEl>
                                      </p:cBhvr>
                                    </p:animEffect>
                                    <p:anim calcmode="lin" valueType="num">
                                      <p:cBhvr>
                                        <p:cTn id="84"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85" dur="5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par>
                          <p:cTn id="86" fill="hold">
                            <p:stCondLst>
                              <p:cond delay="500"/>
                            </p:stCondLst>
                            <p:childTnLst>
                              <p:par>
                                <p:cTn id="87" presetID="42" presetClass="entr" presetSubtype="0" fill="hold" nodeType="afterEffect">
                                  <p:stCondLst>
                                    <p:cond delay="0"/>
                                  </p:stCondLst>
                                  <p:childTnLst>
                                    <p:set>
                                      <p:cBhvr>
                                        <p:cTn id="88" dur="1" fill="hold">
                                          <p:stCondLst>
                                            <p:cond delay="0"/>
                                          </p:stCondLst>
                                        </p:cTn>
                                        <p:tgtEl>
                                          <p:spTgt spid="2">
                                            <p:txEl>
                                              <p:pRg st="13" end="13"/>
                                            </p:txEl>
                                          </p:spTgt>
                                        </p:tgtEl>
                                        <p:attrNameLst>
                                          <p:attrName>style.visibility</p:attrName>
                                        </p:attrNameLst>
                                      </p:cBhvr>
                                      <p:to>
                                        <p:strVal val="visible"/>
                                      </p:to>
                                    </p:set>
                                    <p:animEffect transition="in" filter="fade">
                                      <p:cBhvr>
                                        <p:cTn id="89" dur="500"/>
                                        <p:tgtEl>
                                          <p:spTgt spid="2">
                                            <p:txEl>
                                              <p:pRg st="13" end="13"/>
                                            </p:txEl>
                                          </p:spTgt>
                                        </p:tgtEl>
                                      </p:cBhvr>
                                    </p:animEffect>
                                    <p:anim calcmode="lin" valueType="num">
                                      <p:cBhvr>
                                        <p:cTn id="90"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91" dur="5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2">
                                            <p:txEl>
                                              <p:pRg st="14" end="14"/>
                                            </p:txEl>
                                          </p:spTgt>
                                        </p:tgtEl>
                                        <p:attrNameLst>
                                          <p:attrName>style.visibility</p:attrName>
                                        </p:attrNameLst>
                                      </p:cBhvr>
                                      <p:to>
                                        <p:strVal val="visible"/>
                                      </p:to>
                                    </p:set>
                                    <p:animEffect transition="in" filter="fade">
                                      <p:cBhvr>
                                        <p:cTn id="96" dur="500"/>
                                        <p:tgtEl>
                                          <p:spTgt spid="2">
                                            <p:txEl>
                                              <p:pRg st="14" end="14"/>
                                            </p:txEl>
                                          </p:spTgt>
                                        </p:tgtEl>
                                      </p:cBhvr>
                                    </p:animEffect>
                                    <p:anim calcmode="lin" valueType="num">
                                      <p:cBhvr>
                                        <p:cTn id="9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98" dur="5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876</Words>
  <Application>Microsoft Office PowerPoint</Application>
  <PresentationFormat>On-screen Show (4:3)</PresentationFormat>
  <Paragraphs>68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3</cp:revision>
  <dcterms:created xsi:type="dcterms:W3CDTF">2012-04-28T21:36:56Z</dcterms:created>
  <dcterms:modified xsi:type="dcterms:W3CDTF">2012-04-29T12:41:44Z</dcterms:modified>
</cp:coreProperties>
</file>