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0027"/>
    <a:srgbClr val="C1002D"/>
    <a:srgbClr val="A2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7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pblfpr\users\David\_Graphics\Lesson-Event PPT Graphics\Interpreting the Bible - text slid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486400"/>
          </a:xfrm>
        </p:spPr>
        <p:txBody>
          <a:bodyPr>
            <a:normAutofit/>
          </a:bodyPr>
          <a:lstStyle>
            <a:lvl1pPr>
              <a:defRPr sz="2800" b="1"/>
            </a:lvl1pPr>
            <a:lvl2pPr>
              <a:defRPr sz="2400" b="1">
                <a:solidFill>
                  <a:srgbClr val="A20027"/>
                </a:solidFill>
                <a:effectLst>
                  <a:outerShdw blurRad="25400" dist="38100" dir="2700000" algn="ctr" rotWithShape="0">
                    <a:schemeClr val="tx1"/>
                  </a:outerShdw>
                </a:effectLst>
              </a:defRPr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52400" y="838200"/>
            <a:ext cx="8839200" cy="503238"/>
          </a:xfrm>
          <a:solidFill>
            <a:srgbClr val="A20027"/>
          </a:solidFill>
        </p:spPr>
        <p:txBody>
          <a:bodyPr>
            <a:noAutofit/>
          </a:bodyPr>
          <a:lstStyle>
            <a:lvl1pPr>
              <a:defRPr sz="4000" b="1">
                <a:solidFill>
                  <a:schemeClr val="bg1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54455-45D2-43CA-B2C9-607F80279603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\\pblfpr\users\David\_Graphics\Lesson-Event PPT Graphics\Interpreting the Bible - PPT tit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5791200"/>
            <a:ext cx="815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Lesson 5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:</a:t>
            </a:r>
          </a:p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Significant Distinctions</a:t>
            </a:r>
            <a:endParaRPr lang="en-US" sz="3200" b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1. We must distinguish between the Patriarchal, Mosaic/Jewish and Christian Ages.</a:t>
            </a:r>
          </a:p>
          <a:p>
            <a:pPr lvl="1"/>
            <a:r>
              <a:rPr lang="en-US" dirty="0" smtClean="0"/>
              <a:t>There are certain eternal principles that are common in each dispensation.</a:t>
            </a:r>
          </a:p>
          <a:p>
            <a:pPr lvl="1"/>
            <a:r>
              <a:rPr lang="en-US" dirty="0" smtClean="0"/>
              <a:t>There are certain specifics that differ, some that are the same and some that are peculiar to one age.</a:t>
            </a:r>
          </a:p>
          <a:p>
            <a:pPr lvl="1"/>
            <a:r>
              <a:rPr lang="en-US" dirty="0" smtClean="0"/>
              <a:t>There are certain specifics of Christianity that are not found in the Patriarchal or Jewish Ages.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Distinctions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8392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2. We must distinguish between the Old Testament and the New Testament.</a:t>
            </a:r>
          </a:p>
          <a:p>
            <a:pPr lvl="1"/>
            <a:r>
              <a:rPr lang="en-US" dirty="0" smtClean="0"/>
              <a:t>They were designated as two different covenants.</a:t>
            </a:r>
          </a:p>
          <a:p>
            <a:pPr lvl="1"/>
            <a:r>
              <a:rPr lang="en-US" dirty="0" smtClean="0"/>
              <a:t>They were delivered through two different mediators.</a:t>
            </a:r>
          </a:p>
          <a:p>
            <a:pPr lvl="1"/>
            <a:r>
              <a:rPr lang="en-US" dirty="0" smtClean="0"/>
              <a:t>The nature of the two covenants differs tremendously.</a:t>
            </a:r>
          </a:p>
          <a:p>
            <a:pPr lvl="1"/>
            <a:r>
              <a:rPr lang="en-US" dirty="0" smtClean="0"/>
              <a:t>They have two very different sacrificial systems.</a:t>
            </a:r>
          </a:p>
          <a:p>
            <a:pPr lvl="1"/>
            <a:r>
              <a:rPr lang="en-US" dirty="0" smtClean="0"/>
              <a:t>They have two very different remedies for sin.</a:t>
            </a:r>
          </a:p>
          <a:p>
            <a:pPr lvl="1"/>
            <a:r>
              <a:rPr lang="en-US" dirty="0" smtClean="0"/>
              <a:t>They represent two different covenants for two different peoples.</a:t>
            </a:r>
          </a:p>
          <a:p>
            <a:pPr lvl="1"/>
            <a:r>
              <a:rPr lang="en-US" dirty="0" smtClean="0"/>
              <a:t>They have two very different purposes.</a:t>
            </a:r>
          </a:p>
          <a:p>
            <a:pPr lvl="1"/>
            <a:r>
              <a:rPr lang="en-US" dirty="0" smtClean="0"/>
              <a:t>They have two very different durations.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Distinctions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8392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3. We must distinguish between the merely reported and the authorized.</a:t>
            </a:r>
          </a:p>
          <a:p>
            <a:pPr lvl="1"/>
            <a:r>
              <a:rPr lang="en-US" dirty="0" smtClean="0"/>
              <a:t>There’s a difference between “essentials” and “incidentals.”</a:t>
            </a:r>
          </a:p>
          <a:p>
            <a:pPr lvl="1"/>
            <a:r>
              <a:rPr lang="en-US" dirty="0" smtClean="0"/>
              <a:t>Examples:</a:t>
            </a:r>
          </a:p>
          <a:p>
            <a:pPr lvl="2"/>
            <a:r>
              <a:rPr lang="en-US" sz="2400" dirty="0" smtClean="0"/>
              <a:t>In Acts 16:9-12, Paul traveled by ship (incidental) to preach the gospel (essential).</a:t>
            </a:r>
          </a:p>
          <a:p>
            <a:pPr lvl="2"/>
            <a:r>
              <a:rPr lang="en-US" sz="2400" dirty="0" smtClean="0"/>
              <a:t>In Acts 20:7-9, the church met on a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floor (incidental) to worship God (essential).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Distinctions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8392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4. We must distinguish between circumstance and condition.</a:t>
            </a:r>
          </a:p>
          <a:p>
            <a:pPr lvl="1"/>
            <a:r>
              <a:rPr lang="en-US" dirty="0" smtClean="0"/>
              <a:t>Circumstances surrounding conversions vary.</a:t>
            </a:r>
          </a:p>
          <a:p>
            <a:pPr lvl="2"/>
            <a:r>
              <a:rPr lang="en-US" sz="2400" dirty="0" smtClean="0"/>
              <a:t>By a riverside on Sabbath or in prison at midnight.</a:t>
            </a:r>
          </a:p>
          <a:p>
            <a:pPr lvl="2"/>
            <a:r>
              <a:rPr lang="en-US" sz="2400" dirty="0" smtClean="0"/>
              <a:t>Circumstances vary and are “incidental” in nature.</a:t>
            </a:r>
          </a:p>
          <a:p>
            <a:pPr lvl="1"/>
            <a:r>
              <a:rPr lang="en-US" dirty="0" smtClean="0"/>
              <a:t>Conditions of conversion do not vary.</a:t>
            </a:r>
          </a:p>
          <a:p>
            <a:pPr lvl="2"/>
            <a:r>
              <a:rPr lang="en-US" sz="2400" dirty="0" smtClean="0"/>
              <a:t>Every conversion involves preaching, hearing, believing, repenting and baptism (all essential for salvation).</a:t>
            </a:r>
          </a:p>
          <a:p>
            <a:pPr lvl="2"/>
            <a:r>
              <a:rPr lang="en-US" sz="2400" dirty="0" smtClean="0"/>
              <a:t>Conditions for conversion do not vary and are “essential” in nature.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Distinctions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8392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5. We must distinguish between the temporary and the permanent.</a:t>
            </a:r>
          </a:p>
          <a:p>
            <a:pPr lvl="1"/>
            <a:r>
              <a:rPr lang="en-US" dirty="0" smtClean="0"/>
              <a:t>Some elements in the early church were necessary yet temporary.</a:t>
            </a:r>
          </a:p>
          <a:p>
            <a:pPr lvl="1"/>
            <a:r>
              <a:rPr lang="en-US" dirty="0" smtClean="0"/>
              <a:t>Many elements in the early church were intended to be permanent.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Distinctions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839200" cy="5410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6. We must distinguish between faith and opinion.</a:t>
            </a:r>
          </a:p>
          <a:p>
            <a:pPr lvl="1"/>
            <a:r>
              <a:rPr lang="en-US" dirty="0" smtClean="0"/>
              <a:t>It is dangerous to treat the faith as an opinion, likewise it is dangerous to treat an opinion as the faith.</a:t>
            </a:r>
          </a:p>
          <a:p>
            <a:pPr lvl="1"/>
            <a:r>
              <a:rPr lang="en-US" dirty="0" smtClean="0"/>
              <a:t>It is dangerous to treat the revealed as if unrevealed, and likewise the unrevealed as if revealed.</a:t>
            </a:r>
          </a:p>
          <a:p>
            <a:pPr lvl="1"/>
            <a:r>
              <a:rPr lang="en-US" dirty="0" smtClean="0"/>
              <a:t>There is and must be a distinct difference between faith (God’s revealed will) and opinion (man’s thoughts).</a:t>
            </a:r>
          </a:p>
          <a:p>
            <a:pPr lvl="1"/>
            <a:r>
              <a:rPr lang="en-US" dirty="0" smtClean="0"/>
              <a:t>Failing to distinguish between faith (God’s say so) and opinion (man’s think so) is the source of religious division.</a:t>
            </a:r>
          </a:p>
          <a:p>
            <a:pPr lvl="1"/>
            <a:r>
              <a:rPr lang="en-US" dirty="0" smtClean="0"/>
              <a:t>We must never arrogantly treat our opinions as divine revelation or lower God’s Word to the level of human thoughts (cf. Isa. 55:8-9).</a:t>
            </a:r>
          </a:p>
          <a:p>
            <a:pPr lvl="1"/>
            <a:r>
              <a:rPr lang="en-US" dirty="0" smtClean="0"/>
              <a:t>Summary:</a:t>
            </a:r>
          </a:p>
          <a:p>
            <a:pPr lvl="2"/>
            <a:r>
              <a:rPr lang="en-US" sz="2400" dirty="0" smtClean="0"/>
              <a:t>In matters of faith	  — 	There must be Unity!</a:t>
            </a:r>
          </a:p>
          <a:p>
            <a:pPr lvl="2"/>
            <a:r>
              <a:rPr lang="en-US" sz="2400" dirty="0" smtClean="0"/>
              <a:t>In matters of opinion 	  — 	There must be Liberty!</a:t>
            </a:r>
          </a:p>
          <a:p>
            <a:pPr lvl="2"/>
            <a:r>
              <a:rPr lang="en-US" sz="2400" dirty="0" smtClean="0"/>
              <a:t>In all things		  — 	There must be Love!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Distinctions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8392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7. We must distinguish between custom and law.</a:t>
            </a:r>
          </a:p>
          <a:p>
            <a:pPr lvl="1"/>
            <a:r>
              <a:rPr lang="en-US" dirty="0" smtClean="0"/>
              <a:t>Law is binding, custom is not.  There may be principles taught by customs without binding the custom.  </a:t>
            </a:r>
          </a:p>
          <a:p>
            <a:pPr lvl="1"/>
            <a:r>
              <a:rPr lang="en-US" dirty="0" smtClean="0"/>
              <a:t>We must be careful not to bind customs.</a:t>
            </a:r>
          </a:p>
          <a:p>
            <a:pPr lvl="1"/>
            <a:r>
              <a:rPr lang="en-US" dirty="0" smtClean="0"/>
              <a:t>We must be careful concerning stumbling blocks.</a:t>
            </a:r>
          </a:p>
          <a:p>
            <a:pPr lvl="1"/>
            <a:r>
              <a:rPr lang="en-US" dirty="0" smtClean="0"/>
              <a:t>Some things in God’s Word may be permitted but not required.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Distinctions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526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Significant Distinctions</vt:lpstr>
      <vt:lpstr>Significant Distinctions</vt:lpstr>
      <vt:lpstr>Significant Distinctions</vt:lpstr>
      <vt:lpstr>Significant Distinctions</vt:lpstr>
      <vt:lpstr>Significant Distinctions</vt:lpstr>
      <vt:lpstr>Significant Distinctions</vt:lpstr>
      <vt:lpstr>Significant Distinctions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14</cp:revision>
  <dcterms:created xsi:type="dcterms:W3CDTF">2012-03-11T17:57:16Z</dcterms:created>
  <dcterms:modified xsi:type="dcterms:W3CDTF">2012-04-08T18:57:54Z</dcterms:modified>
</cp:coreProperties>
</file>