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27"/>
    <a:srgbClr val="C1002D"/>
    <a:srgbClr val="A2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3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Lesson-Event PPT Graphics\Interpreting the Bible - text slid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486400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 b="1">
                <a:solidFill>
                  <a:srgbClr val="A20027"/>
                </a:solidFill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8839200" cy="503238"/>
          </a:xfrm>
          <a:solidFill>
            <a:srgbClr val="A20027"/>
          </a:solidFill>
        </p:spPr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54455-45D2-43CA-B2C9-607F8027960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\\pblfpr\users\David\_Graphics\Lesson-Event PPT Graphics\Interpreting the Bible - PPT tit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791200"/>
            <a:ext cx="815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Lesson 4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:</a:t>
            </a:r>
          </a:p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Gather Evidence &amp; Handle It Correctly</a:t>
            </a:r>
            <a:endParaRPr lang="en-US" sz="32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Handle the gathered evidence correctly.</a:t>
            </a:r>
          </a:p>
          <a:p>
            <a:pPr lvl="1"/>
            <a:r>
              <a:rPr lang="en-US" dirty="0" smtClean="0"/>
              <a:t>To handle aright the word of truth (2 Tim. 2:15) –</a:t>
            </a:r>
          </a:p>
          <a:p>
            <a:pPr lvl="2"/>
            <a:r>
              <a:rPr lang="en-US" sz="2400" dirty="0" smtClean="0"/>
              <a:t>Do not add to what is revealed.</a:t>
            </a:r>
          </a:p>
          <a:p>
            <a:pPr lvl="2"/>
            <a:r>
              <a:rPr lang="en-US" sz="2400" dirty="0" smtClean="0"/>
              <a:t>Do not take away from what is revealed.</a:t>
            </a:r>
          </a:p>
          <a:p>
            <a:pPr lvl="2"/>
            <a:r>
              <a:rPr lang="en-US" sz="2400" dirty="0" smtClean="0"/>
              <a:t>Stay within the teaching and observe the teaching carefully, completely, lovingly and accurately.</a:t>
            </a:r>
          </a:p>
          <a:p>
            <a:pPr lvl="2"/>
            <a:r>
              <a:rPr lang="en-US" sz="2400" dirty="0" smtClean="0"/>
              <a:t>Realize that specific commands exclude substitutes and additions.  We must do all that God commands us to do.</a:t>
            </a:r>
          </a:p>
          <a:p>
            <a:pPr lvl="2"/>
            <a:r>
              <a:rPr lang="en-US" sz="2400" dirty="0" smtClean="0"/>
              <a:t>Respect the authority of the Scriptures.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To fail to follow these steps:</a:t>
            </a:r>
          </a:p>
          <a:p>
            <a:pPr lvl="1"/>
            <a:r>
              <a:rPr lang="en-US" dirty="0" smtClean="0"/>
              <a:t>Study the content, </a:t>
            </a:r>
          </a:p>
          <a:p>
            <a:pPr lvl="1"/>
            <a:r>
              <a:rPr lang="en-US" dirty="0" smtClean="0"/>
              <a:t>Study the context,</a:t>
            </a:r>
          </a:p>
          <a:p>
            <a:pPr lvl="1"/>
            <a:r>
              <a:rPr lang="en-US" dirty="0" smtClean="0"/>
              <a:t>Gather all the relevant Scriptural evidence, </a:t>
            </a:r>
          </a:p>
          <a:p>
            <a:pPr lvl="1"/>
            <a:r>
              <a:rPr lang="en-US" dirty="0" smtClean="0"/>
              <a:t>And handle the gathered evidence correctly,</a:t>
            </a:r>
          </a:p>
          <a:p>
            <a:pPr lvl="1"/>
            <a:r>
              <a:rPr lang="en-US" i="1" dirty="0" smtClean="0"/>
              <a:t>Failing to follow these steps means the Bible can be made to mean whatever.</a:t>
            </a:r>
          </a:p>
          <a:p>
            <a:pPr lvl="2"/>
            <a:r>
              <a:rPr lang="en-US" sz="2400" dirty="0" smtClean="0"/>
              <a:t>It is totally subjective.</a:t>
            </a:r>
          </a:p>
          <a:p>
            <a:pPr lvl="2"/>
            <a:r>
              <a:rPr lang="en-US" sz="2400" dirty="0" smtClean="0"/>
              <a:t>No interpretation is right or wrong.</a:t>
            </a:r>
          </a:p>
          <a:p>
            <a:pPr lvl="2"/>
            <a:r>
              <a:rPr lang="en-US" sz="2400" dirty="0" smtClean="0"/>
              <a:t>Anything goes.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410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Then, apply the message of the Bible to your life. </a:t>
            </a:r>
          </a:p>
          <a:p>
            <a:pPr lvl="1"/>
            <a:r>
              <a:rPr lang="en-US" dirty="0" smtClean="0"/>
              <a:t>Respond to the passage with our hearts and lives. </a:t>
            </a:r>
          </a:p>
          <a:p>
            <a:pPr lvl="1"/>
            <a:r>
              <a:rPr lang="en-US" dirty="0" smtClean="0"/>
              <a:t>Here are some questions to help us apply Scriptures to our lives:</a:t>
            </a:r>
          </a:p>
          <a:p>
            <a:pPr lvl="2"/>
            <a:r>
              <a:rPr lang="en-US" sz="2200" dirty="0" smtClean="0"/>
              <a:t>Does this command something I’m not doing? </a:t>
            </a:r>
          </a:p>
          <a:p>
            <a:pPr lvl="2"/>
            <a:r>
              <a:rPr lang="en-US" sz="2200" dirty="0" smtClean="0"/>
              <a:t>Does this suggest a change in my behavior? </a:t>
            </a:r>
          </a:p>
          <a:p>
            <a:pPr lvl="2"/>
            <a:r>
              <a:rPr lang="en-US" sz="2200" dirty="0" smtClean="0"/>
              <a:t>Does this reflect a spirit or an attitude I’m not manifesting? </a:t>
            </a:r>
          </a:p>
          <a:p>
            <a:pPr lvl="2"/>
            <a:r>
              <a:rPr lang="en-US" sz="2200" dirty="0" smtClean="0"/>
              <a:t>Does this confirm a belief I already hold? </a:t>
            </a:r>
          </a:p>
          <a:p>
            <a:pPr lvl="2"/>
            <a:r>
              <a:rPr lang="en-US" sz="2200" dirty="0" smtClean="0"/>
              <a:t>Does this suggest further study or a change in my beliefs? </a:t>
            </a:r>
          </a:p>
          <a:p>
            <a:pPr lvl="2"/>
            <a:r>
              <a:rPr lang="en-US" sz="2200" dirty="0" smtClean="0"/>
              <a:t>Have I accepted this promise and trusted God to fulfill it? </a:t>
            </a:r>
          </a:p>
          <a:p>
            <a:pPr lvl="2"/>
            <a:r>
              <a:rPr lang="en-US" sz="2200" dirty="0" smtClean="0"/>
              <a:t>Have I seen this promise fulfilled in my life? </a:t>
            </a:r>
          </a:p>
          <a:p>
            <a:pPr lvl="2"/>
            <a:r>
              <a:rPr lang="en-US" sz="2200" dirty="0" smtClean="0"/>
              <a:t>How would it change matters if everyone obeyed this command? </a:t>
            </a:r>
          </a:p>
          <a:p>
            <a:pPr lvl="2"/>
            <a:r>
              <a:rPr lang="en-US" sz="2200" dirty="0" smtClean="0"/>
              <a:t>What would Jesus do in my place?</a:t>
            </a:r>
          </a:p>
          <a:p>
            <a:r>
              <a:rPr lang="en-US" sz="2600" dirty="0" smtClean="0"/>
              <a:t>The proof that we need to follow this pattern and these steps is found in the example of Jesus Himself in Matthew 4:1-11.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Gather all the relevant Scriptural evidence on any Biblical subject.</a:t>
            </a:r>
          </a:p>
          <a:p>
            <a:pPr lvl="1"/>
            <a:r>
              <a:rPr lang="en-US" dirty="0" smtClean="0"/>
              <a:t>There is a difference between a true statement and the whole truth of a matter. </a:t>
            </a:r>
          </a:p>
          <a:p>
            <a:pPr lvl="2"/>
            <a:r>
              <a:rPr lang="en-US" dirty="0" smtClean="0"/>
              <a:t>To know what the Bible teaches on a matter, all that the Bible teaches must be gathered.</a:t>
            </a:r>
          </a:p>
          <a:p>
            <a:pPr lvl="2"/>
            <a:r>
              <a:rPr lang="en-US" dirty="0" smtClean="0"/>
              <a:t>It is not “some” of the Bible that is true.  “The sum of thy word is truth” (Psa. 119:160).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Gather all the relevant Scriptural evidence on any Biblical subject. </a:t>
            </a:r>
          </a:p>
          <a:p>
            <a:pPr lvl="1"/>
            <a:r>
              <a:rPr lang="en-US" dirty="0" smtClean="0"/>
              <a:t>There is a difference between a true statement and the whole truth of a matter. </a:t>
            </a:r>
          </a:p>
          <a:p>
            <a:pPr lvl="1"/>
            <a:r>
              <a:rPr lang="en-US" dirty="0" smtClean="0"/>
              <a:t>This step will likely require time, research and the use of study tools.</a:t>
            </a:r>
          </a:p>
          <a:p>
            <a:pPr lvl="2"/>
            <a:r>
              <a:rPr lang="en-US" dirty="0" smtClean="0"/>
              <a:t>Make sure to gather </a:t>
            </a:r>
            <a:r>
              <a:rPr lang="en-US" u="sng" dirty="0" smtClean="0"/>
              <a:t>all</a:t>
            </a:r>
            <a:r>
              <a:rPr lang="en-US" dirty="0" smtClean="0"/>
              <a:t> the evidence on the subject matter being studied.</a:t>
            </a:r>
          </a:p>
          <a:p>
            <a:pPr lvl="2"/>
            <a:r>
              <a:rPr lang="en-US" dirty="0" smtClean="0"/>
              <a:t>Make sure the evidence gathered is </a:t>
            </a:r>
            <a:r>
              <a:rPr lang="en-US" u="sng" dirty="0" smtClean="0"/>
              <a:t>relevant</a:t>
            </a:r>
            <a:r>
              <a:rPr lang="en-US" dirty="0" smtClean="0"/>
              <a:t> to the subject matter being studied.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Gather all the relevant Scriptural evidence on any Biblical subject.</a:t>
            </a:r>
          </a:p>
          <a:p>
            <a:pPr lvl="1"/>
            <a:r>
              <a:rPr lang="en-US" dirty="0" smtClean="0"/>
              <a:t>There is a difference between a true statement and the whole truth of a matter. </a:t>
            </a:r>
          </a:p>
          <a:p>
            <a:pPr lvl="1"/>
            <a:r>
              <a:rPr lang="en-US" dirty="0" smtClean="0"/>
              <a:t>This step will likely require time, research and the use of study tools.</a:t>
            </a:r>
          </a:p>
          <a:p>
            <a:pPr lvl="1"/>
            <a:r>
              <a:rPr lang="en-US" dirty="0" smtClean="0"/>
              <a:t>Let the Bible explain itself. </a:t>
            </a:r>
          </a:p>
          <a:p>
            <a:pPr lvl="2"/>
            <a:r>
              <a:rPr lang="en-US" dirty="0" smtClean="0"/>
              <a:t>The Bible is indeed its own best interpreter. </a:t>
            </a:r>
          </a:p>
          <a:p>
            <a:pPr lvl="2"/>
            <a:r>
              <a:rPr lang="en-US" dirty="0" smtClean="0"/>
              <a:t>A plain, clear passage should always be used to make the difficult, obscure passages clear. </a:t>
            </a:r>
          </a:p>
          <a:p>
            <a:pPr lvl="2"/>
            <a:r>
              <a:rPr lang="en-US" dirty="0" smtClean="0"/>
              <a:t>A difficult passage never denies or contradicts the plain teaching of the Scripture.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Handle the gathered evidence correctly.</a:t>
            </a:r>
          </a:p>
          <a:p>
            <a:pPr lvl="1"/>
            <a:r>
              <a:rPr lang="en-US" dirty="0" smtClean="0"/>
              <a:t>Exegesis must come first.  </a:t>
            </a:r>
          </a:p>
          <a:p>
            <a:pPr lvl="2"/>
            <a:r>
              <a:rPr lang="en-US" sz="2400" dirty="0" smtClean="0"/>
              <a:t>Exegesis means “to lead out of,” by bringing out the meaning of any writing.</a:t>
            </a:r>
          </a:p>
          <a:p>
            <a:pPr lvl="2"/>
            <a:r>
              <a:rPr lang="en-US" sz="2400" dirty="0" smtClean="0"/>
              <a:t>The careful interpreter is led to his conclusions by following the text.  He asks: “What did the Biblical author mean?”</a:t>
            </a:r>
          </a:p>
          <a:p>
            <a:pPr lvl="3"/>
            <a:r>
              <a:rPr lang="en-US" sz="2000" dirty="0" smtClean="0"/>
              <a:t>“What did he say?”</a:t>
            </a:r>
          </a:p>
          <a:p>
            <a:pPr lvl="3"/>
            <a:r>
              <a:rPr lang="en-US" sz="2000" dirty="0" smtClean="0"/>
              <a:t>“Why did he say it?”</a:t>
            </a:r>
          </a:p>
          <a:p>
            <a:pPr lvl="3"/>
            <a:r>
              <a:rPr lang="en-US" sz="2000" dirty="0" smtClean="0"/>
              <a:t>“What did he intend his original readers to understand?”</a:t>
            </a:r>
          </a:p>
          <a:p>
            <a:pPr lvl="2"/>
            <a:r>
              <a:rPr lang="en-US" sz="2400" dirty="0" smtClean="0"/>
              <a:t>This approach seeks to find the original meaning of the original author to the original recipients.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Handle the gathered evidence correctly.</a:t>
            </a:r>
          </a:p>
          <a:p>
            <a:pPr lvl="1"/>
            <a:r>
              <a:rPr lang="en-US" dirty="0" err="1" smtClean="0"/>
              <a:t>Eisegesis</a:t>
            </a:r>
            <a:r>
              <a:rPr lang="en-US" dirty="0" smtClean="0"/>
              <a:t> must be avoided.</a:t>
            </a:r>
          </a:p>
          <a:p>
            <a:pPr lvl="2"/>
            <a:r>
              <a:rPr lang="en-US" sz="2400" dirty="0" err="1" smtClean="0"/>
              <a:t>Eisegesis</a:t>
            </a:r>
            <a:r>
              <a:rPr lang="en-US" sz="2400" dirty="0" smtClean="0"/>
              <a:t> means “to lead into,” by injecting one’s own ideas into the text.</a:t>
            </a:r>
          </a:p>
          <a:p>
            <a:pPr lvl="2"/>
            <a:r>
              <a:rPr lang="en-US" sz="2400" dirty="0" smtClean="0"/>
              <a:t>This approach reads into the passage something that was not originally there, making the Bible mean whatever the “interpreter” wants.</a:t>
            </a:r>
          </a:p>
          <a:p>
            <a:pPr lvl="2"/>
            <a:r>
              <a:rPr lang="en-US" sz="2400" dirty="0" smtClean="0"/>
              <a:t>This approach mishandles the text in an effort to “prove” a point.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Handle the gathered evidence correctly.</a:t>
            </a:r>
          </a:p>
          <a:p>
            <a:pPr lvl="1"/>
            <a:r>
              <a:rPr lang="en-US" dirty="0" smtClean="0"/>
              <a:t>Hermeneutics (the interpretation) must come second.</a:t>
            </a:r>
          </a:p>
          <a:p>
            <a:pPr lvl="2"/>
            <a:r>
              <a:rPr lang="en-US" sz="2400" dirty="0" smtClean="0"/>
              <a:t>Hermeneutics is the science of interpretation.</a:t>
            </a:r>
          </a:p>
          <a:p>
            <a:pPr lvl="2"/>
            <a:r>
              <a:rPr lang="en-US" sz="2400" dirty="0" smtClean="0"/>
              <a:t>Answering, “What does it mean ‘here and now’”?</a:t>
            </a:r>
          </a:p>
          <a:p>
            <a:pPr lvl="2"/>
            <a:r>
              <a:rPr lang="en-US" sz="2400" dirty="0" smtClean="0"/>
              <a:t>The overall purpose of this course is to discover God’s hermeneutics.</a:t>
            </a:r>
          </a:p>
          <a:p>
            <a:pPr lvl="2"/>
            <a:r>
              <a:rPr lang="en-US" sz="2400" dirty="0" smtClean="0"/>
              <a:t>Keep in mind that any passage, when examined in context, will have one correct interpretation, not several.  </a:t>
            </a:r>
          </a:p>
          <a:p>
            <a:pPr lvl="3"/>
            <a:r>
              <a:rPr lang="en-US" sz="2000" dirty="0" smtClean="0"/>
              <a:t>When context is ignored, it is easy to assign a variety of meanings to a statement.</a:t>
            </a:r>
          </a:p>
          <a:p>
            <a:pPr lvl="2"/>
            <a:r>
              <a:rPr lang="en-US" sz="2400" dirty="0" smtClean="0"/>
              <a:t>Be careful not to confuse interpretation and application. </a:t>
            </a:r>
          </a:p>
          <a:p>
            <a:pPr lvl="3"/>
            <a:r>
              <a:rPr lang="en-US" sz="2000" dirty="0" smtClean="0"/>
              <a:t>While a statement can have many applications, it has only one interpretation when properly understood in its context.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Handle the gathered evidence correctly.</a:t>
            </a:r>
          </a:p>
          <a:p>
            <a:pPr lvl="1"/>
            <a:r>
              <a:rPr lang="en-US" dirty="0" smtClean="0"/>
              <a:t>Hermeneutics (the interpretation) must come second.</a:t>
            </a:r>
          </a:p>
          <a:p>
            <a:pPr lvl="2"/>
            <a:r>
              <a:rPr lang="en-US" sz="2400" dirty="0" smtClean="0"/>
              <a:t>The notion that each statement has a single meaning makes sense when you remember that the interpreter’s task is to grasp the mind of the writer.</a:t>
            </a:r>
          </a:p>
          <a:p>
            <a:pPr lvl="3"/>
            <a:r>
              <a:rPr lang="en-US" sz="2200" dirty="0" smtClean="0"/>
              <a:t>Every communication involves two minds: the mind of the sender (writer/speaker) and the mind of the receiver (reader/listener).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Handle the gathered evidence correctly.</a:t>
            </a:r>
          </a:p>
          <a:p>
            <a:pPr lvl="1"/>
            <a:r>
              <a:rPr lang="en-US" dirty="0" smtClean="0"/>
              <a:t>Hermeneutics (the interpretation) must come second.</a:t>
            </a:r>
          </a:p>
          <a:p>
            <a:pPr lvl="2"/>
            <a:r>
              <a:rPr lang="en-US" sz="2400" dirty="0" smtClean="0"/>
              <a:t>When we are interpreting a Biblical passage, we are dealing with truth and meaning. </a:t>
            </a:r>
          </a:p>
          <a:p>
            <a:pPr lvl="3"/>
            <a:r>
              <a:rPr lang="en-US" sz="2200" dirty="0" smtClean="0"/>
              <a:t>Truth is not subjective.</a:t>
            </a:r>
          </a:p>
          <a:p>
            <a:pPr lvl="3"/>
            <a:r>
              <a:rPr lang="en-US" sz="2200" dirty="0" smtClean="0"/>
              <a:t>When truth exists in the mind of a writer, and that writer expresses that truth in a statement, that statement (the full statement, including the context) objectively contains a particular meaning. </a:t>
            </a:r>
          </a:p>
          <a:p>
            <a:pPr lvl="2"/>
            <a:r>
              <a:rPr lang="en-US" sz="2400" dirty="0" smtClean="0"/>
              <a:t>Don’t confuse meaning and meaningfulness. </a:t>
            </a:r>
          </a:p>
          <a:p>
            <a:pPr lvl="3"/>
            <a:r>
              <a:rPr lang="en-US" sz="2200" dirty="0" smtClean="0"/>
              <a:t>Truth is objective.</a:t>
            </a:r>
          </a:p>
          <a:p>
            <a:pPr lvl="3"/>
            <a:r>
              <a:rPr lang="en-US" sz="2200" dirty="0" smtClean="0"/>
              <a:t>The search is not for </a:t>
            </a:r>
            <a:r>
              <a:rPr lang="en-US" sz="2200" i="1" dirty="0" smtClean="0"/>
              <a:t>a</a:t>
            </a:r>
            <a:r>
              <a:rPr lang="en-US" sz="2200" dirty="0" smtClean="0"/>
              <a:t> meaning.  Rather, the search is for </a:t>
            </a:r>
            <a:r>
              <a:rPr lang="en-US" sz="2200" i="1" dirty="0" smtClean="0"/>
              <a:t>the</a:t>
            </a:r>
            <a:r>
              <a:rPr lang="en-US" sz="2200" dirty="0" smtClean="0"/>
              <a:t> meaning.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Principles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990</Words>
  <Application>Microsoft Office PowerPoint</Application>
  <PresentationFormat>On-screen Show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Basic Principles</vt:lpstr>
      <vt:lpstr>Basic Principles</vt:lpstr>
      <vt:lpstr>Basic Principles</vt:lpstr>
      <vt:lpstr>Basic Principles</vt:lpstr>
      <vt:lpstr>Basic Principles</vt:lpstr>
      <vt:lpstr>Basic Principles</vt:lpstr>
      <vt:lpstr>Basic Principles</vt:lpstr>
      <vt:lpstr>Basic Principles</vt:lpstr>
      <vt:lpstr>Basic Principles</vt:lpstr>
      <vt:lpstr>Basic Principles</vt:lpstr>
      <vt:lpstr>Basic Principles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12</cp:revision>
  <dcterms:created xsi:type="dcterms:W3CDTF">2012-03-11T17:57:16Z</dcterms:created>
  <dcterms:modified xsi:type="dcterms:W3CDTF">2012-04-01T22:05:51Z</dcterms:modified>
</cp:coreProperties>
</file>