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3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Basic Principles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/>
          <a:lstStyle/>
          <a:p>
            <a:pPr marL="346075" indent="-346075"/>
            <a:r>
              <a:rPr lang="en-US" dirty="0" smtClean="0"/>
              <a:t>Study the </a:t>
            </a:r>
            <a:r>
              <a:rPr lang="en-US" u="sng" dirty="0" smtClean="0"/>
              <a:t>content</a:t>
            </a:r>
            <a:r>
              <a:rPr lang="en-US" dirty="0" smtClean="0"/>
              <a:t> of each individual passage.</a:t>
            </a:r>
          </a:p>
          <a:p>
            <a:pPr marL="746125" lvl="1" indent="-346075"/>
            <a:r>
              <a:rPr lang="en-US" dirty="0" smtClean="0"/>
              <a:t>Define words.</a:t>
            </a:r>
          </a:p>
          <a:p>
            <a:pPr marL="746125" lvl="1" indent="-346075"/>
            <a:r>
              <a:rPr lang="en-US" dirty="0" smtClean="0"/>
              <a:t>Observe grammatical relationships.</a:t>
            </a:r>
          </a:p>
          <a:p>
            <a:pPr marL="746125" lvl="1" indent="-346075"/>
            <a:r>
              <a:rPr lang="en-US" dirty="0" smtClean="0"/>
              <a:t>Note seemingly insignificant words (and, so, for, etc.).</a:t>
            </a:r>
          </a:p>
          <a:p>
            <a:pPr marL="746125" lvl="1" indent="-346075"/>
            <a:r>
              <a:rPr lang="en-US" dirty="0" smtClean="0"/>
              <a:t>Note the relation of one sentence to another.</a:t>
            </a:r>
          </a:p>
          <a:p>
            <a:pPr marL="746125" lvl="1" indent="-346075"/>
            <a:r>
              <a:rPr lang="en-US" dirty="0" smtClean="0"/>
              <a:t>Recognize figures of speech.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Study the </a:t>
            </a:r>
            <a:r>
              <a:rPr lang="en-US" u="sng" dirty="0" smtClean="0"/>
              <a:t>context</a:t>
            </a:r>
            <a:r>
              <a:rPr lang="en-US" dirty="0" smtClean="0"/>
              <a:t> of each individual passage.</a:t>
            </a:r>
          </a:p>
          <a:p>
            <a:pPr lvl="1"/>
            <a:r>
              <a:rPr lang="en-US" dirty="0" smtClean="0"/>
              <a:t>The Literary Context</a:t>
            </a:r>
          </a:p>
          <a:p>
            <a:pPr lvl="2"/>
            <a:r>
              <a:rPr lang="en-US" dirty="0" smtClean="0"/>
              <a:t>Who is writing the passage? </a:t>
            </a:r>
          </a:p>
          <a:p>
            <a:pPr lvl="2"/>
            <a:r>
              <a:rPr lang="en-US" dirty="0" smtClean="0"/>
              <a:t>To whom is the author writing? </a:t>
            </a:r>
          </a:p>
          <a:p>
            <a:pPr lvl="2"/>
            <a:r>
              <a:rPr lang="en-US" dirty="0" smtClean="0"/>
              <a:t>When was the passage written? </a:t>
            </a:r>
          </a:p>
          <a:p>
            <a:pPr lvl="2"/>
            <a:r>
              <a:rPr lang="en-US" dirty="0" smtClean="0"/>
              <a:t>What kind of literature is being used? </a:t>
            </a:r>
          </a:p>
          <a:p>
            <a:pPr lvl="1"/>
            <a:r>
              <a:rPr lang="en-US" dirty="0" smtClean="0"/>
              <a:t>The Immediate Context</a:t>
            </a:r>
          </a:p>
          <a:p>
            <a:pPr lvl="2"/>
            <a:r>
              <a:rPr lang="en-US" dirty="0" smtClean="0"/>
              <a:t>The specific sentence</a:t>
            </a:r>
          </a:p>
          <a:p>
            <a:pPr lvl="2"/>
            <a:r>
              <a:rPr lang="en-US" dirty="0" smtClean="0"/>
              <a:t>The immediate context—the verses before and after</a:t>
            </a:r>
          </a:p>
          <a:p>
            <a:pPr lvl="2"/>
            <a:r>
              <a:rPr lang="en-US" dirty="0" smtClean="0"/>
              <a:t>The remote context—the chapter and surrounding chapters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Study the </a:t>
            </a:r>
            <a:r>
              <a:rPr lang="en-US" u="sng" dirty="0" smtClean="0"/>
              <a:t>context</a:t>
            </a:r>
            <a:r>
              <a:rPr lang="en-US" dirty="0" smtClean="0"/>
              <a:t> of each individual passage.</a:t>
            </a:r>
          </a:p>
          <a:p>
            <a:pPr lvl="1"/>
            <a:r>
              <a:rPr lang="en-US" dirty="0" smtClean="0"/>
              <a:t>The Specific Book Context</a:t>
            </a:r>
          </a:p>
          <a:p>
            <a:pPr lvl="2"/>
            <a:r>
              <a:rPr lang="en-US" dirty="0" smtClean="0"/>
              <a:t>How does this passage fit into the scope of the entire book?</a:t>
            </a:r>
          </a:p>
          <a:p>
            <a:pPr lvl="2"/>
            <a:r>
              <a:rPr lang="en-US" dirty="0" smtClean="0"/>
              <a:t>How are the words &amp; phrases used elsewhere in the book? </a:t>
            </a:r>
          </a:p>
          <a:p>
            <a:pPr lvl="2"/>
            <a:r>
              <a:rPr lang="en-US" dirty="0" smtClean="0"/>
              <a:t>What was the author’s intent and purpose in writing?</a:t>
            </a:r>
          </a:p>
          <a:p>
            <a:pPr lvl="1"/>
            <a:r>
              <a:rPr lang="en-US" dirty="0" smtClean="0"/>
              <a:t>The Specific Author Context</a:t>
            </a:r>
          </a:p>
          <a:p>
            <a:pPr lvl="2"/>
            <a:r>
              <a:rPr lang="en-US" dirty="0" smtClean="0"/>
              <a:t>How does this passage fit into the style of this author?</a:t>
            </a:r>
          </a:p>
          <a:p>
            <a:pPr lvl="2"/>
            <a:r>
              <a:rPr lang="en-US" dirty="0" smtClean="0"/>
              <a:t>How are the words &amp; phrases used elsewhere by this author?</a:t>
            </a:r>
          </a:p>
          <a:p>
            <a:pPr lvl="1"/>
            <a:r>
              <a:rPr lang="en-US" dirty="0" smtClean="0"/>
              <a:t>The Parallel Passage Context</a:t>
            </a:r>
          </a:p>
          <a:p>
            <a:pPr lvl="2"/>
            <a:r>
              <a:rPr lang="en-US" dirty="0" smtClean="0"/>
              <a:t>Are there passages that parallel the teaching of these verses?</a:t>
            </a:r>
          </a:p>
          <a:p>
            <a:pPr lvl="2"/>
            <a:r>
              <a:rPr lang="en-US" dirty="0" smtClean="0"/>
              <a:t>What light do the parallel passages shed on these verses?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Study the </a:t>
            </a:r>
            <a:r>
              <a:rPr lang="en-US" u="sng" dirty="0" smtClean="0"/>
              <a:t>context</a:t>
            </a:r>
            <a:r>
              <a:rPr lang="en-US" dirty="0" smtClean="0"/>
              <a:t> of each individual passage.</a:t>
            </a:r>
          </a:p>
          <a:p>
            <a:pPr lvl="1"/>
            <a:r>
              <a:rPr lang="en-US" dirty="0" smtClean="0"/>
              <a:t>The Biblical Context</a:t>
            </a:r>
          </a:p>
          <a:p>
            <a:pPr lvl="2"/>
            <a:r>
              <a:rPr lang="en-US" dirty="0" smtClean="0"/>
              <a:t>No two passages of Scripture will conflict or contradict one another.</a:t>
            </a:r>
          </a:p>
          <a:p>
            <a:pPr lvl="2"/>
            <a:r>
              <a:rPr lang="en-US" dirty="0" smtClean="0"/>
              <a:t>No doctrine can be true if opposes any clear statement of God’s Word.</a:t>
            </a:r>
          </a:p>
          <a:p>
            <a:pPr lvl="2"/>
            <a:r>
              <a:rPr lang="en-US" dirty="0" smtClean="0"/>
              <a:t>How does this passage harmonize with the rest of Scripture?</a:t>
            </a:r>
          </a:p>
          <a:p>
            <a:pPr lvl="2"/>
            <a:r>
              <a:rPr lang="en-US" dirty="0" smtClean="0"/>
              <a:t>How does the rest of Scripture shed light on this passage?</a:t>
            </a:r>
          </a:p>
          <a:p>
            <a:pPr lvl="1"/>
            <a:r>
              <a:rPr lang="en-US" dirty="0" smtClean="0"/>
              <a:t>The Historical-Cultural Context</a:t>
            </a:r>
          </a:p>
          <a:p>
            <a:pPr lvl="2"/>
            <a:r>
              <a:rPr lang="en-US" dirty="0" smtClean="0"/>
              <a:t>What historical and cultural circumstances bear on this passage? </a:t>
            </a:r>
          </a:p>
          <a:p>
            <a:pPr lvl="2"/>
            <a:r>
              <a:rPr lang="en-US" dirty="0" smtClean="0"/>
              <a:t>Are there any geographical considerations that bear on this passage?</a:t>
            </a:r>
          </a:p>
          <a:p>
            <a:pPr lvl="2"/>
            <a:r>
              <a:rPr lang="en-US" dirty="0" smtClean="0"/>
              <a:t>Are there any political factors that might bear on this passage?</a:t>
            </a:r>
          </a:p>
          <a:p>
            <a:pPr lvl="2"/>
            <a:r>
              <a:rPr lang="en-US" dirty="0" smtClean="0"/>
              <a:t>What would this message mean to its original recipients?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2"/>
            <a:r>
              <a:rPr lang="en-US" dirty="0" smtClean="0"/>
              <a:t>To know what the Bible teaches on a matter, all that the Bible teaches must be gathered.</a:t>
            </a:r>
          </a:p>
          <a:p>
            <a:pPr lvl="2"/>
            <a:r>
              <a:rPr lang="en-US" dirty="0" smtClean="0"/>
              <a:t>It is not “some” of the Bible that is true.  “The sum of thy word is truth” (Psa. 119:160).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 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1"/>
            <a:r>
              <a:rPr lang="en-US" dirty="0" smtClean="0"/>
              <a:t>This step will likely require time, research and the use of study tools.</a:t>
            </a:r>
          </a:p>
          <a:p>
            <a:pPr lvl="2"/>
            <a:r>
              <a:rPr lang="en-US" dirty="0" smtClean="0"/>
              <a:t>Make sure to gather </a:t>
            </a:r>
            <a:r>
              <a:rPr lang="en-US" u="sng" dirty="0" smtClean="0"/>
              <a:t>all</a:t>
            </a:r>
            <a:r>
              <a:rPr lang="en-US" dirty="0" smtClean="0"/>
              <a:t> the evidence on the subject matter being studied.</a:t>
            </a:r>
          </a:p>
          <a:p>
            <a:pPr lvl="2"/>
            <a:r>
              <a:rPr lang="en-US" dirty="0" smtClean="0"/>
              <a:t>Make sure the evidence gathered is </a:t>
            </a:r>
            <a:r>
              <a:rPr lang="en-US" u="sng" dirty="0" smtClean="0"/>
              <a:t>relevant</a:t>
            </a:r>
            <a:r>
              <a:rPr lang="en-US" dirty="0" smtClean="0"/>
              <a:t> to the subject matter being studied.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1"/>
            <a:r>
              <a:rPr lang="en-US" dirty="0" smtClean="0"/>
              <a:t>This step will likely require time, research and the use of study tools.</a:t>
            </a:r>
          </a:p>
          <a:p>
            <a:pPr lvl="1"/>
            <a:r>
              <a:rPr lang="en-US" dirty="0" smtClean="0"/>
              <a:t>Let the Bible explain itself. </a:t>
            </a:r>
          </a:p>
          <a:p>
            <a:pPr lvl="2"/>
            <a:r>
              <a:rPr lang="en-US" dirty="0" smtClean="0"/>
              <a:t>The Bible is indeed its own best interpreter. </a:t>
            </a:r>
          </a:p>
          <a:p>
            <a:pPr lvl="2"/>
            <a:r>
              <a:rPr lang="en-US" dirty="0" smtClean="0"/>
              <a:t>A plain, clear passage should always be used to make the difficult, obscure passages clear. </a:t>
            </a:r>
          </a:p>
          <a:p>
            <a:pPr lvl="2"/>
            <a:r>
              <a:rPr lang="en-US" dirty="0" smtClean="0"/>
              <a:t>A difficult passage never denies or contradicts the plain teaching of the Scripture.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566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Cindy</cp:lastModifiedBy>
  <cp:revision>12</cp:revision>
  <dcterms:created xsi:type="dcterms:W3CDTF">2012-03-11T17:57:16Z</dcterms:created>
  <dcterms:modified xsi:type="dcterms:W3CDTF">2012-03-25T23:12:55Z</dcterms:modified>
</cp:coreProperties>
</file>