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2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Some Basic Presuppositions &amp; Principles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/>
          <a:lstStyle/>
          <a:p>
            <a:pPr marL="346075" indent="-346075"/>
            <a:r>
              <a:rPr lang="en-US" dirty="0" smtClean="0"/>
              <a:t>God exists.</a:t>
            </a:r>
          </a:p>
          <a:p>
            <a:pPr marL="346075" indent="-346075"/>
            <a:r>
              <a:rPr lang="en-US" dirty="0" smtClean="0"/>
              <a:t>God has revealed Himself to mankind.</a:t>
            </a:r>
          </a:p>
          <a:p>
            <a:pPr marL="746125" lvl="1" indent="-288925"/>
            <a:r>
              <a:rPr lang="en-US" dirty="0" smtClean="0"/>
              <a:t>He has revealed Himself naturally.</a:t>
            </a:r>
          </a:p>
          <a:p>
            <a:pPr marL="746125" lvl="1" indent="-288925"/>
            <a:r>
              <a:rPr lang="en-US" dirty="0" smtClean="0"/>
              <a:t>He has revealed Himself supernaturally.</a:t>
            </a:r>
          </a:p>
          <a:p>
            <a:pPr marL="514350" indent="-45720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Presuppositions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Bible is a supernatural revelation from God.</a:t>
            </a:r>
          </a:p>
          <a:p>
            <a:pPr lvl="1"/>
            <a:r>
              <a:rPr lang="en-US" dirty="0" smtClean="0"/>
              <a:t>It is inspired and therefore infallible.</a:t>
            </a:r>
          </a:p>
          <a:p>
            <a:pPr lvl="1"/>
            <a:r>
              <a:rPr lang="en-US" dirty="0" smtClean="0"/>
              <a:t>It is authoritative.</a:t>
            </a:r>
          </a:p>
          <a:p>
            <a:pPr lvl="1"/>
            <a:r>
              <a:rPr lang="en-US" dirty="0" smtClean="0"/>
              <a:t>It is all sufficient.</a:t>
            </a:r>
          </a:p>
          <a:p>
            <a:pPr lvl="1"/>
            <a:r>
              <a:rPr lang="en-US" dirty="0" smtClean="0"/>
              <a:t>It has been delivered once for all.</a:t>
            </a:r>
          </a:p>
          <a:p>
            <a:pPr lvl="1"/>
            <a:r>
              <a:rPr lang="en-US" dirty="0" smtClean="0"/>
              <a:t>It is enduring and unbreakable.</a:t>
            </a:r>
          </a:p>
          <a:p>
            <a:pPr lvl="1"/>
            <a:r>
              <a:rPr lang="en-US" dirty="0" smtClean="0"/>
              <a:t>It is absolute truth.</a:t>
            </a:r>
          </a:p>
          <a:p>
            <a:pPr lvl="1"/>
            <a:r>
              <a:rPr lang="en-US" dirty="0" smtClean="0"/>
              <a:t>It is not to be:  Added to, Subtracted from, Modified.</a:t>
            </a:r>
          </a:p>
          <a:p>
            <a:pPr lvl="1"/>
            <a:r>
              <a:rPr lang="en-US" dirty="0" smtClean="0"/>
              <a:t>It can be understood.</a:t>
            </a:r>
          </a:p>
          <a:p>
            <a:pPr lvl="1"/>
            <a:r>
              <a:rPr lang="en-US" dirty="0" smtClean="0"/>
              <a:t>It can be understood correctly.</a:t>
            </a:r>
          </a:p>
          <a:p>
            <a:pPr lvl="1"/>
            <a:r>
              <a:rPr lang="en-US" dirty="0" smtClean="0"/>
              <a:t>It can be understood alike.</a:t>
            </a:r>
          </a:p>
          <a:p>
            <a:pPr lvl="1"/>
            <a:r>
              <a:rPr lang="en-US" dirty="0" smtClean="0"/>
              <a:t>It is “reasonable.”</a:t>
            </a:r>
          </a:p>
          <a:p>
            <a:pPr lvl="1"/>
            <a:r>
              <a:rPr lang="en-US" dirty="0" smtClean="0"/>
              <a:t>It is relevant to our lives today.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Presuppositions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/>
          <a:lstStyle/>
          <a:p>
            <a:pPr marL="346075" indent="-346075"/>
            <a:r>
              <a:rPr lang="en-US" dirty="0" smtClean="0"/>
              <a:t>God exists.</a:t>
            </a:r>
          </a:p>
          <a:p>
            <a:pPr marL="346075" indent="-346075"/>
            <a:r>
              <a:rPr lang="en-US" dirty="0" smtClean="0"/>
              <a:t>God has revealed Himself to mankind.</a:t>
            </a:r>
          </a:p>
          <a:p>
            <a:pPr marL="346075" indent="-346075"/>
            <a:r>
              <a:rPr lang="en-US" dirty="0" smtClean="0"/>
              <a:t>The Bible is a supernatural revelation from God.</a:t>
            </a:r>
          </a:p>
          <a:p>
            <a:pPr marL="346075" indent="-346075"/>
            <a:r>
              <a:rPr lang="en-US" dirty="0" smtClean="0"/>
              <a:t>God has not revealed some things to us, and some things we will not know in this life.</a:t>
            </a:r>
          </a:p>
          <a:p>
            <a:pPr marL="346075" indent="-346075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Presuppositions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/>
          <a:lstStyle/>
          <a:p>
            <a:pPr marL="346075" indent="-346075"/>
            <a:r>
              <a:rPr lang="en-US" dirty="0" smtClean="0"/>
              <a:t>Study the </a:t>
            </a:r>
            <a:r>
              <a:rPr lang="en-US" u="sng" dirty="0" smtClean="0"/>
              <a:t>content</a:t>
            </a:r>
            <a:r>
              <a:rPr lang="en-US" dirty="0" smtClean="0"/>
              <a:t> of each individual passage.</a:t>
            </a:r>
          </a:p>
          <a:p>
            <a:pPr marL="746125" lvl="1" indent="-346075"/>
            <a:r>
              <a:rPr lang="en-US" dirty="0" smtClean="0"/>
              <a:t>Define words.</a:t>
            </a:r>
          </a:p>
          <a:p>
            <a:pPr marL="746125" lvl="1" indent="-346075"/>
            <a:r>
              <a:rPr lang="en-US" dirty="0" smtClean="0"/>
              <a:t>Observe grammatical relationships.</a:t>
            </a:r>
          </a:p>
          <a:p>
            <a:pPr marL="746125" lvl="1" indent="-346075"/>
            <a:r>
              <a:rPr lang="en-US" dirty="0" smtClean="0"/>
              <a:t>Note seemingly insignificant words (and, so, for, etc.).</a:t>
            </a:r>
          </a:p>
          <a:p>
            <a:pPr marL="746125" lvl="1" indent="-346075"/>
            <a:r>
              <a:rPr lang="en-US" dirty="0" smtClean="0"/>
              <a:t>Note the relation of one sentence to another.</a:t>
            </a:r>
          </a:p>
          <a:p>
            <a:pPr marL="746125" lvl="1" indent="-346075"/>
            <a:r>
              <a:rPr lang="en-US" dirty="0" smtClean="0"/>
              <a:t>Recognize figures of speech.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Study the </a:t>
            </a:r>
            <a:r>
              <a:rPr lang="en-US" u="sng" dirty="0" smtClean="0"/>
              <a:t>context</a:t>
            </a:r>
            <a:r>
              <a:rPr lang="en-US" dirty="0" smtClean="0"/>
              <a:t> of each individual passage.</a:t>
            </a:r>
          </a:p>
          <a:p>
            <a:pPr lvl="1"/>
            <a:r>
              <a:rPr lang="en-US" dirty="0" smtClean="0"/>
              <a:t>The Literary Context</a:t>
            </a:r>
          </a:p>
          <a:p>
            <a:pPr lvl="2"/>
            <a:r>
              <a:rPr lang="en-US" dirty="0" smtClean="0"/>
              <a:t>Who is writing the passage? </a:t>
            </a:r>
          </a:p>
          <a:p>
            <a:pPr lvl="2"/>
            <a:r>
              <a:rPr lang="en-US" dirty="0" smtClean="0"/>
              <a:t>To whom is the author writing? </a:t>
            </a:r>
          </a:p>
          <a:p>
            <a:pPr lvl="2"/>
            <a:r>
              <a:rPr lang="en-US" dirty="0" smtClean="0"/>
              <a:t>When was the passage written? </a:t>
            </a:r>
          </a:p>
          <a:p>
            <a:pPr lvl="2"/>
            <a:r>
              <a:rPr lang="en-US" dirty="0" smtClean="0"/>
              <a:t>What kind of literature is being used? </a:t>
            </a:r>
          </a:p>
          <a:p>
            <a:pPr lvl="1"/>
            <a:r>
              <a:rPr lang="en-US" dirty="0" smtClean="0"/>
              <a:t>The Immediate Context</a:t>
            </a:r>
          </a:p>
          <a:p>
            <a:pPr lvl="2"/>
            <a:r>
              <a:rPr lang="en-US" dirty="0" smtClean="0"/>
              <a:t>The specific sentence</a:t>
            </a:r>
          </a:p>
          <a:p>
            <a:pPr lvl="2"/>
            <a:r>
              <a:rPr lang="en-US" dirty="0" smtClean="0"/>
              <a:t>The immediate context—the verses before and after</a:t>
            </a:r>
          </a:p>
          <a:p>
            <a:pPr lvl="2"/>
            <a:r>
              <a:rPr lang="en-US" dirty="0" smtClean="0"/>
              <a:t>The remote context—the chapter and surrounding chapters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267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Basic Presuppositions</vt:lpstr>
      <vt:lpstr>Basic Presuppositions</vt:lpstr>
      <vt:lpstr>Basic Presuppositions</vt:lpstr>
      <vt:lpstr>Basic Principles</vt:lpstr>
      <vt:lpstr>Basic Principles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11</cp:revision>
  <dcterms:created xsi:type="dcterms:W3CDTF">2012-03-11T17:57:16Z</dcterms:created>
  <dcterms:modified xsi:type="dcterms:W3CDTF">2012-03-19T12:35:40Z</dcterms:modified>
</cp:coreProperties>
</file>