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2" r:id="rId6"/>
    <p:sldId id="260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1B10"/>
    <a:srgbClr val="D0231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-9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8A50E-E00A-4620-8BFC-E949BD013C3C}" type="datetimeFigureOut">
              <a:rPr lang="en-US" smtClean="0"/>
              <a:pPr/>
              <a:t>2/26/2012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4B5A-F98D-427F-9008-4307E76569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8A50E-E00A-4620-8BFC-E949BD013C3C}" type="datetimeFigureOut">
              <a:rPr lang="en-US" smtClean="0"/>
              <a:pPr/>
              <a:t>2/26/2012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4B5A-F98D-427F-9008-4307E76569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8A50E-E00A-4620-8BFC-E949BD013C3C}" type="datetimeFigureOut">
              <a:rPr lang="en-US" smtClean="0"/>
              <a:pPr/>
              <a:t>2/26/2012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4B5A-F98D-427F-9008-4307E76569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ullhorn3.jpg"/>
          <p:cNvPicPr>
            <a:picLocks noChangeAspect="1"/>
          </p:cNvPicPr>
          <p:nvPr userDrawn="1"/>
        </p:nvPicPr>
        <p:blipFill>
          <a:blip r:embed="rId2" cstate="print"/>
          <a:srcRect t="10526" r="1974"/>
          <a:stretch>
            <a:fillRect/>
          </a:stretch>
        </p:blipFill>
        <p:spPr>
          <a:xfrm>
            <a:off x="5359786" y="0"/>
            <a:ext cx="3784214" cy="2590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6858000" cy="99060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95400"/>
            <a:ext cx="8991600" cy="5562600"/>
          </a:xfrm>
        </p:spPr>
        <p:txBody>
          <a:bodyPr>
            <a:normAutofit/>
          </a:bodyPr>
          <a:lstStyle>
            <a:lvl1pPr>
              <a:defRPr sz="2600" b="1">
                <a:solidFill>
                  <a:srgbClr val="961B10"/>
                </a:solidFill>
              </a:defRPr>
            </a:lvl1pPr>
            <a:lvl2pPr>
              <a:defRPr sz="2200" b="1"/>
            </a:lvl2pPr>
            <a:lvl3pPr>
              <a:defRPr sz="2000" b="1"/>
            </a:lvl3pPr>
            <a:lvl4pPr>
              <a:defRPr sz="1800" b="1"/>
            </a:lvl4pPr>
            <a:lvl5pPr>
              <a:defRPr sz="1800" b="1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8A50E-E00A-4620-8BFC-E949BD013C3C}" type="datetimeFigureOut">
              <a:rPr lang="en-US" smtClean="0"/>
              <a:pPr/>
              <a:t>2/26/2012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4B5A-F98D-427F-9008-4307E76569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8A50E-E00A-4620-8BFC-E949BD013C3C}" type="datetimeFigureOut">
              <a:rPr lang="en-US" smtClean="0"/>
              <a:pPr/>
              <a:t>2/26/2012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4B5A-F98D-427F-9008-4307E76569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8A50E-E00A-4620-8BFC-E949BD013C3C}" type="datetimeFigureOut">
              <a:rPr lang="en-US" smtClean="0"/>
              <a:pPr/>
              <a:t>2/26/2012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4B5A-F98D-427F-9008-4307E76569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8A50E-E00A-4620-8BFC-E949BD013C3C}" type="datetimeFigureOut">
              <a:rPr lang="en-US" smtClean="0"/>
              <a:pPr/>
              <a:t>2/26/2012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4B5A-F98D-427F-9008-4307E76569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8A50E-E00A-4620-8BFC-E949BD013C3C}" type="datetimeFigureOut">
              <a:rPr lang="en-US" smtClean="0"/>
              <a:pPr/>
              <a:t>2/26/2012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4B5A-F98D-427F-9008-4307E76569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8A50E-E00A-4620-8BFC-E949BD013C3C}" type="datetimeFigureOut">
              <a:rPr lang="en-US" smtClean="0"/>
              <a:pPr/>
              <a:t>2/26/2012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4B5A-F98D-427F-9008-4307E76569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8A50E-E00A-4620-8BFC-E949BD013C3C}" type="datetimeFigureOut">
              <a:rPr lang="en-US" smtClean="0"/>
              <a:pPr/>
              <a:t>2/26/2012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4B5A-F98D-427F-9008-4307E76569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8A50E-E00A-4620-8BFC-E949BD013C3C}" type="datetimeFigureOut">
              <a:rPr lang="en-US" smtClean="0"/>
              <a:pPr/>
              <a:t>2/26/2012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34B5A-F98D-427F-9008-4307E765697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0" y="6400800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</a:rPr>
              <a:t>.</a:t>
            </a:r>
            <a:endParaRPr lang="en-US" sz="14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Shhh!!! Keep it to yourself!!!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" y="0"/>
            <a:ext cx="9143086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781800" y="61722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Lucida Sans" pitchFamily="34" charset="0"/>
              </a:rPr>
              <a:t>Luke 5:12-15</a:t>
            </a:r>
            <a:endParaRPr lang="en-US" sz="2400" b="1" dirty="0">
              <a:latin typeface="Lucida Sans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934200" y="6553200"/>
            <a:ext cx="1828800" cy="0"/>
          </a:xfrm>
          <a:prstGeom prst="line">
            <a:avLst/>
          </a:prstGeom>
          <a:ln>
            <a:solidFill>
              <a:srgbClr val="961B1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8991600" cy="56388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His Condition:  Leprosy</a:t>
            </a:r>
            <a:endParaRPr lang="en-US" sz="4400" dirty="0"/>
          </a:p>
          <a:p>
            <a:pPr lvl="1"/>
            <a:r>
              <a:rPr lang="en-US" dirty="0" smtClean="0"/>
              <a:t>Starts inside under the skin (Lev. 13:3)</a:t>
            </a:r>
          </a:p>
          <a:p>
            <a:pPr lvl="1"/>
            <a:r>
              <a:rPr lang="en-US" dirty="0" smtClean="0"/>
              <a:t>Appears small at first (13:2, 6)</a:t>
            </a:r>
          </a:p>
          <a:p>
            <a:pPr lvl="1"/>
            <a:r>
              <a:rPr lang="en-US" dirty="0" smtClean="0"/>
              <a:t>Spreads, often out of sight, festering (13:7-8)</a:t>
            </a:r>
          </a:p>
          <a:p>
            <a:pPr lvl="1"/>
            <a:r>
              <a:rPr lang="en-US" dirty="0" smtClean="0"/>
              <a:t>Deadens the senses</a:t>
            </a:r>
          </a:p>
          <a:p>
            <a:pPr lvl="1"/>
            <a:r>
              <a:rPr lang="en-US" dirty="0" smtClean="0"/>
              <a:t>Causes decay, deformity, defilement &amp; death </a:t>
            </a:r>
          </a:p>
          <a:p>
            <a:pPr lvl="1"/>
            <a:r>
              <a:rPr lang="en-US" dirty="0" smtClean="0"/>
              <a:t>Isolates from others (13:45-46)</a:t>
            </a:r>
          </a:p>
          <a:p>
            <a:pPr lvl="1"/>
            <a:r>
              <a:rPr lang="en-US" dirty="0" smtClean="0"/>
              <a:t>Fit only for the fire (13:52-57)</a:t>
            </a:r>
            <a:endParaRPr lang="en-US" sz="9600" dirty="0"/>
          </a:p>
          <a:p>
            <a:r>
              <a:rPr lang="en-US" dirty="0"/>
              <a:t>His Conduct:  </a:t>
            </a:r>
            <a:r>
              <a:rPr lang="en-US" dirty="0" smtClean="0"/>
              <a:t>Lowliness</a:t>
            </a:r>
            <a:endParaRPr lang="en-US" sz="4400" dirty="0"/>
          </a:p>
          <a:p>
            <a:pPr lvl="1"/>
            <a:r>
              <a:rPr lang="en-US" dirty="0"/>
              <a:t>Came to Jesus (Matt. 8:2)</a:t>
            </a:r>
            <a:endParaRPr lang="en-US" sz="4000" dirty="0"/>
          </a:p>
          <a:p>
            <a:pPr lvl="1"/>
            <a:r>
              <a:rPr lang="en-US" dirty="0" smtClean="0"/>
              <a:t>Kneeling before Jesus (Mark 1:40)</a:t>
            </a:r>
            <a:endParaRPr lang="en-US" sz="4000" dirty="0"/>
          </a:p>
          <a:p>
            <a:pPr lvl="1"/>
            <a:r>
              <a:rPr lang="en-US" dirty="0" smtClean="0"/>
              <a:t>He fell on his face (Luke 5:12) and worshiped </a:t>
            </a:r>
            <a:r>
              <a:rPr lang="en-US" dirty="0"/>
              <a:t>Him (Matt. 8:2)</a:t>
            </a:r>
            <a:endParaRPr lang="en-US" sz="4000" dirty="0"/>
          </a:p>
          <a:p>
            <a:pPr lvl="1"/>
            <a:r>
              <a:rPr lang="en-US" dirty="0"/>
              <a:t>Begged Him (Luke 5:12)</a:t>
            </a:r>
            <a:endParaRPr lang="en-US" sz="4000" dirty="0"/>
          </a:p>
          <a:p>
            <a:r>
              <a:rPr lang="en-US" dirty="0" smtClean="0"/>
              <a:t>His </a:t>
            </a:r>
            <a:r>
              <a:rPr lang="en-US" dirty="0"/>
              <a:t>Confidence:  Leading </a:t>
            </a:r>
            <a:endParaRPr lang="en-US" sz="4400" dirty="0"/>
          </a:p>
          <a:p>
            <a:pPr lvl="1"/>
            <a:r>
              <a:rPr lang="en-US" dirty="0" smtClean="0"/>
              <a:t>“Lord” – trust in one higher than himself</a:t>
            </a:r>
          </a:p>
          <a:p>
            <a:pPr lvl="1"/>
            <a:r>
              <a:rPr lang="en-US" dirty="0" smtClean="0"/>
              <a:t>“You…You” – You alone and no other</a:t>
            </a:r>
          </a:p>
          <a:p>
            <a:pPr lvl="1"/>
            <a:r>
              <a:rPr lang="en-US" dirty="0" smtClean="0"/>
              <a:t>“Can make me clean” – what he needed/wanted most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143000"/>
            <a:ext cx="7620000" cy="0"/>
          </a:xfrm>
          <a:prstGeom prst="line">
            <a:avLst/>
          </a:prstGeom>
          <a:ln>
            <a:solidFill>
              <a:srgbClr val="961B1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 txBox="1">
            <a:spLocks/>
          </p:cNvSpPr>
          <p:nvPr/>
        </p:nvSpPr>
        <p:spPr>
          <a:xfrm>
            <a:off x="2590800" y="381000"/>
            <a:ext cx="3276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Sans" pitchFamily="34" charset="0"/>
                <a:ea typeface="+mj-ea"/>
                <a:cs typeface="+mj-cs"/>
              </a:rPr>
              <a:t>with Leprosy</a:t>
            </a:r>
            <a:endParaRPr kumimoji="0" lang="en-US" sz="36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Lucida Sans" pitchFamily="34" charset="0"/>
              <a:ea typeface="+mj-ea"/>
              <a:cs typeface="+mj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76200"/>
            <a:ext cx="26670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3600" b="1" i="1" dirty="0" smtClean="0">
                <a:latin typeface="Lucida Sans" pitchFamily="34" charset="0"/>
              </a:rPr>
              <a:t>The Man</a:t>
            </a:r>
            <a:endParaRPr lang="en-US" sz="3600" b="1" cap="none" spc="0" dirty="0">
              <a:ln w="1905"/>
              <a:gradFill>
                <a:gsLst>
                  <a:gs pos="0">
                    <a:srgbClr val="961B10"/>
                  </a:gs>
                  <a:gs pos="78000">
                    <a:srgbClr val="D02316"/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Lucida Handwriting" pitchFamily="66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81000" y="576072"/>
            <a:ext cx="23622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3600" b="1" spc="-20" dirty="0" smtClean="0">
                <a:ln w="1905"/>
                <a:gradFill>
                  <a:gsLst>
                    <a:gs pos="0">
                      <a:srgbClr val="961B10"/>
                    </a:gs>
                    <a:gs pos="78000">
                      <a:srgbClr val="D02316"/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Lucida Handwriting" pitchFamily="66" charset="0"/>
              </a:rPr>
              <a:t>Covered</a:t>
            </a:r>
            <a:endParaRPr lang="en-US" sz="3600" b="1" cap="none" spc="-20" dirty="0">
              <a:ln w="1905"/>
              <a:gradFill>
                <a:gsLst>
                  <a:gs pos="0">
                    <a:srgbClr val="961B10"/>
                  </a:gs>
                  <a:gs pos="78000">
                    <a:srgbClr val="D02316"/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Lucida Handwriting" pitchFamily="66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0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000"/>
                            </p:stCondLst>
                            <p:childTnLst>
                              <p:par>
                                <p:cTn id="8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638800"/>
          </a:xfrm>
        </p:spPr>
        <p:txBody>
          <a:bodyPr>
            <a:normAutofit/>
          </a:bodyPr>
          <a:lstStyle/>
          <a:p>
            <a:r>
              <a:rPr lang="en-US" sz="2600" dirty="0" smtClean="0"/>
              <a:t>Jesus Was Moved with Compassion (Mark 1:41)</a:t>
            </a:r>
          </a:p>
          <a:p>
            <a:r>
              <a:rPr lang="en-US" sz="2600" dirty="0" smtClean="0"/>
              <a:t>Jesus Stretched Out His Hand (Mark 1:41)</a:t>
            </a:r>
          </a:p>
          <a:p>
            <a:r>
              <a:rPr lang="en-US" sz="2600" dirty="0" smtClean="0"/>
              <a:t>Jesus Touched the Diseased Man (Luke 5:13)</a:t>
            </a:r>
          </a:p>
          <a:p>
            <a:r>
              <a:rPr lang="en-US" sz="2600" dirty="0" smtClean="0"/>
              <a:t>Jesus Cleansed According to His Will (Luke 5:13)</a:t>
            </a:r>
          </a:p>
          <a:p>
            <a:r>
              <a:rPr lang="en-US" sz="2600" dirty="0" smtClean="0"/>
              <a:t>Immediately the Leprosy Departed from Him (Mark 1:42)</a:t>
            </a:r>
          </a:p>
          <a:p>
            <a:r>
              <a:rPr lang="en-US" sz="2600" dirty="0" smtClean="0"/>
              <a:t>The Great Physician Did What the Man Couldn’t Do Himself</a:t>
            </a:r>
          </a:p>
          <a:p>
            <a:r>
              <a:rPr lang="en-US" sz="2600" dirty="0" smtClean="0"/>
              <a:t>High Priest Pronounced Him Clean By Blood </a:t>
            </a:r>
            <a:r>
              <a:rPr lang="en-US" sz="2500" spc="-20" dirty="0" smtClean="0"/>
              <a:t>(</a:t>
            </a:r>
            <a:r>
              <a:rPr lang="en-US" sz="2500" spc="-20" dirty="0" err="1" smtClean="0"/>
              <a:t>Lk</a:t>
            </a:r>
            <a:r>
              <a:rPr lang="en-US" sz="2500" spc="-20" dirty="0" smtClean="0"/>
              <a:t>. 5:14; Lev. 14:7)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143000"/>
            <a:ext cx="7620000" cy="0"/>
          </a:xfrm>
          <a:prstGeom prst="line">
            <a:avLst/>
          </a:prstGeom>
          <a:ln>
            <a:solidFill>
              <a:srgbClr val="961B1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/>
          <p:cNvSpPr txBox="1">
            <a:spLocks/>
          </p:cNvSpPr>
          <p:nvPr/>
        </p:nvSpPr>
        <p:spPr>
          <a:xfrm>
            <a:off x="2895600" y="381000"/>
            <a:ext cx="30480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Sans" pitchFamily="34" charset="0"/>
                <a:ea typeface="+mj-ea"/>
                <a:cs typeface="+mj-cs"/>
              </a:rPr>
              <a:t>of Leprosy</a:t>
            </a:r>
            <a:endParaRPr kumimoji="0" lang="en-US" sz="36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Lucida Sans" pitchFamily="34" charset="0"/>
              <a:ea typeface="+mj-ea"/>
              <a:cs typeface="+mj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76200"/>
            <a:ext cx="26670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3600" b="1" i="1" dirty="0" smtClean="0">
                <a:latin typeface="Lucida Sans" pitchFamily="34" charset="0"/>
              </a:rPr>
              <a:t>The Man</a:t>
            </a:r>
            <a:endParaRPr lang="en-US" sz="3600" b="1" cap="none" spc="0" dirty="0">
              <a:ln w="1905"/>
              <a:gradFill>
                <a:gsLst>
                  <a:gs pos="0">
                    <a:srgbClr val="961B10"/>
                  </a:gs>
                  <a:gs pos="78000">
                    <a:srgbClr val="D02316"/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Lucida Handwriting" pitchFamily="66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81000" y="576072"/>
            <a:ext cx="48006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3600" b="1" spc="-20" dirty="0" smtClean="0">
                <a:ln w="1905"/>
                <a:gradFill>
                  <a:gsLst>
                    <a:gs pos="0">
                      <a:srgbClr val="961B10"/>
                    </a:gs>
                    <a:gs pos="78000">
                      <a:srgbClr val="D02316"/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Lucida Handwriting" pitchFamily="66" charset="0"/>
              </a:rPr>
              <a:t>Cleansed</a:t>
            </a:r>
            <a:endParaRPr lang="en-US" sz="3600" b="1" cap="none" spc="-20" dirty="0">
              <a:ln w="1905"/>
              <a:gradFill>
                <a:gsLst>
                  <a:gs pos="0">
                    <a:srgbClr val="961B10"/>
                  </a:gs>
                  <a:gs pos="78000">
                    <a:srgbClr val="D02316"/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Lucida Handwriting" pitchFamily="66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76200" y="1219200"/>
            <a:ext cx="8991600" cy="5638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His Condition:  Leprosy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Starts inside under the skin (Lev. 13:3)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Appears small at first (13:2, 6)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Spreads, often out of sight, festering (13:7-8)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Deadens the senses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Causes decay, deformity, defilement &amp; death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Isolates from others (13:45-46)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Fit only for the fire (13:52-57)</a:t>
            </a:r>
            <a:endParaRPr kumimoji="0" lang="en-US" sz="9600" b="1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His Conduct:  Lowliness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Came to Jesus (Matt. 8:2)</a:t>
            </a:r>
            <a:endParaRPr kumimoji="0" lang="en-US" sz="4000" b="1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Kneeling before Jesus (Mark 1:40)</a:t>
            </a:r>
            <a:endParaRPr kumimoji="0" lang="en-US" sz="4000" b="1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 fell on his face (Luke 5:12) and worshiped Him (Matt. 8:2)</a:t>
            </a:r>
            <a:endParaRPr kumimoji="0" lang="en-US" sz="4000" b="1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Begged Him (Luke 5:12)</a:t>
            </a:r>
            <a:endParaRPr kumimoji="0" lang="en-US" sz="4000" b="1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His Confidence:  Leading 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“Lord” – trust in one higher than himself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“You…You” – You alone and no other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“Can make me clean” – what he needed/wanted most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8991600" cy="5638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Condition</a:t>
            </a:r>
            <a:r>
              <a:rPr lang="en-US" dirty="0"/>
              <a:t>:  </a:t>
            </a:r>
            <a:r>
              <a:rPr lang="en-US" dirty="0" smtClean="0"/>
              <a:t>Lost</a:t>
            </a:r>
            <a:endParaRPr lang="en-US" sz="4400" dirty="0"/>
          </a:p>
          <a:p>
            <a:pPr lvl="1"/>
            <a:r>
              <a:rPr lang="en-US" dirty="0" smtClean="0"/>
              <a:t>Starts inside, in the heart (Matt. 15:19-20)</a:t>
            </a:r>
          </a:p>
          <a:p>
            <a:pPr lvl="1"/>
            <a:r>
              <a:rPr lang="en-US" dirty="0" smtClean="0"/>
              <a:t>Appears small at first (Heb. 3:13)</a:t>
            </a:r>
          </a:p>
          <a:p>
            <a:pPr lvl="1"/>
            <a:r>
              <a:rPr lang="en-US" dirty="0" smtClean="0"/>
              <a:t>Spreads, often out of sight, festering (1 Cor. 5:6)</a:t>
            </a:r>
          </a:p>
          <a:p>
            <a:pPr lvl="1"/>
            <a:r>
              <a:rPr lang="en-US" dirty="0" smtClean="0"/>
              <a:t>Deadens the senses &amp; hardens hearts (Eph. 4:19; 1 Tim. 4:2; Heb. 3:13)</a:t>
            </a:r>
          </a:p>
          <a:p>
            <a:pPr lvl="1"/>
            <a:r>
              <a:rPr lang="en-US" dirty="0" smtClean="0"/>
              <a:t>Causes decay, deformity, defilement &amp; death (Jas. 1:14-15)</a:t>
            </a:r>
          </a:p>
          <a:p>
            <a:pPr lvl="1"/>
            <a:r>
              <a:rPr lang="en-US" dirty="0" smtClean="0"/>
              <a:t>Isolates from the presence of God (Isa. 59:2; 2 Thess. 1:9)</a:t>
            </a:r>
          </a:p>
          <a:p>
            <a:pPr lvl="1"/>
            <a:r>
              <a:rPr lang="en-US" dirty="0" smtClean="0"/>
              <a:t>Fit only for the fire (2 Thess. 1:8; Matt. 25:46; Rev. 20:15)</a:t>
            </a:r>
          </a:p>
          <a:p>
            <a:r>
              <a:rPr lang="en-US" dirty="0" smtClean="0"/>
              <a:t>Conduct</a:t>
            </a:r>
            <a:r>
              <a:rPr lang="en-US" dirty="0"/>
              <a:t>:  </a:t>
            </a:r>
            <a:r>
              <a:rPr lang="en-US" dirty="0" smtClean="0"/>
              <a:t>Lowliness</a:t>
            </a:r>
            <a:endParaRPr lang="en-US" sz="4400" dirty="0"/>
          </a:p>
          <a:p>
            <a:pPr lvl="1"/>
            <a:r>
              <a:rPr lang="en-US" dirty="0" smtClean="0"/>
              <a:t>Come to Jesus (Matt. 11:28-30)</a:t>
            </a:r>
          </a:p>
          <a:p>
            <a:pPr lvl="1"/>
            <a:r>
              <a:rPr lang="en-US" dirty="0" smtClean="0"/>
              <a:t>Kneel before Him (Phil. 2:9-11)</a:t>
            </a:r>
          </a:p>
          <a:p>
            <a:pPr lvl="1"/>
            <a:r>
              <a:rPr lang="en-US" dirty="0" smtClean="0"/>
              <a:t>Fall on your face and worship Him (Matt. 4:10)</a:t>
            </a:r>
          </a:p>
          <a:p>
            <a:pPr lvl="1"/>
            <a:r>
              <a:rPr lang="en-US" dirty="0" smtClean="0"/>
              <a:t>Beg Him (Acts 22:16; 1 Pet. 3:21) </a:t>
            </a:r>
          </a:p>
          <a:p>
            <a:r>
              <a:rPr lang="en-US" dirty="0" smtClean="0"/>
              <a:t>Confidence</a:t>
            </a:r>
            <a:r>
              <a:rPr lang="en-US" dirty="0"/>
              <a:t>:  Leading </a:t>
            </a:r>
            <a:endParaRPr lang="en-US" sz="10000" dirty="0"/>
          </a:p>
          <a:p>
            <a:pPr lvl="1"/>
            <a:r>
              <a:rPr lang="en-US" dirty="0" smtClean="0"/>
              <a:t>“Lord” – trust in one higher than yourself</a:t>
            </a:r>
          </a:p>
          <a:p>
            <a:pPr lvl="1"/>
            <a:r>
              <a:rPr lang="en-US" dirty="0" smtClean="0"/>
              <a:t>“You…You” – You alone and no other (Luke 5:21, 24; Acts 4:12)</a:t>
            </a:r>
          </a:p>
          <a:p>
            <a:pPr lvl="1"/>
            <a:r>
              <a:rPr lang="en-US" dirty="0" smtClean="0"/>
              <a:t>“Can make me clean” – what you need/want most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143000"/>
            <a:ext cx="7620000" cy="0"/>
          </a:xfrm>
          <a:prstGeom prst="line">
            <a:avLst/>
          </a:prstGeom>
          <a:ln>
            <a:solidFill>
              <a:srgbClr val="961B1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 txBox="1">
            <a:spLocks/>
          </p:cNvSpPr>
          <p:nvPr/>
        </p:nvSpPr>
        <p:spPr>
          <a:xfrm>
            <a:off x="2590800" y="381000"/>
            <a:ext cx="2438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Sans" pitchFamily="34" charset="0"/>
                <a:ea typeface="+mj-ea"/>
                <a:cs typeface="+mj-cs"/>
              </a:rPr>
              <a:t>with Sin?</a:t>
            </a:r>
            <a:endParaRPr kumimoji="0" lang="en-US" sz="36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Lucida Sans" pitchFamily="34" charset="0"/>
              <a:ea typeface="+mj-ea"/>
              <a:cs typeface="+mj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76200"/>
            <a:ext cx="44196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3600" b="1" i="1" dirty="0" smtClean="0">
                <a:latin typeface="Lucida Sans" pitchFamily="34" charset="0"/>
              </a:rPr>
              <a:t>YOU:</a:t>
            </a:r>
            <a:endParaRPr lang="en-US" sz="3600" b="1" cap="none" spc="0" dirty="0">
              <a:ln w="1905"/>
              <a:gradFill>
                <a:gsLst>
                  <a:gs pos="0">
                    <a:srgbClr val="961B10"/>
                  </a:gs>
                  <a:gs pos="78000">
                    <a:srgbClr val="D02316"/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Lucida Handwriting" pitchFamily="66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81000" y="576072"/>
            <a:ext cx="23622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3600" b="1" spc="-20" dirty="0" smtClean="0">
                <a:ln w="1905"/>
                <a:gradFill>
                  <a:gsLst>
                    <a:gs pos="0">
                      <a:srgbClr val="961B10"/>
                    </a:gs>
                    <a:gs pos="78000">
                      <a:srgbClr val="D02316"/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Lucida Handwriting" pitchFamily="66" charset="0"/>
              </a:rPr>
              <a:t>Covered</a:t>
            </a:r>
            <a:endParaRPr lang="en-US" sz="3600" b="1" cap="none" spc="-20" dirty="0">
              <a:ln w="1905"/>
              <a:gradFill>
                <a:gsLst>
                  <a:gs pos="0">
                    <a:srgbClr val="961B10"/>
                  </a:gs>
                  <a:gs pos="78000">
                    <a:srgbClr val="D02316"/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Lucida Handwriting" pitchFamily="66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9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5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3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71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79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87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94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000"/>
                            </p:stCondLst>
                            <p:childTnLst>
                              <p:par>
                                <p:cTn id="9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01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500"/>
                            </p:stCondLst>
                            <p:childTnLst>
                              <p:par>
                                <p:cTn id="10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08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6" dur="500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500"/>
                            </p:stCondLst>
                            <p:childTnLst>
                              <p:par>
                                <p:cTn id="1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23" dur="500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000"/>
                            </p:stCondLst>
                            <p:childTnLst>
                              <p:par>
                                <p:cTn id="1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30" dur="500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37" dur="500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76200" y="1219200"/>
            <a:ext cx="9067800" cy="563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Jesus Was Moved with Compassion (Mark 1:41)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Jesus Stretched Out His Hand (Mark 1:41)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Jesus Touched the Diseased Man (Luke 5:13)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Jesus Cleansed According to His Will (Luke 5:13)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Immediately the Leprosy Departed from Him (Mark 1:42)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Great Physician Did What the Man Couldn’t Do Himself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High Priest Pronounced Him Clean By Blood </a:t>
            </a:r>
            <a:r>
              <a:rPr kumimoji="0" lang="en-US" sz="2500" b="1" i="0" u="none" strike="noStrike" kern="1200" cap="none" spc="-2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2500" b="1" i="0" u="none" strike="noStrike" kern="1200" cap="none" spc="-20" normalizeH="0" baseline="0" noProof="0" dirty="0" err="1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Lk</a:t>
            </a:r>
            <a:r>
              <a:rPr kumimoji="0" lang="en-US" sz="2500" b="1" i="0" u="none" strike="noStrike" kern="1200" cap="none" spc="-2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5:14; Lev. 14:7)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638800"/>
          </a:xfrm>
        </p:spPr>
        <p:txBody>
          <a:bodyPr>
            <a:normAutofit/>
          </a:bodyPr>
          <a:lstStyle/>
          <a:p>
            <a:r>
              <a:rPr lang="en-US" dirty="0" smtClean="0"/>
              <a:t>Jesus Was Moved with Compassion (Tit. 3:4-5; Matt. 9:36)</a:t>
            </a:r>
          </a:p>
          <a:p>
            <a:r>
              <a:rPr lang="en-US" dirty="0" smtClean="0"/>
              <a:t>Jesus Stretched Out His Hands on the Cross (John 20:20,25,27)</a:t>
            </a:r>
          </a:p>
          <a:p>
            <a:r>
              <a:rPr lang="en-US" dirty="0" smtClean="0"/>
              <a:t>Jesus Took on Himself the Sins of a Diseased World </a:t>
            </a:r>
            <a:r>
              <a:rPr lang="en-US" sz="2400" spc="-20" dirty="0" smtClean="0"/>
              <a:t>(2 Cor. 5:21)</a:t>
            </a:r>
            <a:endParaRPr lang="en-US" spc="-20" dirty="0" smtClean="0"/>
          </a:p>
          <a:p>
            <a:r>
              <a:rPr lang="en-US" dirty="0" smtClean="0"/>
              <a:t>Jesus Cleanses According to His Will (Rom. 8:27; Eph. 1:7-11)</a:t>
            </a:r>
          </a:p>
          <a:p>
            <a:r>
              <a:rPr lang="en-US" dirty="0" smtClean="0"/>
              <a:t>Immediately Sin Departs and Is Forgiven (Rev. 1:5; Heb. 8:12)</a:t>
            </a:r>
          </a:p>
          <a:p>
            <a:r>
              <a:rPr lang="en-US" dirty="0" smtClean="0"/>
              <a:t>Great Physician Did What We Couldn’t Do Ourselves </a:t>
            </a:r>
            <a:r>
              <a:rPr lang="en-US" sz="2400" dirty="0" smtClean="0"/>
              <a:t>(Ep. 2:8-9)</a:t>
            </a:r>
            <a:endParaRPr lang="en-US" dirty="0" smtClean="0"/>
          </a:p>
          <a:p>
            <a:r>
              <a:rPr lang="en-US" dirty="0" smtClean="0"/>
              <a:t>High Priest Pronounces Us Clean By Blood </a:t>
            </a:r>
            <a:r>
              <a:rPr lang="en-US" sz="2400" dirty="0" smtClean="0"/>
              <a:t>(Heb. 9:11-15; 10:19)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143000"/>
            <a:ext cx="7620000" cy="0"/>
          </a:xfrm>
          <a:prstGeom prst="line">
            <a:avLst/>
          </a:prstGeom>
          <a:ln>
            <a:solidFill>
              <a:srgbClr val="961B1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/>
          <p:cNvSpPr txBox="1">
            <a:spLocks/>
          </p:cNvSpPr>
          <p:nvPr/>
        </p:nvSpPr>
        <p:spPr>
          <a:xfrm>
            <a:off x="2895600" y="381000"/>
            <a:ext cx="30480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Sans" pitchFamily="34" charset="0"/>
                <a:ea typeface="+mj-ea"/>
                <a:cs typeface="+mj-cs"/>
              </a:rPr>
              <a:t>of Sin?</a:t>
            </a:r>
            <a:endParaRPr kumimoji="0" lang="en-US" sz="36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Lucida Sans" pitchFamily="34" charset="0"/>
              <a:ea typeface="+mj-ea"/>
              <a:cs typeface="+mj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76200"/>
            <a:ext cx="26670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3600" b="1" i="1" dirty="0" smtClean="0">
                <a:latin typeface="Lucida Sans" pitchFamily="34" charset="0"/>
              </a:rPr>
              <a:t>YOU:</a:t>
            </a:r>
            <a:endParaRPr lang="en-US" sz="3600" b="1" cap="none" spc="0" dirty="0">
              <a:ln w="1905"/>
              <a:gradFill>
                <a:gsLst>
                  <a:gs pos="0">
                    <a:srgbClr val="961B10"/>
                  </a:gs>
                  <a:gs pos="78000">
                    <a:srgbClr val="D02316"/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Lucida Handwriting" pitchFamily="66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81000" y="576072"/>
            <a:ext cx="48006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3600" b="1" spc="-20" dirty="0" smtClean="0">
                <a:ln w="1905"/>
                <a:gradFill>
                  <a:gsLst>
                    <a:gs pos="0">
                      <a:srgbClr val="961B10"/>
                    </a:gs>
                    <a:gs pos="78000">
                      <a:srgbClr val="D02316"/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Lucida Handwriting" pitchFamily="66" charset="0"/>
              </a:rPr>
              <a:t>Cleansed</a:t>
            </a:r>
            <a:endParaRPr lang="en-US" sz="3600" b="1" cap="none" spc="-20" dirty="0">
              <a:ln w="1905"/>
              <a:gradFill>
                <a:gsLst>
                  <a:gs pos="0">
                    <a:srgbClr val="961B10"/>
                  </a:gs>
                  <a:gs pos="78000">
                    <a:srgbClr val="D02316"/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Lucida Handwriting" pitchFamily="66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9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5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3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8991600" cy="5638800"/>
          </a:xfrm>
        </p:spPr>
        <p:txBody>
          <a:bodyPr>
            <a:normAutofit/>
          </a:bodyPr>
          <a:lstStyle/>
          <a:p>
            <a:r>
              <a:rPr lang="en-US" dirty="0" smtClean="0"/>
              <a:t>Jesus Strictly Warned Him (Mark 1:43)</a:t>
            </a:r>
            <a:endParaRPr lang="en-US" sz="4400" dirty="0" smtClean="0"/>
          </a:p>
          <a:p>
            <a:pPr lvl="1"/>
            <a:r>
              <a:rPr lang="en-US" dirty="0" smtClean="0"/>
              <a:t>Jesus charged him to tell no one (Luke 5:14)</a:t>
            </a:r>
            <a:endParaRPr lang="en-US" sz="4000" dirty="0" smtClean="0"/>
          </a:p>
          <a:p>
            <a:pPr lvl="1"/>
            <a:r>
              <a:rPr lang="en-US" dirty="0" smtClean="0"/>
              <a:t>“See that you say nothing to anyone” (Mark 1:44)</a:t>
            </a:r>
            <a:endParaRPr lang="en-US" sz="4000" dirty="0" smtClean="0"/>
          </a:p>
          <a:p>
            <a:r>
              <a:rPr lang="en-US" dirty="0" smtClean="0"/>
              <a:t>The Man Spread the Word about Jesus</a:t>
            </a:r>
            <a:endParaRPr lang="en-US" sz="4400" dirty="0" smtClean="0"/>
          </a:p>
          <a:p>
            <a:pPr lvl="1"/>
            <a:r>
              <a:rPr lang="en-US" dirty="0" smtClean="0"/>
              <a:t>He “began to proclaim it freely” (Mark 1:45)</a:t>
            </a:r>
            <a:endParaRPr lang="en-US" sz="4000" dirty="0" smtClean="0"/>
          </a:p>
          <a:p>
            <a:pPr lvl="1"/>
            <a:r>
              <a:rPr lang="en-US" dirty="0" smtClean="0"/>
              <a:t>“The news about Him was spreading even farther” (Luke 5:15)</a:t>
            </a:r>
            <a:endParaRPr lang="en-US" sz="4000" dirty="0" smtClean="0"/>
          </a:p>
          <a:p>
            <a:r>
              <a:rPr lang="en-US" dirty="0" smtClean="0"/>
              <a:t>The Man Disregarded the Command of Christ </a:t>
            </a:r>
            <a:endParaRPr lang="en-US" sz="4400" dirty="0" smtClean="0"/>
          </a:p>
          <a:p>
            <a:pPr lvl="1"/>
            <a:r>
              <a:rPr lang="en-US" dirty="0" smtClean="0"/>
              <a:t>“Jesus could no longer openly enter the city” (Mark 1:45)</a:t>
            </a:r>
            <a:endParaRPr lang="en-US" sz="4000" dirty="0" smtClean="0"/>
          </a:p>
          <a:p>
            <a:pPr lvl="1"/>
            <a:r>
              <a:rPr lang="en-US" dirty="0" smtClean="0"/>
              <a:t>Disobedience, no matter how well-meaning, always hinders work of Christ</a:t>
            </a:r>
            <a:endParaRPr lang="en-US" sz="40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143000"/>
            <a:ext cx="7620000" cy="0"/>
          </a:xfrm>
          <a:prstGeom prst="line">
            <a:avLst/>
          </a:prstGeom>
          <a:ln>
            <a:solidFill>
              <a:srgbClr val="961B1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/>
        </p:nvSpPr>
        <p:spPr>
          <a:xfrm>
            <a:off x="4648200" y="381000"/>
            <a:ext cx="30480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1" u="none" strike="noStrike" kern="1200" cap="none" spc="-5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Sans" pitchFamily="34" charset="0"/>
                <a:ea typeface="+mj-ea"/>
                <a:cs typeface="+mj-cs"/>
              </a:rPr>
              <a:t>to Himself</a:t>
            </a:r>
            <a:endParaRPr kumimoji="0" lang="en-US" sz="3600" b="1" i="1" u="none" strike="noStrike" kern="1200" cap="none" spc="-5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Lucida Sans" pitchFamily="34" charset="0"/>
              <a:ea typeface="+mj-ea"/>
              <a:cs typeface="+mj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76200"/>
            <a:ext cx="26670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3600" b="1" i="1" dirty="0" smtClean="0">
                <a:latin typeface="Lucida Sans" pitchFamily="34" charset="0"/>
              </a:rPr>
              <a:t>The Man</a:t>
            </a:r>
            <a:endParaRPr lang="en-US" sz="3600" b="1" cap="none" spc="0" dirty="0">
              <a:ln w="1905"/>
              <a:gradFill>
                <a:gsLst>
                  <a:gs pos="0">
                    <a:srgbClr val="961B10"/>
                  </a:gs>
                  <a:gs pos="78000">
                    <a:srgbClr val="D02316"/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Lucida Handwriting" pitchFamily="66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81000" y="576072"/>
            <a:ext cx="48006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3600" b="1" spc="-20" dirty="0" smtClean="0">
                <a:ln w="1905"/>
                <a:gradFill>
                  <a:gsLst>
                    <a:gs pos="0">
                      <a:srgbClr val="961B10"/>
                    </a:gs>
                    <a:gs pos="78000">
                      <a:srgbClr val="D02316"/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Lucida Handwriting" pitchFamily="66" charset="0"/>
              </a:rPr>
              <a:t>Couldn’t Keep It</a:t>
            </a:r>
            <a:endParaRPr lang="en-US" sz="3600" b="1" cap="none" spc="-20" dirty="0">
              <a:ln w="1905"/>
              <a:gradFill>
                <a:gsLst>
                  <a:gs pos="0">
                    <a:srgbClr val="961B10"/>
                  </a:gs>
                  <a:gs pos="78000">
                    <a:srgbClr val="D02316"/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Lucida Handwriting" pitchFamily="66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/>
          <p:cNvSpPr txBox="1">
            <a:spLocks/>
          </p:cNvSpPr>
          <p:nvPr/>
        </p:nvSpPr>
        <p:spPr>
          <a:xfrm>
            <a:off x="76200" y="1219200"/>
            <a:ext cx="8991600" cy="563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600" b="1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Jesus Strictly Warned Him (Mark 1:43)</a:t>
            </a:r>
            <a:endParaRPr kumimoji="0" lang="en-US" sz="4400" b="1" i="0" u="none" strike="noStrike" kern="1200" cap="none" spc="0" normalizeH="0" baseline="0" noProof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Jesus charged him to tell no one (Luke 5:14)</a:t>
            </a:r>
            <a:endParaRPr kumimoji="0" lang="en-US" sz="4000" b="1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“See that you say nothing to anyone” (Mark 1:44)</a:t>
            </a:r>
            <a:endParaRPr kumimoji="0" lang="en-US" sz="4000" b="1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Man Spread the Word about Jesus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 “began to proclaim it freely” (Mark 1:45)</a:t>
            </a:r>
            <a:endParaRPr kumimoji="0" lang="en-US" sz="4000" b="1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“The news about Him was spreading even farther” (Luke 5:12)</a:t>
            </a:r>
            <a:endParaRPr kumimoji="0" lang="en-US" sz="4000" b="1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Man Disregarded the Command of Christ 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“Jesus could no longer openly enter the city” (Mark 1:45)</a:t>
            </a:r>
            <a:endParaRPr kumimoji="0" lang="en-US" sz="4000" b="1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Disobedience, no matter how well-meaning, always hinders work of Christ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8991600" cy="5638800"/>
          </a:xfrm>
        </p:spPr>
        <p:txBody>
          <a:bodyPr>
            <a:normAutofit/>
          </a:bodyPr>
          <a:lstStyle/>
          <a:p>
            <a:r>
              <a:rPr lang="en-US" dirty="0" smtClean="0"/>
              <a:t>Jesus Strictly Commands Us</a:t>
            </a:r>
          </a:p>
          <a:p>
            <a:pPr lvl="1"/>
            <a:r>
              <a:rPr lang="en-US" dirty="0" smtClean="0"/>
              <a:t>Jesus charges us to tell everyone (Mark 16:15)</a:t>
            </a:r>
            <a:endParaRPr lang="en-US" sz="3800" dirty="0" smtClean="0"/>
          </a:p>
          <a:p>
            <a:pPr lvl="1"/>
            <a:r>
              <a:rPr lang="en-US" dirty="0" smtClean="0"/>
              <a:t>“See that you say something to everyone!”</a:t>
            </a:r>
            <a:endParaRPr lang="en-US" sz="3800" dirty="0" smtClean="0"/>
          </a:p>
          <a:p>
            <a:r>
              <a:rPr lang="en-US" dirty="0" smtClean="0"/>
              <a:t>Have You Spread the Word about Jesus?</a:t>
            </a:r>
          </a:p>
          <a:p>
            <a:pPr lvl="1"/>
            <a:r>
              <a:rPr lang="en-US" dirty="0" smtClean="0"/>
              <a:t>Proclaiming it freely?  (Matt. 10:8; Acts 4:20; Rom. 1:16)</a:t>
            </a:r>
            <a:endParaRPr lang="en-US" sz="3800" dirty="0" smtClean="0"/>
          </a:p>
          <a:p>
            <a:pPr lvl="1"/>
            <a:r>
              <a:rPr lang="en-US" dirty="0" smtClean="0"/>
              <a:t>Spreading even farther?  (Acts 8:4; 1 Thess. 1:8)</a:t>
            </a:r>
            <a:endParaRPr lang="en-US" sz="3800" dirty="0" smtClean="0"/>
          </a:p>
          <a:p>
            <a:r>
              <a:rPr lang="en-US" dirty="0" smtClean="0"/>
              <a:t>Or, Have You Disregarded the Command of Christ? (Jas. 4:17)</a:t>
            </a:r>
          </a:p>
          <a:p>
            <a:pPr lvl="1"/>
            <a:r>
              <a:rPr lang="en-US" dirty="0" smtClean="0"/>
              <a:t>“Get behind Me…you are not mindful of things of God” (Matt. 16:23)</a:t>
            </a:r>
          </a:p>
          <a:p>
            <a:pPr lvl="1"/>
            <a:r>
              <a:rPr lang="en-US" dirty="0" smtClean="0"/>
              <a:t>Disobedience, no matter how self-convincing, always hinders work of Christ</a:t>
            </a:r>
            <a:endParaRPr lang="en-US" sz="38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143000"/>
            <a:ext cx="7620000" cy="0"/>
          </a:xfrm>
          <a:prstGeom prst="line">
            <a:avLst/>
          </a:prstGeom>
          <a:ln>
            <a:solidFill>
              <a:srgbClr val="961B1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/>
        </p:nvSpPr>
        <p:spPr>
          <a:xfrm>
            <a:off x="3657600" y="381000"/>
            <a:ext cx="30480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1" u="none" strike="noStrike" kern="1200" cap="none" spc="-5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Sans" pitchFamily="34" charset="0"/>
                <a:ea typeface="+mj-ea"/>
                <a:cs typeface="+mj-cs"/>
              </a:rPr>
              <a:t>to Yourself?</a:t>
            </a:r>
            <a:endParaRPr kumimoji="0" lang="en-US" sz="3600" b="1" i="1" u="none" strike="noStrike" kern="1200" cap="none" spc="-5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Lucida Sans" pitchFamily="34" charset="0"/>
              <a:ea typeface="+mj-ea"/>
              <a:cs typeface="+mj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76200"/>
            <a:ext cx="26670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3600" b="1" i="1" dirty="0" smtClean="0">
                <a:latin typeface="Lucida Sans" pitchFamily="34" charset="0"/>
              </a:rPr>
              <a:t>You:</a:t>
            </a:r>
            <a:endParaRPr lang="en-US" sz="3600" b="1" cap="none" spc="0" dirty="0">
              <a:ln w="1905"/>
              <a:gradFill>
                <a:gsLst>
                  <a:gs pos="0">
                    <a:srgbClr val="961B10"/>
                  </a:gs>
                  <a:gs pos="78000">
                    <a:srgbClr val="D02316"/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Lucida Handwriting" pitchFamily="66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81000" y="576072"/>
            <a:ext cx="48006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3600" b="1" spc="-20" dirty="0" smtClean="0">
                <a:ln w="1905"/>
                <a:gradFill>
                  <a:gsLst>
                    <a:gs pos="0">
                      <a:srgbClr val="961B10"/>
                    </a:gs>
                    <a:gs pos="78000">
                      <a:srgbClr val="D02316"/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Lucida Handwriting" pitchFamily="66" charset="0"/>
              </a:rPr>
              <a:t>Can  Keep It</a:t>
            </a:r>
            <a:endParaRPr lang="en-US" sz="3600" b="1" cap="none" spc="-20" dirty="0">
              <a:ln w="1905"/>
              <a:gradFill>
                <a:gsLst>
                  <a:gs pos="0">
                    <a:srgbClr val="961B10"/>
                  </a:gs>
                  <a:gs pos="78000">
                    <a:srgbClr val="D02316"/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Lucida Handwriting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 rot="21008896">
            <a:off x="1101097" y="102017"/>
            <a:ext cx="21336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3200" b="1" i="1" dirty="0" smtClean="0">
                <a:latin typeface="Lucida Sans" pitchFamily="34" charset="0"/>
              </a:rPr>
              <a:t>or </a:t>
            </a:r>
            <a:r>
              <a:rPr lang="en-US" sz="3200" b="1" spc="-20" dirty="0" smtClean="0">
                <a:ln w="1905"/>
                <a:gradFill>
                  <a:gsLst>
                    <a:gs pos="0">
                      <a:srgbClr val="961B10"/>
                    </a:gs>
                    <a:gs pos="78000">
                      <a:srgbClr val="D02316"/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Lucida Handwriting" pitchFamily="66" charset="0"/>
              </a:rPr>
              <a:t>Can’t</a:t>
            </a:r>
            <a:endParaRPr lang="en-US" sz="3200" b="1" cap="none" spc="-20" dirty="0">
              <a:ln w="1905"/>
              <a:gradFill>
                <a:gsLst>
                  <a:gs pos="0">
                    <a:srgbClr val="961B10"/>
                  </a:gs>
                  <a:gs pos="78000">
                    <a:srgbClr val="D02316"/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Lucida Handwriting" pitchFamily="66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447800" y="457200"/>
            <a:ext cx="4572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800" b="1" spc="-20" dirty="0" smtClean="0">
                <a:ln w="1905"/>
                <a:gradFill>
                  <a:gsLst>
                    <a:gs pos="0">
                      <a:srgbClr val="961B10"/>
                    </a:gs>
                    <a:gs pos="78000">
                      <a:srgbClr val="D02316"/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Lucida Handwriting" pitchFamily="66" charset="0"/>
              </a:rPr>
              <a:t>^</a:t>
            </a:r>
            <a:endParaRPr lang="en-US" sz="2800" b="1" cap="none" spc="-20" dirty="0">
              <a:ln w="1905"/>
              <a:gradFill>
                <a:gsLst>
                  <a:gs pos="0">
                    <a:srgbClr val="961B10"/>
                  </a:gs>
                  <a:gs pos="78000">
                    <a:srgbClr val="D02316"/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Lucida Handwriting" pitchFamily="66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3" presetClass="entr" presetSubtype="27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4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1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9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6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3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71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79" dur="500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87" dur="500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uiExpand="1" build="p"/>
      <p:bldP spid="10" grpId="0"/>
      <p:bldP spid="7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638800"/>
          </a:xfrm>
        </p:spPr>
        <p:txBody>
          <a:bodyPr>
            <a:normAutofit/>
          </a:bodyPr>
          <a:lstStyle/>
          <a:p>
            <a:r>
              <a:rPr lang="en-US" dirty="0" smtClean="0"/>
              <a:t>Don’t keep the good news about Jesus to yourself!</a:t>
            </a:r>
          </a:p>
          <a:p>
            <a:pPr lvl="1"/>
            <a:r>
              <a:rPr lang="en-US" sz="2400" dirty="0" smtClean="0"/>
              <a:t>Don’t keep your faith in Jesus to yourself! (James 2:14-16)</a:t>
            </a:r>
          </a:p>
          <a:p>
            <a:pPr lvl="1"/>
            <a:r>
              <a:rPr lang="en-US" sz="2400" dirty="0" smtClean="0"/>
              <a:t>Don’t keep your heart for Jesus to yourself! (Romans 10:9-10)</a:t>
            </a:r>
          </a:p>
          <a:p>
            <a:pPr lvl="1"/>
            <a:r>
              <a:rPr lang="en-US" sz="2400" dirty="0" smtClean="0"/>
              <a:t>Don’t keep your love for Jesus to yourself! (John 14:15)</a:t>
            </a:r>
          </a:p>
          <a:p>
            <a:r>
              <a:rPr lang="en-US" dirty="0" smtClean="0"/>
              <a:t>Let Jesus save you today!</a:t>
            </a:r>
          </a:p>
          <a:p>
            <a:pPr lvl="1"/>
            <a:r>
              <a:rPr lang="en-US" sz="2400" dirty="0" smtClean="0"/>
              <a:t>Believe with all your heart Jesus is God’s Son (Romans 10:9)</a:t>
            </a:r>
          </a:p>
          <a:p>
            <a:pPr lvl="1"/>
            <a:r>
              <a:rPr lang="en-US" sz="2400" dirty="0" smtClean="0"/>
              <a:t>Change your mind about how you will live (Acts 17:30)</a:t>
            </a:r>
          </a:p>
          <a:p>
            <a:pPr lvl="1"/>
            <a:r>
              <a:rPr lang="en-US" sz="2400" dirty="0" smtClean="0"/>
              <a:t>Openly confess your confident faith in Jesus (Matthew 10:32)</a:t>
            </a:r>
          </a:p>
          <a:p>
            <a:pPr lvl="1"/>
            <a:r>
              <a:rPr lang="en-US" sz="2400" dirty="0" smtClean="0"/>
              <a:t>Be immersed into Christ for forgiveness of sins (Acts 2:38)</a:t>
            </a:r>
          </a:p>
          <a:p>
            <a:pPr lvl="1"/>
            <a:r>
              <a:rPr lang="en-US" sz="2400" dirty="0" smtClean="0"/>
              <a:t>Maintain a faithful walk of fellowship with God (1 John 1:7)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143000"/>
            <a:ext cx="7620000" cy="0"/>
          </a:xfrm>
          <a:prstGeom prst="line">
            <a:avLst/>
          </a:prstGeom>
          <a:ln>
            <a:solidFill>
              <a:srgbClr val="961B1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76200" y="54114"/>
            <a:ext cx="2667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4000" b="1" i="1" dirty="0" smtClean="0">
                <a:latin typeface="Lucida Sans" pitchFamily="34" charset="0"/>
              </a:rPr>
              <a:t>Don’t</a:t>
            </a:r>
            <a:endParaRPr lang="en-US" sz="4000" b="1" cap="none" spc="0" dirty="0">
              <a:ln w="1905"/>
              <a:gradFill>
                <a:gsLst>
                  <a:gs pos="0">
                    <a:srgbClr val="961B10"/>
                  </a:gs>
                  <a:gs pos="78000">
                    <a:srgbClr val="D02316"/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Lucida Handwriting" pitchFamily="66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85800" y="576072"/>
            <a:ext cx="60198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4000" b="1" spc="-20" dirty="0" smtClean="0">
                <a:ln w="1905"/>
                <a:gradFill>
                  <a:gsLst>
                    <a:gs pos="0">
                      <a:srgbClr val="961B10"/>
                    </a:gs>
                    <a:gs pos="78000">
                      <a:srgbClr val="D02316"/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Lucida Handwriting" pitchFamily="66" charset="0"/>
              </a:rPr>
              <a:t>Keep It To Yourself!</a:t>
            </a:r>
            <a:endParaRPr lang="en-US" sz="4000" b="1" cap="none" spc="-20" dirty="0">
              <a:ln w="1905"/>
              <a:gradFill>
                <a:gsLst>
                  <a:gs pos="0">
                    <a:srgbClr val="961B10"/>
                  </a:gs>
                  <a:gs pos="78000">
                    <a:srgbClr val="D02316"/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Lucida Handwriting" pitchFamily="66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1169</Words>
  <Application>Microsoft Office PowerPoint</Application>
  <PresentationFormat>On-screen Show (4:3)</PresentationFormat>
  <Paragraphs>133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</dc:creator>
  <cp:lastModifiedBy>David</cp:lastModifiedBy>
  <cp:revision>11</cp:revision>
  <dcterms:created xsi:type="dcterms:W3CDTF">2012-02-25T03:05:56Z</dcterms:created>
  <dcterms:modified xsi:type="dcterms:W3CDTF">2012-02-26T13:50:02Z</dcterms:modified>
</cp:coreProperties>
</file>