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2" r:id="rId3"/>
    <p:sldId id="315" r:id="rId4"/>
    <p:sldId id="316" r:id="rId5"/>
    <p:sldId id="318" r:id="rId6"/>
    <p:sldId id="319" r:id="rId7"/>
    <p:sldId id="320" r:id="rId8"/>
    <p:sldId id="321" r:id="rId9"/>
    <p:sldId id="322" r:id="rId10"/>
    <p:sldId id="323" r:id="rId11"/>
    <p:sldId id="325" r:id="rId12"/>
    <p:sldId id="327" r:id="rId13"/>
    <p:sldId id="328" r:id="rId14"/>
    <p:sldId id="329" r:id="rId1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FFFF"/>
    <a:srgbClr val="97FFFF"/>
    <a:srgbClr val="FFFF66"/>
    <a:srgbClr val="777777"/>
    <a:srgbClr val="5F5F5F"/>
    <a:srgbClr val="CCECFF"/>
    <a:srgbClr val="0000FF"/>
    <a:srgbClr val="66FFFF"/>
    <a:srgbClr val="DE8400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>
        <p:scale>
          <a:sx n="90" d="100"/>
          <a:sy n="90" d="100"/>
        </p:scale>
        <p:origin x="-1122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132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A626E07-970C-4917-B9CC-487083EE44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130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0D21D17-5D5B-4ED7-A30E-790E1284C7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11C35-6B4F-4241-B715-8EFB135DEEAA}" type="slidenum">
              <a:rPr lang="en-US"/>
              <a:pPr/>
              <a:t>1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52F39-E389-488F-91BD-551E73453C69}" type="slidenum">
              <a:rPr lang="en-US"/>
              <a:pPr/>
              <a:t>10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52F39-E389-488F-91BD-551E73453C69}" type="slidenum">
              <a:rPr lang="en-US"/>
              <a:pPr/>
              <a:t>11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52F39-E389-488F-91BD-551E73453C69}" type="slidenum">
              <a:rPr lang="en-US"/>
              <a:pPr/>
              <a:t>12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52F39-E389-488F-91BD-551E73453C69}" type="slidenum">
              <a:rPr lang="en-US"/>
              <a:pPr/>
              <a:t>13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52F39-E389-488F-91BD-551E73453C69}" type="slidenum">
              <a:rPr lang="en-US"/>
              <a:pPr/>
              <a:t>14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52F39-E389-488F-91BD-551E73453C69}" type="slidenum">
              <a:rPr lang="en-US"/>
              <a:pPr/>
              <a:t>2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52F39-E389-488F-91BD-551E73453C69}" type="slidenum">
              <a:rPr lang="en-US"/>
              <a:pPr/>
              <a:t>3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52F39-E389-488F-91BD-551E73453C69}" type="slidenum">
              <a:rPr lang="en-US"/>
              <a:pPr/>
              <a:t>4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52F39-E389-488F-91BD-551E73453C69}" type="slidenum">
              <a:rPr lang="en-US"/>
              <a:pPr/>
              <a:t>5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52F39-E389-488F-91BD-551E73453C69}" type="slidenum">
              <a:rPr lang="en-US"/>
              <a:pPr/>
              <a:t>6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52F39-E389-488F-91BD-551E73453C69}" type="slidenum">
              <a:rPr lang="en-US"/>
              <a:pPr/>
              <a:t>7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52F39-E389-488F-91BD-551E73453C69}" type="slidenum">
              <a:rPr lang="en-US"/>
              <a:pPr/>
              <a:t>8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52F39-E389-488F-91BD-551E73453C69}" type="slidenum">
              <a:rPr lang="en-US"/>
              <a:pPr/>
              <a:t>9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8377" name="Picture 9" descr="Bible 3"/>
          <p:cNvPicPr>
            <a:picLocks noChangeAspect="1" noChangeArrowheads="1"/>
          </p:cNvPicPr>
          <p:nvPr userDrawn="1"/>
        </p:nvPicPr>
        <p:blipFill>
          <a:blip r:embed="rId2" cstate="print">
            <a:lum bright="-40000" contrast="-60000"/>
          </a:blip>
          <a:srcRect l="3333" t="12888" r="8665" b="15111"/>
          <a:stretch>
            <a:fillRect/>
          </a:stretch>
        </p:blipFill>
        <p:spPr bwMode="auto">
          <a:xfrm>
            <a:off x="14288" y="457200"/>
            <a:ext cx="9113837" cy="5591175"/>
          </a:xfrm>
          <a:prstGeom prst="rect">
            <a:avLst/>
          </a:prstGeom>
          <a:noFill/>
        </p:spPr>
      </p:pic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828800"/>
            <a:ext cx="8382000" cy="20574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6248400"/>
            <a:ext cx="4495800" cy="4572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133600" cy="6583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48400" cy="6583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81FFFF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9" name="Picture 15" descr="Bibl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57150"/>
            <a:ext cx="2209800" cy="1657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 b="1">
          <a:solidFill>
            <a:srgbClr val="FFFF00"/>
          </a:solidFill>
          <a:effectLst>
            <a:outerShdw blurRad="38100" dist="38100" dir="2700000" algn="ctr" rotWithShape="0">
              <a:schemeClr val="tx1"/>
            </a:outerShdw>
          </a:effectLst>
          <a:latin typeface="Calibri" pitchFamily="34" charset="0"/>
          <a:ea typeface="+mn-ea"/>
          <a:cs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600" b="1">
          <a:solidFill>
            <a:srgbClr val="81FFFF"/>
          </a:solidFill>
          <a:effectLst>
            <a:outerShdw blurRad="38100" dist="38100" dir="2700000" algn="ctr" rotWithShape="0">
              <a:schemeClr val="tx1"/>
            </a:outerShdw>
          </a:effectLst>
          <a:latin typeface="Calibri" pitchFamily="34" charset="0"/>
          <a:cs typeface="Calibri" pitchFamily="34" charset="0"/>
        </a:defRPr>
      </a:lvl2pPr>
      <a:lvl3pPr marL="1200150" indent="-285750" algn="l" rtl="0" fontAlgn="base">
        <a:spcBef>
          <a:spcPct val="20000"/>
        </a:spcBef>
        <a:spcAft>
          <a:spcPct val="0"/>
        </a:spcAft>
        <a:buClr>
          <a:srgbClr val="99CCFF"/>
        </a:buClr>
        <a:buSzPct val="80000"/>
        <a:buFont typeface="Wingdings" pitchFamily="2" charset="2"/>
        <a:buChar char="Ø"/>
        <a:defRPr sz="2400" b="1">
          <a:solidFill>
            <a:schemeClr val="bg1"/>
          </a:solidFill>
          <a:effectLst>
            <a:outerShdw blurRad="38100" dist="38100" dir="2700000" algn="ctr" rotWithShape="0">
              <a:schemeClr val="tx1"/>
            </a:outerShdw>
          </a:effectLst>
          <a:latin typeface="Calibri" pitchFamily="34" charset="0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200" b="1">
          <a:solidFill>
            <a:schemeClr val="bg1"/>
          </a:solidFill>
          <a:effectLst>
            <a:outerShdw blurRad="38100" dist="38100" dir="2700000" algn="ctr" rotWithShape="0">
              <a:schemeClr val="tx1"/>
            </a:outerShdw>
          </a:effectLst>
          <a:latin typeface="Calibri" pitchFamily="34" charset="0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bg1"/>
          </a:solidFill>
          <a:effectLst>
            <a:outerShdw blurRad="38100" dist="38100" dir="2700000" algn="ctr" rotWithShape="0">
              <a:schemeClr val="tx1"/>
            </a:outerShdw>
          </a:effectLst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 descr="Church 5"/>
          <p:cNvPicPr>
            <a:picLocks noChangeAspect="1" noChangeArrowheads="1"/>
          </p:cNvPicPr>
          <p:nvPr/>
        </p:nvPicPr>
        <p:blipFill>
          <a:blip r:embed="rId3" cstate="print"/>
          <a:srcRect l="3700" t="13333" r="8800" b="11066"/>
          <a:stretch>
            <a:fillRect/>
          </a:stretch>
        </p:blipFill>
        <p:spPr bwMode="auto">
          <a:xfrm>
            <a:off x="85725" y="484188"/>
            <a:ext cx="9058275" cy="5870575"/>
          </a:xfrm>
          <a:prstGeom prst="rect">
            <a:avLst/>
          </a:prstGeom>
          <a:noFill/>
        </p:spPr>
      </p:pic>
      <p:sp>
        <p:nvSpPr>
          <p:cNvPr id="206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6248400"/>
            <a:ext cx="4495800" cy="457200"/>
          </a:xfrm>
        </p:spPr>
        <p:txBody>
          <a:bodyPr/>
          <a:lstStyle/>
          <a:p>
            <a:r>
              <a:rPr lang="en-US" sz="2800" dirty="0" smtClean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Galatians 6:1-5</a:t>
            </a:r>
            <a:endParaRPr lang="en-US" sz="2800" dirty="0"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1828800" y="1905000"/>
            <a:ext cx="6172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1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FFFF"/>
                  </a:outerShdw>
                </a:effectLst>
                <a:latin typeface="Lucida Handwriting" pitchFamily="66" charset="0"/>
                <a:cs typeface="Tahoma"/>
              </a:rPr>
              <a:t>One Another’s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00FFFF"/>
                </a:outerShdw>
              </a:effectLst>
              <a:latin typeface="Lucida Handwriting" pitchFamily="66" charset="0"/>
              <a:cs typeface="Tahoma"/>
            </a:endParaRPr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457200" y="838200"/>
            <a:ext cx="2819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1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FFFF"/>
                  </a:outerShdw>
                </a:effectLst>
                <a:latin typeface="+mj-lt"/>
                <a:cs typeface="Tahoma"/>
              </a:rPr>
              <a:t>Bear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00FFFF"/>
                </a:outerShdw>
              </a:effectLst>
              <a:latin typeface="+mj-lt"/>
              <a:cs typeface="Tahoma"/>
            </a:endParaRPr>
          </a:p>
        </p:txBody>
      </p:sp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>
            <a:off x="3810000" y="3124200"/>
            <a:ext cx="449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1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FFFF"/>
                  </a:outerShdw>
                </a:effectLst>
                <a:latin typeface="+mj-lt"/>
                <a:cs typeface="Tahoma"/>
              </a:rPr>
              <a:t>Burdens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00FFFF"/>
                </a:outerShdw>
              </a:effectLst>
              <a:latin typeface="+mj-lt"/>
              <a:cs typeface="Tahom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uiExpand="1" build="p"/>
      <p:bldP spid="5" grpId="0"/>
      <p:bldP spid="8" grpId="0"/>
      <p:bldP spid="8" grpId="2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57400" y="152400"/>
            <a:ext cx="5379999" cy="14132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25400"/>
              <a:contourClr>
                <a:srgbClr val="DDDDDD"/>
              </a:contourClr>
            </a:sp3d>
          </a:bodyPr>
          <a:lstStyle/>
          <a:p>
            <a:pPr>
              <a:spcAft>
                <a:spcPts val="100"/>
              </a:spcAft>
            </a:pPr>
            <a:r>
              <a:rPr lang="en-US" sz="4000" i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Brotherly Attitude: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US" sz="4000" spc="150" dirty="0" smtClean="0">
                <a:ln w="11430"/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Lucida Calligraphy" pitchFamily="66" charset="0"/>
              </a:rPr>
              <a:t>Love &amp; Gentleness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Gentleness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“Restore such a one in a spirit of gentleness.”</a:t>
            </a:r>
          </a:p>
          <a:p>
            <a:pPr lvl="2">
              <a:spcBef>
                <a:spcPts val="400"/>
              </a:spcBef>
            </a:pPr>
            <a:r>
              <a:rPr lang="en-US" sz="2200" dirty="0" smtClean="0"/>
              <a:t>The gentleness of a surgeon setting a broken bone</a:t>
            </a:r>
          </a:p>
          <a:p>
            <a:pPr lvl="2">
              <a:spcBef>
                <a:spcPts val="400"/>
              </a:spcBef>
            </a:pPr>
            <a:r>
              <a:rPr lang="en-US" sz="2200" dirty="0" smtClean="0"/>
              <a:t>Sympathetically pick them up, gently help to move them, put them back in the right position, surround them with protection so they can </a:t>
            </a:r>
            <a:r>
              <a:rPr lang="en-US" sz="2200" dirty="0" smtClean="0"/>
              <a:t>heal</a:t>
            </a:r>
          </a:p>
          <a:p>
            <a:pPr lvl="2">
              <a:spcBef>
                <a:spcPts val="400"/>
              </a:spcBef>
            </a:pPr>
            <a:r>
              <a:rPr lang="en-US" sz="2200" dirty="0" smtClean="0"/>
              <a:t>2 Timothy 2:24-26</a:t>
            </a:r>
            <a:endParaRPr lang="en-US" sz="22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57400" y="152400"/>
            <a:ext cx="5379999" cy="14132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25400"/>
              <a:contourClr>
                <a:srgbClr val="DDDDDD"/>
              </a:contourClr>
            </a:sp3d>
          </a:bodyPr>
          <a:lstStyle/>
          <a:p>
            <a:pPr>
              <a:spcAft>
                <a:spcPts val="100"/>
              </a:spcAft>
            </a:pPr>
            <a:r>
              <a:rPr lang="en-US" sz="4000" i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Brotherly Attitude: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US" sz="4000" spc="150" dirty="0" smtClean="0">
                <a:ln w="11430"/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Lucida Calligraphy" pitchFamily="66" charset="0"/>
              </a:rPr>
              <a:t>Love &amp; Gentleness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Humility &amp; Caution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“Considering yourself lest you also be tempted.”</a:t>
            </a:r>
          </a:p>
          <a:p>
            <a:pPr lvl="2">
              <a:spcBef>
                <a:spcPts val="300"/>
              </a:spcBef>
            </a:pPr>
            <a:r>
              <a:rPr lang="en-US" sz="2300" dirty="0" smtClean="0"/>
              <a:t>No Christian is above temptation</a:t>
            </a:r>
          </a:p>
          <a:p>
            <a:pPr lvl="2">
              <a:spcBef>
                <a:spcPts val="300"/>
              </a:spcBef>
            </a:pPr>
            <a:r>
              <a:rPr lang="en-US" sz="2300" dirty="0" smtClean="0"/>
              <a:t>Take heed to your own life &amp; susceptibility to temptation (cf. 1 Cor. 10:12; 2 Pet. 3:17)</a:t>
            </a:r>
          </a:p>
          <a:p>
            <a:pPr lvl="2">
              <a:spcBef>
                <a:spcPts val="300"/>
              </a:spcBef>
            </a:pPr>
            <a:r>
              <a:rPr lang="en-US" sz="2300" dirty="0" smtClean="0"/>
              <a:t>You are just as susceptible to sin as your brother is; thus, you need to treat your brother accordingly.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“If anyone thinks himself to be something, when he is nothing, he deceives himself.”</a:t>
            </a:r>
          </a:p>
          <a:p>
            <a:pPr lvl="2">
              <a:spcBef>
                <a:spcPts val="300"/>
              </a:spcBef>
            </a:pPr>
            <a:r>
              <a:rPr lang="en-US" sz="2300" dirty="0" smtClean="0"/>
              <a:t>Must not compare ourselves to others (cf. 2 Cor. 10:12)</a:t>
            </a:r>
          </a:p>
          <a:p>
            <a:pPr lvl="2">
              <a:spcBef>
                <a:spcPts val="300"/>
              </a:spcBef>
            </a:pPr>
            <a:r>
              <a:rPr lang="en-US" sz="2300" dirty="0" smtClean="0"/>
              <a:t>“Let each one examine his own work, and then he will have rejoicing in himself alone, and not in another” (Gal. 6:4).</a:t>
            </a:r>
          </a:p>
          <a:p>
            <a:pPr lvl="2">
              <a:spcBef>
                <a:spcPts val="300"/>
              </a:spcBef>
            </a:pPr>
            <a:r>
              <a:rPr lang="en-US" sz="2300" dirty="0" smtClean="0"/>
              <a:t>Compare ourselves only to Christ (2 Cor. 3:18; 10:18)</a:t>
            </a:r>
          </a:p>
          <a:p>
            <a:pPr lvl="1">
              <a:spcBef>
                <a:spcPts val="400"/>
              </a:spcBef>
            </a:pP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57400" y="152400"/>
            <a:ext cx="5379999" cy="14132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25400"/>
              <a:contourClr>
                <a:srgbClr val="DDDDDD"/>
              </a:contourClr>
            </a:sp3d>
          </a:bodyPr>
          <a:lstStyle/>
          <a:p>
            <a:pPr>
              <a:spcAft>
                <a:spcPts val="100"/>
              </a:spcAft>
            </a:pPr>
            <a:r>
              <a:rPr lang="en-US" sz="4000" i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Brotherly Attitude: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US" sz="4000" spc="150" dirty="0" smtClean="0">
                <a:ln w="11430"/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Lucida Calligraphy" pitchFamily="66" charset="0"/>
              </a:rPr>
              <a:t>Love &amp; Gentleness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Devotion to Law &amp; Love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“Bear one another's burdens, and so fulfill the law of Christ” (Gal. 6:2).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We are under the law of Christ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“…Through love serve one another” (Gal. 5:13).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“For all the law is fulfilled in one word, even in this: ‘You shall love your neighbor as yourself’” (Gal. 5:14).</a:t>
            </a:r>
          </a:p>
          <a:p>
            <a:pPr lvl="2">
              <a:spcBef>
                <a:spcPts val="400"/>
              </a:spcBef>
            </a:pPr>
            <a:endParaRPr lang="en-US" dirty="0" smtClean="0"/>
          </a:p>
          <a:p>
            <a:pPr lvl="1">
              <a:spcBef>
                <a:spcPts val="400"/>
              </a:spcBef>
            </a:pP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57400" y="253345"/>
            <a:ext cx="7129452" cy="10951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25400"/>
              <a:contourClr>
                <a:srgbClr val="DDDDDD"/>
              </a:contourClr>
            </a:sp3d>
          </a:bodyPr>
          <a:lstStyle/>
          <a:p>
            <a:pPr>
              <a:spcAft>
                <a:spcPts val="500"/>
              </a:spcAft>
            </a:pPr>
            <a:r>
              <a:rPr lang="en-US" sz="3200" i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Bearing One Another’s Burdens: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500"/>
              </a:spcAft>
            </a:pPr>
            <a:r>
              <a:rPr lang="en-US" sz="3000" spc="150" dirty="0" smtClean="0">
                <a:ln w="11430"/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Lucida Calligraphy" pitchFamily="66" charset="0"/>
              </a:rPr>
              <a:t>A Function of a Healthy Body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We’re part of a family, a body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What a glorious &amp; unique relationship we share!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As “members of one another,” we need each other!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What a blessed privilege that we have each other!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Thank God for His church, the body of Christ!</a:t>
            </a:r>
          </a:p>
          <a:p>
            <a:pPr lvl="2">
              <a:spcBef>
                <a:spcPts val="400"/>
              </a:spcBef>
              <a:buNone/>
            </a:pPr>
            <a:endParaRPr lang="en-US" dirty="0" smtClean="0"/>
          </a:p>
          <a:p>
            <a:pPr lvl="2">
              <a:spcBef>
                <a:spcPts val="400"/>
              </a:spcBef>
            </a:pPr>
            <a:endParaRPr lang="en-US" dirty="0" smtClean="0"/>
          </a:p>
          <a:p>
            <a:pPr lvl="1">
              <a:spcBef>
                <a:spcPts val="400"/>
              </a:spcBef>
            </a:pP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57400" y="152400"/>
            <a:ext cx="6317755" cy="14132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25400"/>
              <a:contourClr>
                <a:srgbClr val="DDDDDD"/>
              </a:contourClr>
            </a:sp3d>
          </a:bodyPr>
          <a:lstStyle/>
          <a:p>
            <a:pPr>
              <a:spcAft>
                <a:spcPts val="100"/>
              </a:spcAft>
            </a:pPr>
            <a:r>
              <a:rPr lang="en-US" sz="4000" i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God’s Plan to Forgive</a:t>
            </a:r>
            <a:endParaRPr lang="en-US" sz="4000" i="1" spc="150" dirty="0" smtClean="0">
              <a:ln w="11430"/>
              <a:solidFill>
                <a:srgbClr val="F8F8F8"/>
              </a:solidFill>
              <a:effectLst>
                <a:outerShdw blurRad="50800" dist="38100" dir="2700000" algn="tl" rotWithShape="0">
                  <a:schemeClr val="tx1"/>
                </a:outerShdw>
              </a:effectLst>
            </a:endParaRP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US" sz="4000" spc="150" dirty="0" smtClean="0">
                <a:ln w="11430"/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Lucida Calligraphy" pitchFamily="66" charset="0"/>
              </a:rPr>
              <a:t>Man’s </a:t>
            </a:r>
            <a:r>
              <a:rPr lang="en-US" sz="4000" spc="150" dirty="0" smtClean="0">
                <a:ln w="11430"/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Lucida Calligraphy" pitchFamily="66" charset="0"/>
              </a:rPr>
              <a:t>Burden of </a:t>
            </a:r>
            <a:r>
              <a:rPr lang="en-US" sz="4000" spc="150" dirty="0" smtClean="0">
                <a:ln w="11430"/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Lucida Calligraphy" pitchFamily="66" charset="0"/>
              </a:rPr>
              <a:t>Sin </a:t>
            </a:r>
            <a:endParaRPr lang="en-US" sz="4000" spc="150" dirty="0" smtClean="0">
              <a:ln w="11430"/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200" dirty="0" smtClean="0"/>
              <a:t>Believe Jesus is God’s Son – Acts 16:31</a:t>
            </a:r>
          </a:p>
          <a:p>
            <a:pPr>
              <a:spcBef>
                <a:spcPts val="600"/>
              </a:spcBef>
            </a:pPr>
            <a:r>
              <a:rPr lang="en-US" sz="3200" dirty="0" smtClean="0"/>
              <a:t>Repent of sinful living – Acts 3:19</a:t>
            </a:r>
          </a:p>
          <a:p>
            <a:pPr>
              <a:spcBef>
                <a:spcPts val="600"/>
              </a:spcBef>
            </a:pPr>
            <a:r>
              <a:rPr lang="en-US" sz="3200" dirty="0" smtClean="0"/>
              <a:t>Confess faith in Jesus – Acts 8:36-38</a:t>
            </a:r>
          </a:p>
          <a:p>
            <a:pPr>
              <a:spcBef>
                <a:spcPts val="600"/>
              </a:spcBef>
            </a:pPr>
            <a:r>
              <a:rPr lang="en-US" sz="3200" dirty="0" smtClean="0"/>
              <a:t>Be baptized into Christ – Acts 2:38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Sins are forgiven – Acts 22:16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Added to His church – Acts 2:47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Registered in heaven – Hebrews </a:t>
            </a:r>
            <a:r>
              <a:rPr lang="en-US" sz="2800" dirty="0" smtClean="0"/>
              <a:t>12:23</a:t>
            </a:r>
          </a:p>
          <a:p>
            <a:pPr>
              <a:spcBef>
                <a:spcPts val="600"/>
              </a:spcBef>
            </a:pPr>
            <a:r>
              <a:rPr lang="en-US" sz="3200" dirty="0" smtClean="0"/>
              <a:t>Serve Him faithfully until death – 1 Cor. 15:58</a:t>
            </a:r>
            <a:endParaRPr lang="en-US" sz="3200" dirty="0" smtClean="0"/>
          </a:p>
          <a:p>
            <a:pPr>
              <a:spcBef>
                <a:spcPts val="600"/>
              </a:spcBef>
            </a:pPr>
            <a:endParaRPr lang="en-US" sz="32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57400" y="152400"/>
            <a:ext cx="6421951" cy="14132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25400"/>
              <a:contourClr>
                <a:srgbClr val="DDDDDD"/>
              </a:contourClr>
            </a:sp3d>
          </a:bodyPr>
          <a:lstStyle/>
          <a:p>
            <a:pPr>
              <a:spcAft>
                <a:spcPts val="100"/>
              </a:spcAft>
            </a:pPr>
            <a:r>
              <a:rPr lang="en-US" sz="4000" i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Brotherly Problem: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US" sz="4000" spc="150" dirty="0" smtClean="0">
                <a:ln w="11430"/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Lucida Calligraphy" pitchFamily="66" charset="0"/>
              </a:rPr>
              <a:t>Trespasses &amp; Burdens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We All Have Burdens!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Galatians 6:2 – others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Galatians 6:1, 5 – we ourselves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We All Have Different Burdens!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Verse 2 – “burden” </a:t>
            </a:r>
            <a:r>
              <a:rPr lang="en-US" i="1" dirty="0" smtClean="0"/>
              <a:t>(</a:t>
            </a:r>
            <a:r>
              <a:rPr lang="en-US" i="1" dirty="0" err="1" smtClean="0"/>
              <a:t>baros</a:t>
            </a:r>
            <a:r>
              <a:rPr lang="en-US" i="1" dirty="0" smtClean="0"/>
              <a:t>)</a:t>
            </a:r>
            <a:r>
              <a:rPr lang="en-US" dirty="0" smtClean="0"/>
              <a:t> – heaviness, weight, something that is particularly oppressive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These are burdens we need help in order to bear.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Verse 5 – “load/burden”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phortion</a:t>
            </a:r>
            <a:r>
              <a:rPr lang="en-US" sz="2400" i="1" dirty="0" smtClean="0"/>
              <a:t>)</a:t>
            </a:r>
            <a:r>
              <a:rPr lang="en-US" dirty="0" smtClean="0"/>
              <a:t> – a load for transport which is carried; used for the soldier’s pack he carried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These burdens/loads are more manageable and/or cannot possibly be shared (cf. Matt. 11:30).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724400" y="762000"/>
            <a:ext cx="2133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86200" y="3401568"/>
            <a:ext cx="1219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038600" y="2194560"/>
            <a:ext cx="35814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7400" y="152400"/>
            <a:ext cx="6421951" cy="14132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25400"/>
              <a:contourClr>
                <a:srgbClr val="DDDDDD"/>
              </a:contourClr>
            </a:sp3d>
          </a:bodyPr>
          <a:lstStyle/>
          <a:p>
            <a:pPr>
              <a:spcAft>
                <a:spcPts val="100"/>
              </a:spcAft>
            </a:pPr>
            <a:r>
              <a:rPr lang="en-US" sz="4000" i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Brotherly Problem: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US" sz="4000" spc="150" dirty="0" smtClean="0">
                <a:ln w="11430"/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Lucida Calligraphy" pitchFamily="66" charset="0"/>
              </a:rPr>
              <a:t>Trespasses &amp; Burdens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We All Have the Same Burden!</a:t>
            </a:r>
          </a:p>
          <a:p>
            <a:pPr lvl="1">
              <a:spcBef>
                <a:spcPts val="40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1 Brethren, if a man is overtaken in any trespass, you who are spiritual restore such a one in a spirit of gentleness, considering yourself lest you also be tempted.</a:t>
            </a:r>
          </a:p>
          <a:p>
            <a:pPr lvl="1">
              <a:spcBef>
                <a:spcPts val="40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2 Bear one another's burdens, and so fulfill the law of Christ.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Our most devastating burden weighing us down = SIN!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Can enslave us (John 8:34) &amp; lead to death (Rom. 6:23)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Deceives us that all is good &amp; safe (cf. Gal. 6:3-4, 7-8)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Can overtake us &amp; catch us off guard (Gal. 6:1)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Can cause even a Christian to be lost (2 Pet. 2:20-22)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The works of the flesh are in this same context (5:19-21)</a:t>
            </a:r>
          </a:p>
          <a:p>
            <a:pPr lvl="1">
              <a:spcBef>
                <a:spcPts val="400"/>
              </a:spcBef>
            </a:pPr>
            <a:endParaRPr lang="en-US" dirty="0" smtClean="0"/>
          </a:p>
          <a:p>
            <a:pPr lvl="1">
              <a:spcBef>
                <a:spcPts val="400"/>
              </a:spcBef>
            </a:pP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57400" y="152400"/>
            <a:ext cx="6764993" cy="14132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25400"/>
              <a:contourClr>
                <a:srgbClr val="DDDDDD"/>
              </a:contourClr>
            </a:sp3d>
          </a:bodyPr>
          <a:lstStyle/>
          <a:p>
            <a:pPr>
              <a:spcAft>
                <a:spcPts val="100"/>
              </a:spcAft>
            </a:pPr>
            <a:r>
              <a:rPr lang="en-US" sz="4000" i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Brotherly Responsibility: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US" sz="4000" spc="150" dirty="0" smtClean="0">
                <a:ln w="11430"/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Lucida Calligraphy" pitchFamily="66" charset="0"/>
              </a:rPr>
              <a:t>Restore &amp; Bear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Restore Such a One!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“Restore” </a:t>
            </a:r>
            <a:r>
              <a:rPr lang="en-US" i="1" dirty="0" smtClean="0"/>
              <a:t>(</a:t>
            </a:r>
            <a:r>
              <a:rPr lang="en-US" i="1" dirty="0" err="1" smtClean="0"/>
              <a:t>katartizo</a:t>
            </a:r>
            <a:r>
              <a:rPr lang="en-US" i="1" dirty="0" smtClean="0"/>
              <a:t>)</a:t>
            </a:r>
            <a:endParaRPr lang="en-US" dirty="0" smtClean="0"/>
          </a:p>
          <a:p>
            <a:pPr lvl="2">
              <a:spcBef>
                <a:spcPts val="400"/>
              </a:spcBef>
            </a:pPr>
            <a:r>
              <a:rPr lang="en-US" dirty="0" smtClean="0"/>
              <a:t>“Put again into order; restore to former condition; make complete; put into a condition to function well”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Translated:  “mending nets” (Matt. 4:21); “perfectly joined together” (1 Cor. 1:10)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Medical term – surgeon setting a fractured bone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Present tense imperative – urgent, continuous, repeated </a:t>
            </a:r>
            <a:r>
              <a:rPr lang="en-US" dirty="0" smtClean="0"/>
              <a:t>efforts</a:t>
            </a:r>
          </a:p>
          <a:p>
            <a:pPr lvl="1">
              <a:spcBef>
                <a:spcPts val="400"/>
              </a:spcBef>
            </a:pPr>
            <a:r>
              <a:rPr lang="en-US" dirty="0" smtClean="0"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A </a:t>
            </a:r>
            <a:r>
              <a:rPr lang="en-US" u="sng" dirty="0" smtClean="0"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soul</a:t>
            </a:r>
            <a:r>
              <a:rPr lang="en-US" dirty="0" smtClean="0"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 is at stake (James 5:19-20 ~ Gal. 6:1)!</a:t>
            </a:r>
          </a:p>
          <a:p>
            <a:pPr lvl="2">
              <a:spcBef>
                <a:spcPts val="400"/>
              </a:spcBef>
            </a:pPr>
            <a:r>
              <a:rPr lang="en-US" dirty="0" smtClean="0"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If </a:t>
            </a:r>
            <a:r>
              <a:rPr lang="en-US" dirty="0" smtClean="0"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we restore, we “gain our brother” (Matt. 18:15).</a:t>
            </a:r>
            <a:endParaRPr lang="en-US" dirty="0" smtClean="0"/>
          </a:p>
          <a:p>
            <a:pPr lvl="1">
              <a:spcBef>
                <a:spcPts val="400"/>
              </a:spcBef>
            </a:pPr>
            <a:endParaRPr lang="en-US" dirty="0" smtClean="0"/>
          </a:p>
          <a:p>
            <a:pPr lvl="1">
              <a:spcBef>
                <a:spcPts val="400"/>
              </a:spcBef>
            </a:pPr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724400" y="762000"/>
            <a:ext cx="3733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57400" y="152400"/>
            <a:ext cx="6764993" cy="14132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25400"/>
              <a:contourClr>
                <a:srgbClr val="DDDDDD"/>
              </a:contourClr>
            </a:sp3d>
          </a:bodyPr>
          <a:lstStyle/>
          <a:p>
            <a:pPr>
              <a:spcAft>
                <a:spcPts val="100"/>
              </a:spcAft>
            </a:pPr>
            <a:r>
              <a:rPr lang="en-US" sz="4000" i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Brotherly Responsibility: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US" sz="4000" spc="150" dirty="0" smtClean="0">
                <a:ln w="11430"/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Lucida Calligraphy" pitchFamily="66" charset="0"/>
              </a:rPr>
              <a:t>Restore &amp; Bear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Bear His Burdens!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“Bear” </a:t>
            </a:r>
            <a:r>
              <a:rPr lang="en-US" i="1" dirty="0" smtClean="0"/>
              <a:t>(</a:t>
            </a:r>
            <a:r>
              <a:rPr lang="en-US" i="1" dirty="0" err="1" smtClean="0"/>
              <a:t>bastazo</a:t>
            </a:r>
            <a:r>
              <a:rPr lang="en-US" i="1" dirty="0" smtClean="0"/>
              <a:t>)</a:t>
            </a:r>
            <a:endParaRPr lang="en-US" dirty="0" smtClean="0"/>
          </a:p>
          <a:p>
            <a:pPr lvl="2">
              <a:spcBef>
                <a:spcPts val="400"/>
              </a:spcBef>
            </a:pPr>
            <a:r>
              <a:rPr lang="en-US" dirty="0" smtClean="0"/>
              <a:t>“pick up, carry, endure” – present tense imperative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“Restore &amp; Bear”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These words have special meaning to a body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Broken bone receives immediate &amp; careful attention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Rest of the body picks up, carries, supports, compensates</a:t>
            </a:r>
          </a:p>
          <a:p>
            <a:pPr lvl="2">
              <a:spcBef>
                <a:spcPts val="400"/>
              </a:spcBef>
            </a:pPr>
            <a:r>
              <a:rPr lang="en-US" i="1" dirty="0" smtClean="0"/>
              <a:t>What if the body of Christ was as concerned for the body as one broken arm is for another broken arm?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One overtaken in sin experiences the guilt, pain, sorrow, stress &amp; overload of sin.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Our Goal:  Help relieve &amp; bear the burden of our brother.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57400" y="152400"/>
            <a:ext cx="6764993" cy="14132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25400"/>
              <a:contourClr>
                <a:srgbClr val="DDDDDD"/>
              </a:contourClr>
            </a:sp3d>
          </a:bodyPr>
          <a:lstStyle/>
          <a:p>
            <a:pPr>
              <a:spcAft>
                <a:spcPts val="100"/>
              </a:spcAft>
            </a:pPr>
            <a:r>
              <a:rPr lang="en-US" sz="4000" i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Brotherly Responsibility: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US" sz="4000" spc="150" dirty="0" smtClean="0">
                <a:ln w="11430"/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Lucida Calligraphy" pitchFamily="66" charset="0"/>
              </a:rPr>
              <a:t>Restore &amp; Bear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Bear His Burdens!</a:t>
            </a:r>
          </a:p>
          <a:p>
            <a:pPr marL="914400" lvl="1" indent="-574675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Keep your eyes open to situations! </a:t>
            </a:r>
            <a:r>
              <a:rPr lang="en-US" dirty="0" smtClean="0"/>
              <a:t>– Phil. 2:4</a:t>
            </a:r>
          </a:p>
          <a:p>
            <a:pPr marL="914400" lvl="1" indent="-574675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Go to them in private!</a:t>
            </a:r>
            <a:r>
              <a:rPr lang="en-US" dirty="0" smtClean="0"/>
              <a:t> – Matt. 18:15</a:t>
            </a:r>
          </a:p>
          <a:p>
            <a:pPr marL="914400" lvl="1" indent="-574675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Use Scripture to identify &amp; convict of sin!</a:t>
            </a:r>
            <a:r>
              <a:rPr lang="en-US" dirty="0" smtClean="0"/>
              <a:t> – 2 Tim. 3:16</a:t>
            </a:r>
          </a:p>
          <a:p>
            <a:pPr marL="914400" lvl="1" indent="-574675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Encourage them to repent!</a:t>
            </a:r>
            <a:r>
              <a:rPr lang="en-US" dirty="0" smtClean="0"/>
              <a:t> – Acts 8:22</a:t>
            </a:r>
          </a:p>
          <a:p>
            <a:pPr marL="914400" lvl="1" indent="-574675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Pray with them!</a:t>
            </a:r>
            <a:r>
              <a:rPr lang="en-US" dirty="0" smtClean="0"/>
              <a:t> – James 5:16</a:t>
            </a:r>
          </a:p>
          <a:p>
            <a:pPr marL="914400" lvl="1" indent="-574675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Urge them to not give up!</a:t>
            </a:r>
            <a:r>
              <a:rPr lang="en-US" dirty="0" smtClean="0"/>
              <a:t> – Heb. 3:13; 1 Thess. 5:14</a:t>
            </a:r>
          </a:p>
          <a:p>
            <a:pPr marL="914400" lvl="1" indent="-574675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Warn them of consequences!</a:t>
            </a:r>
            <a:r>
              <a:rPr lang="en-US" dirty="0" smtClean="0"/>
              <a:t> – 2 Th. 3:15; 1 Th. 5:14</a:t>
            </a:r>
          </a:p>
          <a:p>
            <a:pPr marL="914400" lvl="1" indent="-574675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Compel to do right &amp; prioritize!</a:t>
            </a:r>
            <a:r>
              <a:rPr lang="en-US" dirty="0" smtClean="0"/>
              <a:t> – Heb. 10:24; Mt. 6:33</a:t>
            </a:r>
          </a:p>
          <a:p>
            <a:pPr marL="914400" lvl="1" indent="-574675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Point them back to Jesus!</a:t>
            </a:r>
            <a:r>
              <a:rPr lang="en-US" dirty="0" smtClean="0"/>
              <a:t> – Heb. 12:1-2; Phil. 4:13</a:t>
            </a:r>
          </a:p>
          <a:p>
            <a:pPr marL="914400" lvl="1" indent="-574675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Refresh their appreciation for the cross!</a:t>
            </a:r>
            <a:r>
              <a:rPr lang="en-US" dirty="0" smtClean="0"/>
              <a:t> – Rom. 5:6-10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57400" y="152400"/>
            <a:ext cx="6764993" cy="14132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25400"/>
              <a:contourClr>
                <a:srgbClr val="DDDDDD"/>
              </a:contourClr>
            </a:sp3d>
          </a:bodyPr>
          <a:lstStyle/>
          <a:p>
            <a:pPr>
              <a:spcAft>
                <a:spcPts val="100"/>
              </a:spcAft>
            </a:pPr>
            <a:r>
              <a:rPr lang="en-US" sz="4000" i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Brotherly Responsibility: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US" sz="4000" spc="150" dirty="0" smtClean="0">
                <a:ln w="11430"/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Lucida Calligraphy" pitchFamily="66" charset="0"/>
              </a:rPr>
              <a:t>Restore &amp; Bear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Bear His Burdens!</a:t>
            </a:r>
          </a:p>
          <a:p>
            <a:pPr marL="914400" lvl="1" indent="-574675">
              <a:spcBef>
                <a:spcPts val="400"/>
              </a:spcBef>
              <a:buFont typeface="+mj-lt"/>
              <a:buAutoNum type="arabicPeriod" startAt="11"/>
            </a:pPr>
            <a:r>
              <a:rPr lang="en-US" dirty="0" smtClean="0">
                <a:solidFill>
                  <a:schemeClr val="bg1"/>
                </a:solidFill>
              </a:rPr>
              <a:t>Remind them of heaven!</a:t>
            </a:r>
            <a:r>
              <a:rPr lang="en-US" dirty="0" smtClean="0"/>
              <a:t> – 1 Thess. 4:17-18; Phil. 3:20</a:t>
            </a:r>
          </a:p>
          <a:p>
            <a:pPr marL="914400" lvl="1" indent="-574675">
              <a:spcBef>
                <a:spcPts val="400"/>
              </a:spcBef>
              <a:buFont typeface="+mj-lt"/>
              <a:buAutoNum type="arabicPeriod" startAt="11"/>
            </a:pPr>
            <a:r>
              <a:rPr lang="en-US" dirty="0" smtClean="0">
                <a:solidFill>
                  <a:schemeClr val="bg1"/>
                </a:solidFill>
              </a:rPr>
              <a:t>Emphasize the riches of God’s love!</a:t>
            </a:r>
            <a:r>
              <a:rPr lang="en-US" dirty="0" smtClean="0"/>
              <a:t> – Eph. 2:4-5</a:t>
            </a:r>
          </a:p>
          <a:p>
            <a:pPr marL="914400" lvl="1" indent="-574675">
              <a:spcBef>
                <a:spcPts val="400"/>
              </a:spcBef>
              <a:buFont typeface="+mj-lt"/>
              <a:buAutoNum type="arabicPeriod" startAt="11"/>
            </a:pPr>
            <a:r>
              <a:rPr lang="en-US" dirty="0" smtClean="0">
                <a:solidFill>
                  <a:schemeClr val="bg1"/>
                </a:solidFill>
              </a:rPr>
              <a:t>Persuade to avoid temptations!</a:t>
            </a:r>
            <a:r>
              <a:rPr lang="en-US" dirty="0" smtClean="0"/>
              <a:t> – 1 </a:t>
            </a:r>
            <a:r>
              <a:rPr lang="en-US" dirty="0" err="1" smtClean="0"/>
              <a:t>Pe</a:t>
            </a:r>
            <a:r>
              <a:rPr lang="en-US" dirty="0" smtClean="0"/>
              <a:t>. 2:11; 1 Th. 5:22</a:t>
            </a:r>
          </a:p>
          <a:p>
            <a:pPr marL="914400" lvl="1" indent="-574675">
              <a:spcBef>
                <a:spcPts val="400"/>
              </a:spcBef>
              <a:buFont typeface="+mj-lt"/>
              <a:buAutoNum type="arabicPeriod" startAt="11"/>
            </a:pPr>
            <a:r>
              <a:rPr lang="en-US" dirty="0" smtClean="0">
                <a:solidFill>
                  <a:schemeClr val="bg1"/>
                </a:solidFill>
              </a:rPr>
              <a:t>Convince them to forgive themselves!</a:t>
            </a:r>
            <a:r>
              <a:rPr lang="en-US" dirty="0" smtClean="0"/>
              <a:t> – 1 Jn. 1:9</a:t>
            </a:r>
          </a:p>
          <a:p>
            <a:pPr marL="914400" lvl="1" indent="-574675">
              <a:spcBef>
                <a:spcPts val="400"/>
              </a:spcBef>
              <a:buFont typeface="+mj-lt"/>
              <a:buAutoNum type="arabicPeriod" startAt="11"/>
            </a:pPr>
            <a:r>
              <a:rPr lang="en-US" dirty="0" smtClean="0">
                <a:solidFill>
                  <a:schemeClr val="bg1"/>
                </a:solidFill>
              </a:rPr>
              <a:t>Be a Barnabas: Give for their good!</a:t>
            </a:r>
            <a:r>
              <a:rPr lang="en-US" dirty="0" smtClean="0"/>
              <a:t> – Acts 4:36-37</a:t>
            </a:r>
          </a:p>
          <a:p>
            <a:pPr marL="914400" lvl="1" indent="-574675">
              <a:spcBef>
                <a:spcPts val="400"/>
              </a:spcBef>
              <a:buFont typeface="+mj-lt"/>
              <a:buAutoNum type="arabicPeriod" startAt="11"/>
            </a:pPr>
            <a:r>
              <a:rPr lang="en-US" dirty="0" smtClean="0">
                <a:solidFill>
                  <a:schemeClr val="bg1"/>
                </a:solidFill>
              </a:rPr>
              <a:t>Be a Barnabas: Stand in the gap!</a:t>
            </a:r>
            <a:r>
              <a:rPr lang="en-US" dirty="0" smtClean="0"/>
              <a:t> – Acts 9:26-27</a:t>
            </a:r>
          </a:p>
          <a:p>
            <a:pPr marL="914400" lvl="1" indent="-574675">
              <a:spcBef>
                <a:spcPts val="400"/>
              </a:spcBef>
              <a:buFont typeface="+mj-lt"/>
              <a:buAutoNum type="arabicPeriod" startAt="11"/>
            </a:pPr>
            <a:r>
              <a:rPr lang="en-US" dirty="0" smtClean="0">
                <a:solidFill>
                  <a:schemeClr val="bg1"/>
                </a:solidFill>
              </a:rPr>
              <a:t>Be a Barnabas: Encourage to remain true!</a:t>
            </a:r>
            <a:r>
              <a:rPr lang="en-US" dirty="0" smtClean="0"/>
              <a:t> – Acts 11:23</a:t>
            </a:r>
          </a:p>
          <a:p>
            <a:pPr marL="914400" lvl="1" indent="-574675">
              <a:spcBef>
                <a:spcPts val="400"/>
              </a:spcBef>
              <a:buFont typeface="+mj-lt"/>
              <a:buAutoNum type="arabicPeriod" startAt="11"/>
            </a:pPr>
            <a:r>
              <a:rPr lang="en-US" dirty="0" smtClean="0">
                <a:solidFill>
                  <a:schemeClr val="bg1"/>
                </a:solidFill>
              </a:rPr>
              <a:t>Be a Barnabas: Be a steady companion!</a:t>
            </a:r>
            <a:r>
              <a:rPr lang="en-US" dirty="0" smtClean="0"/>
              <a:t> – Acts 11:30…</a:t>
            </a:r>
          </a:p>
          <a:p>
            <a:pPr marL="914400" lvl="1" indent="-574675">
              <a:spcBef>
                <a:spcPts val="400"/>
              </a:spcBef>
              <a:buFont typeface="+mj-lt"/>
              <a:buAutoNum type="arabicPeriod" startAt="11"/>
            </a:pPr>
            <a:r>
              <a:rPr lang="en-US" dirty="0" smtClean="0">
                <a:solidFill>
                  <a:schemeClr val="bg1"/>
                </a:solidFill>
              </a:rPr>
              <a:t>Put their needs even above your own!</a:t>
            </a:r>
            <a:r>
              <a:rPr lang="en-US" dirty="0" smtClean="0"/>
              <a:t> – Phil. 2:3-4</a:t>
            </a:r>
          </a:p>
          <a:p>
            <a:pPr marL="914400" lvl="1" indent="-574675">
              <a:spcBef>
                <a:spcPts val="400"/>
              </a:spcBef>
              <a:buFont typeface="+mj-lt"/>
              <a:buAutoNum type="arabicPeriod" startAt="11"/>
            </a:pPr>
            <a:r>
              <a:rPr lang="en-US" dirty="0" smtClean="0">
                <a:solidFill>
                  <a:schemeClr val="bg1"/>
                </a:solidFill>
              </a:rPr>
              <a:t>Always be there for them!</a:t>
            </a:r>
            <a:r>
              <a:rPr lang="en-US" dirty="0" smtClean="0"/>
              <a:t> – </a:t>
            </a:r>
            <a:r>
              <a:rPr lang="en-US" dirty="0" err="1" smtClean="0"/>
              <a:t>Ecc</a:t>
            </a:r>
            <a:r>
              <a:rPr lang="en-US" dirty="0" smtClean="0"/>
              <a:t>. 4:9-12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8092440" y="5212080"/>
            <a:ext cx="713232" cy="28346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99632" y="5202936"/>
            <a:ext cx="713232" cy="28346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43200" y="5212080"/>
            <a:ext cx="990600" cy="28346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76400" y="4876800"/>
            <a:ext cx="762000" cy="28346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74920" y="4535424"/>
            <a:ext cx="685800" cy="28346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81600" y="3867912"/>
            <a:ext cx="685800" cy="28346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14600" y="3867912"/>
            <a:ext cx="685800" cy="28346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95800" y="3538728"/>
            <a:ext cx="685800" cy="28346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400" y="3538728"/>
            <a:ext cx="722376" cy="28346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7400" y="152400"/>
            <a:ext cx="6764993" cy="14132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25400"/>
              <a:contourClr>
                <a:srgbClr val="DDDDDD"/>
              </a:contourClr>
            </a:sp3d>
          </a:bodyPr>
          <a:lstStyle/>
          <a:p>
            <a:pPr>
              <a:spcAft>
                <a:spcPts val="100"/>
              </a:spcAft>
            </a:pPr>
            <a:r>
              <a:rPr lang="en-US" sz="4000" i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Brotherly Responsibility: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US" sz="4000" spc="150" dirty="0" smtClean="0">
                <a:ln w="11430"/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Lucida Calligraphy" pitchFamily="66" charset="0"/>
              </a:rPr>
              <a:t>Restore &amp; Bear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Whose Responsibility Is It?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“Brethren” – Gal. 6:1</a:t>
            </a:r>
          </a:p>
          <a:p>
            <a:pPr lvl="1">
              <a:spcBef>
                <a:spcPts val="400"/>
              </a:spcBef>
            </a:pPr>
            <a:r>
              <a:rPr lang="en-US" dirty="0" smtClean="0"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“Ye” (</a:t>
            </a:r>
            <a:r>
              <a:rPr lang="en-US" u="sng" dirty="0" smtClean="0"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plural</a:t>
            </a:r>
            <a:r>
              <a:rPr lang="en-US" dirty="0" smtClean="0"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) – Gal. 6:1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“Spiritual” – Gal. 6:1</a:t>
            </a:r>
          </a:p>
          <a:p>
            <a:pPr lvl="2">
              <a:spcBef>
                <a:spcPts val="400"/>
              </a:spcBef>
            </a:pPr>
            <a:r>
              <a:rPr lang="en-US" sz="2200" dirty="0" smtClean="0"/>
              <a:t>“Walk in the Spirit…the Spirit [lusts] against the flesh… led by the Spirit….the fruit of the Spirit is love, joy, peace, longsuffering, kindness, goodness, faithfulness, gentleness, self-control…If we live in the Spirit, let us also walk in the Spirit…Brethren, if a man is overtaken in any trespass, you who are spiritual…he who sows to the Spirit will of the Spirit reap everlasting life” (Gal. 5:16, 17, 18, 22, 25; 6:1, 8).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“One Another” (reciprocal pronoun) – Gal. 6:2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Each one helping every one – mutual responsibility</a:t>
            </a:r>
          </a:p>
          <a:p>
            <a:pPr lvl="2">
              <a:spcBef>
                <a:spcPts val="400"/>
              </a:spcBef>
            </a:pPr>
            <a:endParaRPr lang="en-US" dirty="0" smtClean="0"/>
          </a:p>
          <a:p>
            <a:pPr lvl="2">
              <a:spcBef>
                <a:spcPts val="400"/>
              </a:spcBef>
            </a:pP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11" grpId="0" animBg="1"/>
      <p:bldP spid="10" grpId="0" animBg="1"/>
      <p:bldP spid="8" grpId="0" animBg="1"/>
      <p:bldP spid="7" grpId="0" animBg="1"/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57400" y="152400"/>
            <a:ext cx="5379999" cy="14132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25400"/>
              <a:contourClr>
                <a:srgbClr val="DDDDDD"/>
              </a:contourClr>
            </a:sp3d>
          </a:bodyPr>
          <a:lstStyle/>
          <a:p>
            <a:pPr>
              <a:spcAft>
                <a:spcPts val="100"/>
              </a:spcAft>
            </a:pPr>
            <a:r>
              <a:rPr lang="en-US" sz="4000" i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Brotherly Attitude: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US" sz="4000" spc="150" dirty="0" smtClean="0">
                <a:ln w="11430"/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Lucida Calligraphy" pitchFamily="66" charset="0"/>
              </a:rPr>
              <a:t>Love &amp; Gentleness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The Wrong Attitude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“Let us not…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become conceited, 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provoking one another, 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envying one another” (Gal. 5:26).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“For if anyone thinks himself…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to be something, 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when he is nothing, 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he deceives himself” (Gal. 6:3).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724400" y="762000"/>
            <a:ext cx="2057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mon Template">
  <a:themeElements>
    <a:clrScheme name="Serm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rmo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rm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11910</TotalTime>
  <Words>1359</Words>
  <Application>Microsoft Office PowerPoint</Application>
  <PresentationFormat>On-screen Show (4:3)</PresentationFormat>
  <Paragraphs>150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Sermon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PBL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602</cp:revision>
  <dcterms:created xsi:type="dcterms:W3CDTF">2006-05-11T22:57:34Z</dcterms:created>
  <dcterms:modified xsi:type="dcterms:W3CDTF">2012-01-29T22:54:04Z</dcterms:modified>
</cp:coreProperties>
</file>