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4"/>
  </p:handoutMasterIdLst>
  <p:sldIdLst>
    <p:sldId id="256" r:id="rId3"/>
    <p:sldId id="296" r:id="rId4"/>
    <p:sldId id="297" r:id="rId5"/>
    <p:sldId id="288" r:id="rId6"/>
    <p:sldId id="298" r:id="rId7"/>
    <p:sldId id="300" r:id="rId8"/>
    <p:sldId id="301" r:id="rId9"/>
    <p:sldId id="299" r:id="rId10"/>
    <p:sldId id="302" r:id="rId11"/>
    <p:sldId id="303" r:id="rId12"/>
    <p:sldId id="289" r:id="rId1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3AB"/>
    <a:srgbClr val="FFF5AF"/>
    <a:srgbClr val="FFFF93"/>
    <a:srgbClr val="FFD175"/>
    <a:srgbClr val="DAF0FD"/>
    <a:srgbClr val="0000CC"/>
    <a:srgbClr val="CC9900"/>
    <a:srgbClr val="FFBF4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59" autoAdjust="0"/>
  </p:normalViewPr>
  <p:slideViewPr>
    <p:cSldViewPr>
      <p:cViewPr varScale="1">
        <p:scale>
          <a:sx n="112" d="100"/>
          <a:sy n="112" d="100"/>
        </p:scale>
        <p:origin x="-46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3D32761-6561-42A9-BEBE-BB7C206A7741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EAECA07-EDB6-413F-85ED-B8F8AEAEB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pblfpr\users\David\_Graphics\Oxygen Graphics\Dunjun-Scroll\Dunjun-Scroll_E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9200"/>
            <a:ext cx="7772400" cy="555625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FFBF4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7772400" cy="533400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6EBA-5A07-40BE-9A68-5187C5F360F1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1/8/2012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BA3-893B-4A9A-A35F-85B2A9CDC3E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6477000"/>
            <a:ext cx="9144000" cy="381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6EBA-5A07-40BE-9A68-5187C5F360F1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1/8/2012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BA3-893B-4A9A-A35F-85B2A9CDC3E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6EBA-5A07-40BE-9A68-5187C5F360F1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1/8/2012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BA3-893B-4A9A-A35F-85B2A9CDC3E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6EBA-5A07-40BE-9A68-5187C5F360F1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1/8/2012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BA3-893B-4A9A-A35F-85B2A9CDC3E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6EBA-5A07-40BE-9A68-5187C5F360F1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1/8/2012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BA3-893B-4A9A-A35F-85B2A9CDC3E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6EBA-5A07-40BE-9A68-5187C5F360F1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1/8/2012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BA3-893B-4A9A-A35F-85B2A9CDC3E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6EBA-5A07-40BE-9A68-5187C5F360F1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1/8/2012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BA3-893B-4A9A-A35F-85B2A9CDC3E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solidFill>
                  <a:srgbClr val="FFFF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6EBA-5A07-40BE-9A68-5187C5F360F1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1/8/2012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BA3-893B-4A9A-A35F-85B2A9CDC3E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6477000"/>
            <a:ext cx="9144000" cy="3810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6EBA-5A07-40BE-9A68-5187C5F360F1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1/8/2012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BA3-893B-4A9A-A35F-85B2A9CDC3E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16EBA-5A07-40BE-9A68-5187C5F360F1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1/8/2012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62BA3-893B-4A9A-A35F-85B2A9CDC3E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unjun-Scroll_D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76962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Papyru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32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8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2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16EBA-5A07-40BE-9A68-5187C5F360F1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1/8/2012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62BA3-893B-4A9A-A35F-85B2A9CDC3E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5311775"/>
            <a:ext cx="3962400" cy="555625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rgbClr val="FFE3AB"/>
                </a:solidFill>
              </a:rPr>
              <a:t>An Overview of</a:t>
            </a:r>
            <a:endParaRPr lang="en-US" sz="4000" dirty="0">
              <a:solidFill>
                <a:srgbClr val="FFE3AB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3600"/>
            <a:ext cx="9144000" cy="990600"/>
          </a:xfrm>
        </p:spPr>
        <p:txBody>
          <a:bodyPr anchor="ctr" anchorCtr="0">
            <a:noAutofit/>
          </a:bodyPr>
          <a:lstStyle/>
          <a:p>
            <a:r>
              <a:rPr lang="en-US" sz="5400" dirty="0" smtClean="0"/>
              <a:t>Haggai, Zechariah &amp; Malachi</a:t>
            </a:r>
            <a:endParaRPr lang="en-US" sz="5400" b="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Main highlights found at “yet you say”:</a:t>
            </a:r>
          </a:p>
          <a:p>
            <a:pPr lvl="1"/>
            <a:r>
              <a:rPr lang="en-US" dirty="0" smtClean="0"/>
              <a:t>God still loves His people (1:2-3)</a:t>
            </a:r>
          </a:p>
          <a:p>
            <a:pPr lvl="1"/>
            <a:r>
              <a:rPr lang="en-US" dirty="0" smtClean="0"/>
              <a:t>God expects His name to be honored (1:6-8)</a:t>
            </a:r>
          </a:p>
          <a:p>
            <a:pPr lvl="1"/>
            <a:r>
              <a:rPr lang="en-US" dirty="0" smtClean="0"/>
              <a:t>God expects faithfulness in marriage (2:13-16)</a:t>
            </a:r>
          </a:p>
          <a:p>
            <a:pPr lvl="1"/>
            <a:r>
              <a:rPr lang="en-US" dirty="0" smtClean="0"/>
              <a:t>God expects a proper view of evil/son (2:17)</a:t>
            </a:r>
          </a:p>
          <a:p>
            <a:pPr lvl="1"/>
            <a:r>
              <a:rPr lang="en-US" dirty="0" smtClean="0"/>
              <a:t>God expects repentance from straying (3:7)</a:t>
            </a:r>
          </a:p>
          <a:p>
            <a:pPr lvl="1"/>
            <a:r>
              <a:rPr lang="en-US" dirty="0" smtClean="0"/>
              <a:t>God expects sacrificial giving (3:8-10)</a:t>
            </a:r>
          </a:p>
          <a:p>
            <a:pPr lvl="1"/>
            <a:r>
              <a:rPr lang="en-US" dirty="0" smtClean="0"/>
              <a:t>God expects true service for His profit </a:t>
            </a:r>
            <a:r>
              <a:rPr lang="en-US" sz="2600" dirty="0" smtClean="0"/>
              <a:t>(3:13-15)</a:t>
            </a:r>
          </a:p>
          <a:p>
            <a:r>
              <a:rPr lang="en-US" dirty="0" smtClean="0"/>
              <a:t>God would send Elijah &amp; the Messiah (3:1; 4:5)</a:t>
            </a:r>
          </a:p>
          <a:p>
            <a:pPr lvl="1"/>
            <a:r>
              <a:rPr lang="en-US" dirty="0" smtClean="0"/>
              <a:t>Lest He strike the earth with a curse – 4:6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362200" y="206375"/>
            <a:ext cx="67818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An Overview of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667000" y="914400"/>
            <a:ext cx="3886200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Malachi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Believe Jesus is God’s Son – Mark 16:16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Repent of sinful living – 2 Peter 3:9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Confess your faith in Jesus – Romans 10:9-10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Be immersed into Christ – Galatians 3:26-27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Sins are washed away – Acts 22:16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Added to the Lord’s church – Acts 2:47</a:t>
            </a:r>
          </a:p>
          <a:p>
            <a:pPr lvl="1"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Name is written in heaven – Hebrews 12:23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en-US" dirty="0" smtClean="0"/>
              <a:t>Serve the Lord faithfully – 1 Corinthians 15:58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362200" y="206375"/>
            <a:ext cx="67818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An Overview of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667000" y="762000"/>
            <a:ext cx="6477000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God’s Plan of Salvation  </a:t>
            </a:r>
            <a:endParaRPr kumimoji="0" lang="en-US" sz="4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Arrow Callout 5"/>
          <p:cNvSpPr/>
          <p:nvPr/>
        </p:nvSpPr>
        <p:spPr>
          <a:xfrm>
            <a:off x="609600" y="1447800"/>
            <a:ext cx="5867400" cy="1447800"/>
          </a:xfrm>
          <a:prstGeom prst="rightArrowCallout">
            <a:avLst>
              <a:gd name="adj1" fmla="val 13235"/>
              <a:gd name="adj2" fmla="val 25000"/>
              <a:gd name="adj3" fmla="val 25000"/>
              <a:gd name="adj4" fmla="val 61014"/>
            </a:avLst>
          </a:prstGeom>
          <a:solidFill>
            <a:srgbClr val="61A4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u="sng" dirty="0" smtClean="0">
                <a:solidFill>
                  <a:prstClr val="white"/>
                </a:solidFill>
              </a:rPr>
              <a:t>Prophets to North</a:t>
            </a:r>
          </a:p>
          <a:p>
            <a:pPr algn="ctr"/>
            <a:r>
              <a:rPr lang="en-US" sz="2800" b="1" dirty="0" smtClean="0">
                <a:solidFill>
                  <a:prstClr val="white"/>
                </a:solidFill>
              </a:rPr>
              <a:t>Hosea, Amos &amp; Jonah</a:t>
            </a:r>
            <a:endParaRPr lang="en-US" sz="2800" b="1" dirty="0">
              <a:solidFill>
                <a:prstClr val="white"/>
              </a:solidFill>
            </a:endParaRPr>
          </a:p>
        </p:txBody>
      </p:sp>
      <p:pic>
        <p:nvPicPr>
          <p:cNvPr id="1026" name="Picture 2" descr="\\pblfpr\users\David\_Graphics\Bible Maps\israel_and_her_neighbor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0"/>
            <a:ext cx="7620000" cy="4019550"/>
          </a:xfrm>
          <a:prstGeom prst="rect">
            <a:avLst/>
          </a:prstGeom>
          <a:noFill/>
        </p:spPr>
      </p:pic>
      <p:pic>
        <p:nvPicPr>
          <p:cNvPr id="1028" name="Picture 4" descr="\\pblfpr\users\David\_Graphics\Bible Maps\Ma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07" y="0"/>
            <a:ext cx="9096394" cy="62484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76200" y="3072825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Hosea &amp; Amos</a:t>
            </a:r>
            <a:endParaRPr lang="en-US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10400" y="3429000"/>
            <a:ext cx="243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itchFamily="66" charset="0"/>
              </a:rPr>
              <a:t>Daniel &amp; </a:t>
            </a:r>
          </a:p>
          <a:p>
            <a:r>
              <a:rPr lang="en-US" sz="32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itchFamily="66" charset="0"/>
              </a:rPr>
              <a:t>Ezekiel</a:t>
            </a:r>
            <a:endParaRPr lang="en-US" sz="3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tura MT Script Capital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00600" y="6096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bo Std" pitchFamily="50" charset="0"/>
              </a:rPr>
              <a:t>Jonah</a:t>
            </a:r>
            <a:endParaRPr lang="en-US" sz="28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obo Std" pitchFamily="50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200" y="272409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howcard Gothic" pitchFamily="82" charset="0"/>
              </a:rPr>
              <a:t>north</a:t>
            </a:r>
            <a:endParaRPr lang="en-US" sz="2000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howcard Gothic" pitchFamily="8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0600" y="228600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bo Std" pitchFamily="50" charset="0"/>
              </a:rPr>
              <a:t>Nineveh</a:t>
            </a:r>
            <a:endParaRPr lang="en-US" sz="2000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obo Std" pitchFamily="50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86600" y="29718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tura MT Script Capitals" pitchFamily="66" charset="0"/>
              </a:rPr>
              <a:t>Babylon</a:t>
            </a:r>
            <a:endParaRPr lang="en-US" sz="2400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atura MT Script Capital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76800" y="6273225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u="sng" dirty="0" smtClean="0">
                <a:solidFill>
                  <a:prstClr val="white"/>
                </a:solidFill>
                <a:latin typeface="Carbon Block" pitchFamily="2" charset="0"/>
              </a:rPr>
              <a:t>Unknown Time</a:t>
            </a:r>
            <a:r>
              <a:rPr lang="en-US" sz="2800" dirty="0" smtClean="0">
                <a:solidFill>
                  <a:prstClr val="white"/>
                </a:solidFill>
                <a:latin typeface="Carbon Block" pitchFamily="2" charset="0"/>
              </a:rPr>
              <a:t>:  </a:t>
            </a:r>
            <a:r>
              <a:rPr lang="en-US" sz="3200" dirty="0" smtClean="0">
                <a:solidFill>
                  <a:prstClr val="white"/>
                </a:solidFill>
                <a:latin typeface="Carbon Block" pitchFamily="2" charset="0"/>
              </a:rPr>
              <a:t>Joel &amp; Obadiah</a:t>
            </a:r>
            <a:endParaRPr lang="en-US" sz="2800" dirty="0">
              <a:solidFill>
                <a:prstClr val="white"/>
              </a:solidFill>
              <a:latin typeface="Carbon Block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200" y="4231957"/>
            <a:ext cx="3200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Isaiah &amp; Micah</a:t>
            </a:r>
            <a:endParaRPr lang="en-US" sz="2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00" y="3842265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South </a:t>
            </a:r>
            <a:r>
              <a:rPr lang="en-US" sz="2000" b="1" u="sng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b/f</a:t>
            </a:r>
            <a:r>
              <a:rPr lang="en-US" sz="2000" b="1" u="sn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risten ITC" pitchFamily="66" charset="0"/>
              </a:rPr>
              <a:t> North Fell</a:t>
            </a:r>
            <a:endParaRPr lang="en-US" sz="2000" b="1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risten ITC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2000" y="5105400"/>
            <a:ext cx="3200400" cy="1675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en-US" sz="3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ankee" pitchFamily="18" charset="0"/>
              </a:rPr>
              <a:t>Nahum</a:t>
            </a:r>
          </a:p>
          <a:p>
            <a:pPr>
              <a:lnSpc>
                <a:spcPct val="70000"/>
              </a:lnSpc>
            </a:pPr>
            <a:r>
              <a:rPr lang="en-US" sz="3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ankee" pitchFamily="18" charset="0"/>
              </a:rPr>
              <a:t>Habakkuk</a:t>
            </a:r>
          </a:p>
          <a:p>
            <a:pPr>
              <a:lnSpc>
                <a:spcPct val="70000"/>
              </a:lnSpc>
            </a:pPr>
            <a:r>
              <a:rPr lang="en-US" sz="3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ankee" pitchFamily="18" charset="0"/>
              </a:rPr>
              <a:t>Zephaniah</a:t>
            </a:r>
          </a:p>
          <a:p>
            <a:pPr>
              <a:lnSpc>
                <a:spcPct val="70000"/>
              </a:lnSpc>
            </a:pPr>
            <a:r>
              <a:rPr lang="en-US" sz="3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ankee" pitchFamily="18" charset="0"/>
              </a:rPr>
              <a:t>Jeremiah</a:t>
            </a:r>
            <a:endParaRPr lang="en-US" sz="3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ankee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3400" y="46482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ankee" pitchFamily="18" charset="0"/>
              </a:rPr>
              <a:t>South </a:t>
            </a:r>
            <a:r>
              <a:rPr lang="en-US" sz="2800" b="1" u="sng" dirty="0" err="1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ankee" pitchFamily="18" charset="0"/>
              </a:rPr>
              <a:t>b/f</a:t>
            </a:r>
            <a:r>
              <a:rPr lang="en-US" sz="2800" b="1" u="sng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ankee" pitchFamily="18" charset="0"/>
              </a:rPr>
              <a:t> Fall</a:t>
            </a:r>
            <a:endParaRPr lang="en-US" sz="2800" b="1" u="sng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ankee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-2819400" y="5105400"/>
            <a:ext cx="228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26"/>
          <p:cNvGrpSpPr/>
          <p:nvPr/>
        </p:nvGrpSpPr>
        <p:grpSpPr>
          <a:xfrm>
            <a:off x="1676400" y="-7827334"/>
            <a:ext cx="7315200" cy="14147467"/>
            <a:chOff x="1676400" y="-7827334"/>
            <a:chExt cx="7315200" cy="14147467"/>
          </a:xfrm>
        </p:grpSpPr>
        <p:sp>
          <p:nvSpPr>
            <p:cNvPr id="23" name="Circular Arrow 22"/>
            <p:cNvSpPr/>
            <p:nvPr/>
          </p:nvSpPr>
          <p:spPr>
            <a:xfrm rot="11131445">
              <a:off x="2707778" y="2309861"/>
              <a:ext cx="5035692" cy="4010272"/>
            </a:xfrm>
            <a:prstGeom prst="circularArrow">
              <a:avLst>
                <a:gd name="adj1" fmla="val 9852"/>
                <a:gd name="adj2" fmla="val 1182544"/>
                <a:gd name="adj3" fmla="val 19887339"/>
                <a:gd name="adj4" fmla="val 10800000"/>
                <a:gd name="adj5" fmla="val 12958"/>
              </a:avLst>
            </a:prstGeom>
            <a:solidFill>
              <a:srgbClr val="501D1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676400" y="-7827334"/>
              <a:ext cx="7315200" cy="13737266"/>
            </a:xfrm>
            <a:prstGeom prst="rect">
              <a:avLst/>
            </a:prstGeom>
            <a:noFill/>
          </p:spPr>
          <p:txBody>
            <a:bodyPr wrap="square" rtlCol="0">
              <a:prstTxWarp prst="textArchDown">
                <a:avLst>
                  <a:gd name="adj" fmla="val 736"/>
                </a:avLst>
              </a:prstTxWarp>
              <a:spAutoFit/>
            </a:bodyPr>
            <a:lstStyle/>
            <a:p>
              <a:pPr algn="ctr"/>
              <a:r>
                <a:rPr lang="en-US" sz="3600" dirty="0" smtClean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Walt Disney Script v4.1" pitchFamily="66" charset="0"/>
                </a:rPr>
                <a:t>Haggai, Zechariah &amp; Malachi</a:t>
              </a:r>
              <a:endParaRPr 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alt Disney Script v4.1" pitchFamily="66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2362200" y="358775"/>
            <a:ext cx="67818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An Overview of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362200" y="914400"/>
            <a:ext cx="6781800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Haggai, Zechariah &amp;</a:t>
            </a:r>
            <a:r>
              <a:rPr kumimoji="0" lang="en-US" sz="41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 Malachi</a:t>
            </a:r>
            <a:endParaRPr kumimoji="0" lang="en-US" sz="41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n-ea"/>
              <a:cs typeface="+mn-cs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152400" y="2895600"/>
            <a:ext cx="4343400" cy="2590800"/>
          </a:xfrm>
          <a:prstGeom prst="wedgeRoundRectCallout">
            <a:avLst>
              <a:gd name="adj1" fmla="val 12396"/>
              <a:gd name="adj2" fmla="val -20230"/>
              <a:gd name="adj3" fmla="val 16667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  <a:effectLst>
            <a:outerShdw blurRad="50800" dist="50800" dir="2700000" algn="ctr" rotWithShape="0">
              <a:schemeClr val="bg2">
                <a:lumMod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US" sz="4000" b="1" dirty="0" smtClean="0">
                <a:solidFill>
                  <a:schemeClr val="tx1"/>
                </a:solidFill>
                <a:latin typeface="Papyrus" pitchFamily="66" charset="0"/>
              </a:rPr>
              <a:t>Ezra</a:t>
            </a:r>
          </a:p>
          <a:p>
            <a:pPr algn="ctr">
              <a:spcAft>
                <a:spcPts val="1200"/>
              </a:spcAft>
            </a:pPr>
            <a:r>
              <a:rPr lang="en-US" sz="4000" b="1" dirty="0" smtClean="0">
                <a:solidFill>
                  <a:schemeClr val="tx1"/>
                </a:solidFill>
                <a:latin typeface="Papyrus" pitchFamily="66" charset="0"/>
              </a:rPr>
              <a:t>Nehemiah</a:t>
            </a:r>
          </a:p>
          <a:p>
            <a:pPr algn="ctr">
              <a:spcAft>
                <a:spcPts val="1200"/>
              </a:spcAft>
            </a:pPr>
            <a:r>
              <a:rPr lang="en-US" sz="4000" b="1" dirty="0" smtClean="0">
                <a:solidFill>
                  <a:schemeClr val="tx1"/>
                </a:solidFill>
                <a:latin typeface="Papyrus" pitchFamily="66" charset="0"/>
              </a:rPr>
              <a:t>Esther</a:t>
            </a:r>
            <a:endParaRPr lang="en-US" sz="4000" b="1" dirty="0">
              <a:solidFill>
                <a:schemeClr val="tx1"/>
              </a:solidFill>
              <a:latin typeface="Papyru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23622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Papyrus" pitchFamily="66" charset="0"/>
              </a:rPr>
              <a:t>Last 3 Books of History</a:t>
            </a:r>
            <a:endParaRPr lang="en-US" sz="28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Papyrus" pitchFamily="66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724400" y="2895600"/>
            <a:ext cx="4343400" cy="2590800"/>
          </a:xfrm>
          <a:prstGeom prst="wedgeRoundRectCallout">
            <a:avLst>
              <a:gd name="adj1" fmla="val 12396"/>
              <a:gd name="adj2" fmla="val -20230"/>
              <a:gd name="adj3" fmla="val 16667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  <a:effectLst>
            <a:outerShdw blurRad="50800" dist="50800" dir="2700000" algn="ctr" rotWithShape="0">
              <a:schemeClr val="bg2">
                <a:lumMod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US" sz="4000" b="1" dirty="0" smtClean="0">
                <a:solidFill>
                  <a:schemeClr val="tx1"/>
                </a:solidFill>
                <a:latin typeface="Papyrus" pitchFamily="66" charset="0"/>
              </a:rPr>
              <a:t>Haggai</a:t>
            </a:r>
          </a:p>
          <a:p>
            <a:pPr algn="ctr">
              <a:spcAft>
                <a:spcPts val="1200"/>
              </a:spcAft>
            </a:pPr>
            <a:r>
              <a:rPr lang="en-US" sz="4000" b="1" dirty="0" smtClean="0">
                <a:solidFill>
                  <a:schemeClr val="tx1"/>
                </a:solidFill>
                <a:latin typeface="Papyrus" pitchFamily="66" charset="0"/>
              </a:rPr>
              <a:t>Zechariah</a:t>
            </a:r>
          </a:p>
          <a:p>
            <a:pPr algn="ctr">
              <a:spcAft>
                <a:spcPts val="1200"/>
              </a:spcAft>
            </a:pPr>
            <a:r>
              <a:rPr lang="en-US" sz="4000" b="1" dirty="0" smtClean="0">
                <a:solidFill>
                  <a:schemeClr val="tx1"/>
                </a:solidFill>
                <a:latin typeface="Papyrus" pitchFamily="66" charset="0"/>
              </a:rPr>
              <a:t>Malachi</a:t>
            </a:r>
            <a:endParaRPr lang="en-US" sz="4000" b="1" dirty="0">
              <a:solidFill>
                <a:schemeClr val="tx1"/>
              </a:solidFill>
              <a:latin typeface="Papyru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4400" y="237238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Papyrus" pitchFamily="66" charset="0"/>
              </a:rPr>
              <a:t>Last 3 Books of Prophecy</a:t>
            </a:r>
            <a:endParaRPr lang="en-US" sz="28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Papyru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0600" y="5791200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Papyrus" pitchFamily="66" charset="0"/>
              </a:rPr>
              <a:t>Same Period of History</a:t>
            </a:r>
            <a:endParaRPr lang="en-US" sz="4000" b="1" dirty="0">
              <a:solidFill>
                <a:schemeClr val="bg1"/>
              </a:solidFill>
              <a:effectLst>
                <a:outerShdw blurRad="50800" dist="50800" dir="2700000" algn="ctr" rotWithShape="0">
                  <a:schemeClr val="tx1"/>
                </a:outerShdw>
              </a:effectLst>
              <a:latin typeface="Papyru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 animBg="1"/>
      <p:bldP spid="7" grpId="0"/>
      <p:bldP spid="8" grpId="0" uiExpand="1" build="allAtOnce" animBg="1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Older prophet, likely returned with </a:t>
            </a:r>
            <a:r>
              <a:rPr lang="en-US" dirty="0" err="1" smtClean="0"/>
              <a:t>Zerubbabel</a:t>
            </a:r>
            <a:endParaRPr lang="en-US" dirty="0" smtClean="0"/>
          </a:p>
          <a:p>
            <a:r>
              <a:rPr lang="en-US" dirty="0" smtClean="0"/>
              <a:t>Prophesied for four months in 520 B.C.</a:t>
            </a:r>
          </a:p>
          <a:p>
            <a:r>
              <a:rPr lang="en-US" dirty="0" smtClean="0"/>
              <a:t>The construction of the temple was idle for 16 yrs</a:t>
            </a:r>
          </a:p>
          <a:p>
            <a:pPr lvl="1"/>
            <a:r>
              <a:rPr lang="en-US" dirty="0" smtClean="0"/>
              <a:t>But the people had taken care of their homes</a:t>
            </a:r>
          </a:p>
          <a:p>
            <a:r>
              <a:rPr lang="en-US" dirty="0" smtClean="0"/>
              <a:t>Haggai &amp; Zechariah prophesied (Ezra 5:1; 6:14)</a:t>
            </a:r>
          </a:p>
          <a:p>
            <a:r>
              <a:rPr lang="en-US" dirty="0" smtClean="0"/>
              <a:t>Message of Haggai to the people of Israel:</a:t>
            </a:r>
          </a:p>
          <a:p>
            <a:pPr lvl="1"/>
            <a:r>
              <a:rPr lang="en-US" dirty="0" smtClean="0"/>
              <a:t>Reorder your priorities!</a:t>
            </a:r>
          </a:p>
          <a:p>
            <a:pPr lvl="2"/>
            <a:r>
              <a:rPr lang="en-US" dirty="0" smtClean="0"/>
              <a:t>“Consider your ways!” (1:1-7)</a:t>
            </a:r>
          </a:p>
          <a:p>
            <a:pPr lvl="1"/>
            <a:r>
              <a:rPr lang="en-US" dirty="0" smtClean="0"/>
              <a:t>Rebuild the temple now!</a:t>
            </a:r>
          </a:p>
          <a:p>
            <a:pPr lvl="2"/>
            <a:r>
              <a:rPr lang="en-US" dirty="0" smtClean="0"/>
              <a:t>“It is time!” (1:8-9, 12)</a:t>
            </a:r>
          </a:p>
          <a:p>
            <a:pPr lvl="2"/>
            <a:r>
              <a:rPr lang="en-US" dirty="0" smtClean="0"/>
              <a:t>Completed in 4 years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362200" y="206375"/>
            <a:ext cx="67818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An Overview of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667000" y="914400"/>
            <a:ext cx="3505200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Haggai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Prophesied for two years (520-518 B.C.)</a:t>
            </a:r>
          </a:p>
          <a:p>
            <a:r>
              <a:rPr lang="en-US" dirty="0" smtClean="0"/>
              <a:t>With Haggai, charged Israel to finish the temple</a:t>
            </a:r>
          </a:p>
          <a:p>
            <a:pPr lvl="1"/>
            <a:r>
              <a:rPr lang="en-US" dirty="0" smtClean="0"/>
              <a:t>Haggai – more focused on practical side</a:t>
            </a:r>
          </a:p>
          <a:p>
            <a:pPr lvl="1"/>
            <a:r>
              <a:rPr lang="en-US" dirty="0" smtClean="0"/>
              <a:t>Zechariah – more focused on spiritual side</a:t>
            </a:r>
          </a:p>
          <a:p>
            <a:pPr lvl="2"/>
            <a:r>
              <a:rPr lang="en-US" dirty="0" smtClean="0"/>
              <a:t>Zechariah was a prophet &amp; a priest (12:4)</a:t>
            </a:r>
          </a:p>
          <a:p>
            <a:r>
              <a:rPr lang="en-US" dirty="0" smtClean="0"/>
              <a:t>Focused on two temples</a:t>
            </a:r>
          </a:p>
          <a:p>
            <a:pPr lvl="1"/>
            <a:r>
              <a:rPr lang="en-US" dirty="0" smtClean="0"/>
              <a:t>The physical one that Israel needed to build</a:t>
            </a:r>
          </a:p>
          <a:p>
            <a:pPr lvl="1"/>
            <a:r>
              <a:rPr lang="en-US" dirty="0" smtClean="0"/>
              <a:t>The spiritual one that God would build</a:t>
            </a:r>
          </a:p>
          <a:p>
            <a:r>
              <a:rPr lang="en-US" dirty="0" smtClean="0"/>
              <a:t>8 Visions – Illustrating God’s providential care</a:t>
            </a:r>
          </a:p>
          <a:p>
            <a:r>
              <a:rPr lang="en-US" dirty="0" smtClean="0"/>
              <a:t>Highly Messianic prophet, second only to Isaiah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362200" y="206375"/>
            <a:ext cx="67818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An Overview of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667000" y="914400"/>
            <a:ext cx="3886200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Zechariah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8 Visions – Illustrating God’s providential care</a:t>
            </a:r>
          </a:p>
          <a:p>
            <a:pPr lvl="1"/>
            <a:r>
              <a:rPr lang="en-US" dirty="0" smtClean="0"/>
              <a:t>The rider and the horses – 1:7-17</a:t>
            </a:r>
          </a:p>
          <a:p>
            <a:pPr lvl="1"/>
            <a:r>
              <a:rPr lang="en-US" dirty="0" smtClean="0"/>
              <a:t>The four horns and four craftsmen – 1:18-21</a:t>
            </a:r>
          </a:p>
          <a:p>
            <a:pPr lvl="1"/>
            <a:r>
              <a:rPr lang="en-US" dirty="0" smtClean="0"/>
              <a:t>The man with the measuring line – 2:1-13</a:t>
            </a:r>
          </a:p>
          <a:p>
            <a:pPr lvl="1"/>
            <a:r>
              <a:rPr lang="en-US" dirty="0" smtClean="0"/>
              <a:t>The high priest, Joshua – 3:1-10</a:t>
            </a:r>
          </a:p>
          <a:p>
            <a:pPr lvl="1"/>
            <a:r>
              <a:rPr lang="en-US" dirty="0" smtClean="0"/>
              <a:t>The gold </a:t>
            </a:r>
            <a:r>
              <a:rPr lang="en-US" dirty="0" err="1" smtClean="0"/>
              <a:t>lampstand</a:t>
            </a:r>
            <a:r>
              <a:rPr lang="en-US" dirty="0" smtClean="0"/>
              <a:t> &amp; two olive trees – 4:1-14</a:t>
            </a:r>
          </a:p>
          <a:p>
            <a:pPr lvl="1"/>
            <a:r>
              <a:rPr lang="en-US" dirty="0" smtClean="0"/>
              <a:t>The flying scroll – 5:1-4</a:t>
            </a:r>
          </a:p>
          <a:p>
            <a:pPr lvl="1"/>
            <a:r>
              <a:rPr lang="en-US" dirty="0" smtClean="0"/>
              <a:t>The woman in a basket – 5:5-11</a:t>
            </a:r>
          </a:p>
          <a:p>
            <a:pPr lvl="1"/>
            <a:r>
              <a:rPr lang="en-US" dirty="0" smtClean="0"/>
              <a:t>The four chariots – 6:1-8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362200" y="206375"/>
            <a:ext cx="67818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An Overview of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667000" y="914400"/>
            <a:ext cx="3886200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Zechariah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</a:pPr>
            <a:r>
              <a:rPr lang="en-US" sz="3000" dirty="0" smtClean="0"/>
              <a:t>Highly Messianic prophet, second only to Isaiah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Christ will be God’s servant, the Branch – 3:8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He will remove iniquity – 3:9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He will build the temple/church – 6:12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He will be King &amp; Priest on His throne – 6:13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He will ride into Jerusalem on a donkey – 9:9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He will be a king who reigns from sea to sea – 9:10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He will be a shepherd – 9:16; 11:11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He will be a smitten shepherd – 13:7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He will be betrayed for 30 </a:t>
            </a:r>
            <a:r>
              <a:rPr lang="en-US" dirty="0" err="1" smtClean="0"/>
              <a:t>pcs</a:t>
            </a:r>
            <a:r>
              <a:rPr lang="en-US" dirty="0" smtClean="0"/>
              <a:t> of silver – 11:12-13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He will be pierced – 12:20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He will be a fountain of salvation – 13:1</a:t>
            </a:r>
          </a:p>
          <a:p>
            <a:pPr lvl="1">
              <a:spcBef>
                <a:spcPts val="400"/>
              </a:spcBef>
            </a:pPr>
            <a:r>
              <a:rPr lang="en-US" dirty="0" smtClean="0"/>
              <a:t>He will be wounded in the house of friends – 13:6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362200" y="206375"/>
            <a:ext cx="67818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An Overview of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667000" y="914400"/>
            <a:ext cx="3886200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Zechariah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Message of Zechariah to the people of Israel:</a:t>
            </a:r>
          </a:p>
          <a:p>
            <a:pPr lvl="1"/>
            <a:r>
              <a:rPr lang="en-US" dirty="0" smtClean="0"/>
              <a:t>You rebuild the temple!</a:t>
            </a:r>
          </a:p>
          <a:p>
            <a:pPr lvl="1"/>
            <a:r>
              <a:rPr lang="en-US" dirty="0" smtClean="0"/>
              <a:t>God will build His temple!</a:t>
            </a:r>
          </a:p>
          <a:p>
            <a:pPr lvl="1"/>
            <a:r>
              <a:rPr lang="en-US" dirty="0" smtClean="0"/>
              <a:t>And, He shall rule! (14:9)</a:t>
            </a:r>
          </a:p>
          <a:p>
            <a:pPr lvl="1"/>
            <a:endParaRPr lang="en-US" dirty="0" smtClean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362200" y="206375"/>
            <a:ext cx="67818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An Overview of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667000" y="914400"/>
            <a:ext cx="3886200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Zechariah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Contemporary with Nehemiah (440-420 B.C.)</a:t>
            </a:r>
          </a:p>
          <a:p>
            <a:r>
              <a:rPr lang="en-US" dirty="0" smtClean="0"/>
              <a:t>Last of the prophets, before 400 years of silence</a:t>
            </a:r>
          </a:p>
          <a:p>
            <a:r>
              <a:rPr lang="en-US" dirty="0" smtClean="0"/>
              <a:t>The people had grown to be spiritually indifferent and morally lax</a:t>
            </a:r>
          </a:p>
          <a:p>
            <a:r>
              <a:rPr lang="en-US" dirty="0" smtClean="0"/>
              <a:t>Message of Malachi to the people of Israel:</a:t>
            </a:r>
          </a:p>
          <a:p>
            <a:pPr lvl="1"/>
            <a:r>
              <a:rPr lang="en-US" dirty="0" smtClean="0"/>
              <a:t>Return to holy living!</a:t>
            </a:r>
          </a:p>
          <a:p>
            <a:pPr lvl="1"/>
            <a:r>
              <a:rPr lang="en-US" dirty="0" smtClean="0"/>
              <a:t>God expects and demands the very best!</a:t>
            </a:r>
          </a:p>
          <a:p>
            <a:pPr lvl="1"/>
            <a:r>
              <a:rPr lang="en-US" dirty="0" smtClean="0"/>
              <a:t>The Messiah is coming!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362200" y="206375"/>
            <a:ext cx="6781800" cy="5556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E3AB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j-ea"/>
                <a:cs typeface="+mj-cs"/>
              </a:rPr>
              <a:t>An Overview of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E3AB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j-ea"/>
              <a:cs typeface="+mj-cs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667000" y="914400"/>
            <a:ext cx="3886200" cy="838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Papyrus" pitchFamily="66" charset="0"/>
                <a:ea typeface="+mn-ea"/>
                <a:cs typeface="+mn-cs"/>
              </a:rPr>
              <a:t>Malachi</a:t>
            </a:r>
            <a:endParaRPr kumimoji="0" lang="en-US" sz="6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Papyru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5636</TotalTime>
  <Words>693</Words>
  <Application>Microsoft Office PowerPoint</Application>
  <PresentationFormat>On-screen Show (4:3)</PresentationFormat>
  <Paragraphs>119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1_Office Theme</vt:lpstr>
      <vt:lpstr>An Overview of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330</cp:revision>
  <dcterms:created xsi:type="dcterms:W3CDTF">2010-09-04T02:43:12Z</dcterms:created>
  <dcterms:modified xsi:type="dcterms:W3CDTF">2012-01-08T21:35:48Z</dcterms:modified>
</cp:coreProperties>
</file>