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1C1C"/>
    <a:srgbClr val="CE1C1C"/>
    <a:srgbClr val="A50021"/>
    <a:srgbClr val="FFFFFF"/>
    <a:srgbClr val="0000CC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99625" autoAdjust="0"/>
  </p:normalViewPr>
  <p:slideViewPr>
    <p:cSldViewPr>
      <p:cViewPr varScale="1">
        <p:scale>
          <a:sx n="131" d="100"/>
          <a:sy n="131" d="100"/>
        </p:scale>
        <p:origin x="-7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heart-ribbo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\\pblfpr\users\David\_Graphics\heart-ribbo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4724400" cy="1143000"/>
          </a:xfrm>
        </p:spPr>
        <p:txBody>
          <a:bodyPr/>
          <a:lstStyle>
            <a:lvl1pPr>
              <a:defRPr b="1">
                <a:solidFill>
                  <a:srgbClr val="A5002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486400"/>
          </a:xfrm>
        </p:spPr>
        <p:txBody>
          <a:bodyPr/>
          <a:lstStyle>
            <a:lvl1pPr>
              <a:defRPr sz="2800" b="1">
                <a:effectLst>
                  <a:outerShdw blurRad="38100" dist="38100" dir="2700000" algn="ctr" rotWithShape="0">
                    <a:schemeClr val="bg1"/>
                  </a:outerShdw>
                </a:effectLst>
              </a:defRPr>
            </a:lvl1pPr>
            <a:lvl2pPr>
              <a:defRPr b="1">
                <a:solidFill>
                  <a:srgbClr val="0000CC"/>
                </a:solidFill>
                <a:effectLst>
                  <a:outerShdw blurRad="38100" dist="38100" dir="2700000" algn="ctr" rotWithShape="0">
                    <a:schemeClr val="bg1"/>
                  </a:outerShdw>
                </a:effectLst>
              </a:defRPr>
            </a:lvl2pPr>
            <a:lvl3pPr>
              <a:defRPr b="1">
                <a:solidFill>
                  <a:srgbClr val="7E1C1C"/>
                </a:solidFill>
                <a:effectLst>
                  <a:outerShdw blurRad="38100" dist="38100" dir="2700000" algn="ctr" rotWithShape="0">
                    <a:schemeClr val="bg1"/>
                  </a:outerShdw>
                </a:effectLst>
              </a:defRPr>
            </a:lvl3pPr>
            <a:lvl4pPr>
              <a:defRPr b="1">
                <a:effectLst>
                  <a:outerShdw blurRad="38100" dist="38100" dir="2700000" algn="ctr" rotWithShape="0">
                    <a:schemeClr val="bg1"/>
                  </a:outerShdw>
                </a:effectLst>
              </a:defRPr>
            </a:lvl4pPr>
            <a:lvl5pPr>
              <a:defRPr b="1">
                <a:effectLst>
                  <a:outerShdw blurRad="38100" dist="38100" dir="2700000" algn="ctr" rotWithShape="0">
                    <a:schemeClr val="bg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882896" y="27432"/>
            <a:ext cx="4343400" cy="1371600"/>
            <a:chOff x="4876800" y="0"/>
            <a:chExt cx="4343400" cy="1371600"/>
          </a:xfrm>
        </p:grpSpPr>
        <p:sp>
          <p:nvSpPr>
            <p:cNvPr id="9" name="Rectangle 8"/>
            <p:cNvSpPr/>
            <p:nvPr/>
          </p:nvSpPr>
          <p:spPr>
            <a:xfrm>
              <a:off x="4876800" y="0"/>
              <a:ext cx="4191000" cy="12954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E1C1C"/>
              </a:solidFill>
            </a:ln>
            <a:effectLst>
              <a:outerShdw blurRad="25400" dist="38100" dir="2700000" algn="ctr" rotWithShape="0">
                <a:schemeClr val="tx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CE1C1C"/>
                  </a:solidFill>
                </a:ln>
                <a:effectLst>
                  <a:outerShdw blurRad="50800" dist="76200" dir="2700000" algn="ctr" rotWithShape="0">
                    <a:schemeClr val="tx1"/>
                  </a:outerShdw>
                </a:effectLst>
              </a:endParaRPr>
            </a:p>
          </p:txBody>
        </p:sp>
        <p:pic>
          <p:nvPicPr>
            <p:cNvPr id="10" name="Picture 2" descr="\\pblfpr\users\David\_Graphics\heart-ribbon.jpg"/>
            <p:cNvPicPr>
              <a:picLocks noChangeAspect="1" noChangeArrowheads="1"/>
            </p:cNvPicPr>
            <p:nvPr/>
          </p:nvPicPr>
          <p:blipFill>
            <a:blip r:embed="rId3" cstate="print"/>
            <a:srcRect t="16667"/>
            <a:stretch>
              <a:fillRect/>
            </a:stretch>
          </p:blipFill>
          <p:spPr bwMode="auto">
            <a:xfrm>
              <a:off x="4895088" y="137160"/>
              <a:ext cx="1828800" cy="1143000"/>
            </a:xfrm>
            <a:prstGeom prst="rect">
              <a:avLst/>
            </a:prstGeom>
            <a:noFill/>
          </p:spPr>
        </p:pic>
        <p:sp>
          <p:nvSpPr>
            <p:cNvPr id="11" name="Rectangle 10"/>
            <p:cNvSpPr/>
            <p:nvPr/>
          </p:nvSpPr>
          <p:spPr>
            <a:xfrm>
              <a:off x="4876800" y="0"/>
              <a:ext cx="426720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3600" b="1" spc="50" dirty="0" smtClean="0">
                  <a:ln w="11430"/>
                  <a:gradFill>
                    <a:gsLst>
                      <a:gs pos="25000">
                        <a:schemeClr val="tx1">
                          <a:lumMod val="65000"/>
                          <a:lumOff val="35000"/>
                        </a:schemeClr>
                      </a:gs>
                      <a:gs pos="100000">
                        <a:schemeClr val="tx1"/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The Divine Measure</a:t>
              </a:r>
              <a:endParaRPr lang="en-US" sz="3600" b="1" spc="50" dirty="0">
                <a:ln w="11430"/>
                <a:gradFill>
                  <a:gsLst>
                    <a:gs pos="25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653686" y="457200"/>
              <a:ext cx="747114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400" b="1" spc="50" dirty="0" smtClean="0">
                  <a:ln w="11430"/>
                  <a:gradFill>
                    <a:gsLst>
                      <a:gs pos="25000">
                        <a:schemeClr val="tx1">
                          <a:lumMod val="65000"/>
                          <a:lumOff val="35000"/>
                        </a:schemeClr>
                      </a:gs>
                      <a:gs pos="100000">
                        <a:schemeClr val="tx1"/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of</a:t>
              </a:r>
              <a:endParaRPr lang="en-US" sz="2400" b="1" spc="50" dirty="0">
                <a:ln w="11430"/>
                <a:gradFill>
                  <a:gsLst>
                    <a:gs pos="25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63279" y="540603"/>
              <a:ext cx="1709121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Lucida Handwriting" pitchFamily="66" charset="0"/>
                </a:rPr>
                <a:t>Love</a:t>
              </a:r>
              <a:endParaRPr lang="en-US" sz="4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endParaRPr>
            </a:p>
          </p:txBody>
        </p:sp>
        <p:sp>
          <p:nvSpPr>
            <p:cNvPr id="22" name="TextBox 21"/>
            <p:cNvSpPr txBox="1"/>
            <p:nvPr userDrawn="1"/>
          </p:nvSpPr>
          <p:spPr>
            <a:xfrm>
              <a:off x="7696200" y="914400"/>
              <a:ext cx="152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rgbClr val="A50021"/>
                  </a:solidFill>
                  <a:effectLst>
                    <a:outerShdw blurRad="38100" dist="38100" dir="2700000" algn="ctr" rotWithShape="0">
                      <a:schemeClr val="tx1"/>
                    </a:outerShdw>
                  </a:effectLst>
                </a:rPr>
                <a:t>Rom. 8:32</a:t>
              </a:r>
              <a:endParaRPr lang="en-US" sz="2200" b="1" dirty="0">
                <a:solidFill>
                  <a:srgbClr val="A5002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28C5F-8DAD-41CF-B1DC-A92BE840A9D7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553EF-D4C5-45A2-BF78-77EAAF45D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066800"/>
            <a:ext cx="77724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Divine Measure</a:t>
            </a:r>
            <a:endParaRPr lang="en-US" sz="6600" b="1" spc="50" dirty="0">
              <a:ln w="11430"/>
              <a:gradFill>
                <a:gsLst>
                  <a:gs pos="2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2286000"/>
            <a:ext cx="1219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of</a:t>
            </a:r>
            <a:endParaRPr lang="en-US" sz="4400" b="1" spc="50" dirty="0">
              <a:ln w="11430"/>
              <a:gradFill>
                <a:gsLst>
                  <a:gs pos="2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67200" y="2971800"/>
            <a:ext cx="38972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1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Handwriting" pitchFamily="66" charset="0"/>
              </a:rPr>
              <a:t>Love</a:t>
            </a:r>
            <a:endParaRPr lang="en-US" sz="11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62585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Romans 8:31-39</a:t>
            </a:r>
            <a:endParaRPr lang="en-US" sz="28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229600" y="0"/>
            <a:ext cx="914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472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Measuring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  <a:latin typeface="Lucida Handwriting" pitchFamily="66" charset="0"/>
              </a:rPr>
              <a:t>God’s Love</a:t>
            </a: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for 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486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Substantiality</a:t>
            </a:r>
            <a:r>
              <a:rPr lang="en-US" dirty="0" smtClean="0"/>
              <a:t>: He Refuses to Give the Minimum</a:t>
            </a:r>
            <a:endParaRPr lang="en-US" sz="4400" dirty="0" smtClean="0"/>
          </a:p>
          <a:p>
            <a:pPr lvl="1"/>
            <a:r>
              <a:rPr lang="en-US" dirty="0" smtClean="0"/>
              <a:t>“He who did not even…” (cf. 1 Pet. 1:18-19)</a:t>
            </a:r>
            <a:endParaRPr lang="en-US" sz="4000" dirty="0" smtClean="0"/>
          </a:p>
          <a:p>
            <a:r>
              <a:rPr lang="en-US" u="sng" dirty="0" smtClean="0"/>
              <a:t>Supremacy</a:t>
            </a:r>
            <a:r>
              <a:rPr lang="en-US" dirty="0" smtClean="0"/>
              <a:t>: He Gives the Absolute Best He Can Give</a:t>
            </a:r>
            <a:endParaRPr lang="en-US" sz="4400" dirty="0" smtClean="0"/>
          </a:p>
          <a:p>
            <a:pPr lvl="1"/>
            <a:r>
              <a:rPr lang="en-US" dirty="0" smtClean="0"/>
              <a:t>“Did not spare His own Son” (cf. Gen. 22:16; Jn. 15:13)</a:t>
            </a:r>
            <a:endParaRPr lang="en-US" sz="4000" dirty="0" smtClean="0"/>
          </a:p>
          <a:p>
            <a:r>
              <a:rPr lang="en-US" u="sng" dirty="0" smtClean="0"/>
              <a:t>Sacrifice</a:t>
            </a:r>
            <a:r>
              <a:rPr lang="en-US" dirty="0" smtClean="0"/>
              <a:t>: He Sacrifices for the Sake of Others</a:t>
            </a:r>
            <a:endParaRPr lang="en-US" sz="4400" dirty="0" smtClean="0"/>
          </a:p>
          <a:p>
            <a:pPr lvl="1"/>
            <a:r>
              <a:rPr lang="en-US" dirty="0" smtClean="0"/>
              <a:t>“Delivered Him up for us all” (cf. 8:31; 3:24-26; Isa. 53)</a:t>
            </a:r>
            <a:endParaRPr lang="en-US" sz="4000" dirty="0" smtClean="0"/>
          </a:p>
          <a:p>
            <a:r>
              <a:rPr lang="en-US" u="sng" dirty="0" smtClean="0"/>
              <a:t>Surplus</a:t>
            </a:r>
            <a:r>
              <a:rPr lang="en-US" dirty="0" smtClean="0"/>
              <a:t>: He Keeps on Giving More and More</a:t>
            </a:r>
            <a:endParaRPr lang="en-US" sz="4400" dirty="0" smtClean="0"/>
          </a:p>
          <a:p>
            <a:pPr lvl="1"/>
            <a:r>
              <a:rPr lang="en-US" dirty="0" smtClean="0"/>
              <a:t>“How shall He not with Him also…” (cf. Luke 6:38)</a:t>
            </a:r>
            <a:endParaRPr lang="en-US" sz="4000" dirty="0" smtClean="0"/>
          </a:p>
          <a:p>
            <a:r>
              <a:rPr lang="en-US" u="sng" dirty="0" smtClean="0"/>
              <a:t>Satisfaction</a:t>
            </a:r>
            <a:r>
              <a:rPr lang="en-US" dirty="0" smtClean="0"/>
              <a:t>: He Gives Freely and Un-begrudgingly</a:t>
            </a:r>
          </a:p>
          <a:p>
            <a:pPr lvl="1"/>
            <a:r>
              <a:rPr lang="en-US" dirty="0" smtClean="0"/>
              <a:t>“Freely gives us all things” (cf. 8:28; Mt. 6:33; 2 Pt. 1:3)</a:t>
            </a: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472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Measuring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  <a:latin typeface="Lucida Handwriting" pitchFamily="66" charset="0"/>
              </a:rPr>
              <a:t>God’s Love</a:t>
            </a: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for 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Nothing “shall be able to separate us from the love of God which is in Christ Jesus our Lord” (8:38-39).</a:t>
            </a:r>
          </a:p>
          <a:p>
            <a:pPr lvl="1"/>
            <a:r>
              <a:rPr lang="en-US" dirty="0" smtClean="0"/>
              <a:t>Only those in Christ experience God’s inseparable love</a:t>
            </a:r>
          </a:p>
          <a:p>
            <a:pPr lvl="2"/>
            <a:r>
              <a:rPr lang="en-US" dirty="0" smtClean="0"/>
              <a:t>Must believe on Jesus to be in Christ (Acts 18:8)</a:t>
            </a:r>
          </a:p>
          <a:p>
            <a:pPr lvl="2"/>
            <a:r>
              <a:rPr lang="en-US" dirty="0" smtClean="0"/>
              <a:t>Must repent of sinful living to be in Christ (Acts 2:38)</a:t>
            </a:r>
          </a:p>
          <a:p>
            <a:pPr lvl="2"/>
            <a:r>
              <a:rPr lang="en-US" dirty="0" smtClean="0"/>
              <a:t>Must confess one’s faith to be in Christ (Romans 10:9-10)</a:t>
            </a:r>
          </a:p>
          <a:p>
            <a:pPr lvl="2"/>
            <a:r>
              <a:rPr lang="en-US" dirty="0" smtClean="0"/>
              <a:t>Must be baptized to be in Christ (Galatians 3:27)</a:t>
            </a:r>
          </a:p>
          <a:p>
            <a:pPr lvl="3"/>
            <a:r>
              <a:rPr lang="en-US" dirty="0" smtClean="0"/>
              <a:t>Only through baptism does one enter “into Christ” (Romans 6:3)</a:t>
            </a:r>
          </a:p>
          <a:p>
            <a:pPr lvl="3"/>
            <a:r>
              <a:rPr lang="en-US" dirty="0" smtClean="0"/>
              <a:t>Sins are washed away (Acts 22:16)</a:t>
            </a:r>
          </a:p>
          <a:p>
            <a:pPr lvl="3"/>
            <a:r>
              <a:rPr lang="en-US" dirty="0" smtClean="0"/>
              <a:t>The Lord adds to His church (Acts 2:47)</a:t>
            </a:r>
          </a:p>
          <a:p>
            <a:pPr lvl="3"/>
            <a:r>
              <a:rPr lang="en-US" dirty="0" smtClean="0"/>
              <a:t>Name is written in heaven (Hebrews 12:23)</a:t>
            </a:r>
          </a:p>
          <a:p>
            <a:pPr lvl="2"/>
            <a:r>
              <a:rPr lang="en-US" dirty="0" smtClean="0"/>
              <a:t>Must serve Him faithfully to remain in Christ (1 Cor. 15:58)</a:t>
            </a:r>
          </a:p>
        </p:txBody>
      </p:sp>
      <p:sp>
        <p:nvSpPr>
          <p:cNvPr id="4" name="Rectangle 3"/>
          <p:cNvSpPr/>
          <p:nvPr/>
        </p:nvSpPr>
        <p:spPr>
          <a:xfrm>
            <a:off x="5632704" y="1472184"/>
            <a:ext cx="411480" cy="365760"/>
          </a:xfrm>
          <a:prstGeom prst="rect">
            <a:avLst/>
          </a:prstGeom>
          <a:solidFill>
            <a:srgbClr val="CE1C1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96312" y="1901952"/>
            <a:ext cx="374904" cy="365760"/>
          </a:xfrm>
          <a:prstGeom prst="rect">
            <a:avLst/>
          </a:prstGeom>
          <a:solidFill>
            <a:srgbClr val="CE1C1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472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Measuring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  <a:latin typeface="Lucida Handwriting" pitchFamily="66" charset="0"/>
              </a:rPr>
              <a:t>Our Love</a:t>
            </a:r>
            <a:r>
              <a:rPr lang="en-US" dirty="0" smtClean="0"/>
              <a:t>  </a:t>
            </a:r>
            <a:r>
              <a:rPr lang="en-US" dirty="0" smtClean="0">
                <a:solidFill>
                  <a:schemeClr val="tx1"/>
                </a:solidFill>
              </a:rPr>
              <a:t>for God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Substantiality</a:t>
            </a:r>
            <a:r>
              <a:rPr lang="en-US" dirty="0"/>
              <a:t>: Do you refuse to </a:t>
            </a:r>
            <a:r>
              <a:rPr lang="en-US" dirty="0" smtClean="0"/>
              <a:t>give God </a:t>
            </a:r>
            <a:r>
              <a:rPr lang="en-US" dirty="0"/>
              <a:t>the minimum?</a:t>
            </a:r>
            <a:endParaRPr lang="en-US" sz="4400" dirty="0"/>
          </a:p>
          <a:p>
            <a:pPr lvl="1"/>
            <a:r>
              <a:rPr lang="en-US" dirty="0" smtClean="0"/>
              <a:t>Consider David (1 Chron. 21:22-26)</a:t>
            </a:r>
            <a:endParaRPr lang="en-US" sz="4000" dirty="0"/>
          </a:p>
          <a:p>
            <a:r>
              <a:rPr lang="en-US" u="sng" dirty="0"/>
              <a:t>Supremacy</a:t>
            </a:r>
            <a:r>
              <a:rPr lang="en-US" dirty="0"/>
              <a:t>: Do you give Him the absolute best you </a:t>
            </a:r>
            <a:r>
              <a:rPr lang="en-US" dirty="0" smtClean="0"/>
              <a:t>can?</a:t>
            </a:r>
            <a:endParaRPr lang="en-US" sz="4400" dirty="0"/>
          </a:p>
          <a:p>
            <a:pPr lvl="1"/>
            <a:r>
              <a:rPr lang="en-US" dirty="0" smtClean="0"/>
              <a:t>Consider the poor widow (Mark 12:43-44)</a:t>
            </a:r>
            <a:endParaRPr lang="en-US" sz="4000" dirty="0"/>
          </a:p>
          <a:p>
            <a:r>
              <a:rPr lang="en-US" u="sng" dirty="0" smtClean="0"/>
              <a:t>Sacrifice</a:t>
            </a:r>
            <a:r>
              <a:rPr lang="en-US" dirty="0"/>
              <a:t>: Do you sacrifice for the sake of others?</a:t>
            </a:r>
            <a:endParaRPr lang="en-US" sz="4400" dirty="0"/>
          </a:p>
          <a:p>
            <a:pPr lvl="1"/>
            <a:r>
              <a:rPr lang="en-US" dirty="0" smtClean="0"/>
              <a:t>Consider the </a:t>
            </a:r>
            <a:r>
              <a:rPr lang="en-US" dirty="0"/>
              <a:t>Macedonian brethren </a:t>
            </a:r>
            <a:r>
              <a:rPr lang="en-US" dirty="0" smtClean="0"/>
              <a:t>(</a:t>
            </a:r>
            <a:r>
              <a:rPr lang="en-US" dirty="0"/>
              <a:t>2 </a:t>
            </a:r>
            <a:r>
              <a:rPr lang="en-US" dirty="0" smtClean="0"/>
              <a:t>Cor. </a:t>
            </a:r>
            <a:r>
              <a:rPr lang="en-US" dirty="0"/>
              <a:t>8:1-7)</a:t>
            </a:r>
            <a:endParaRPr lang="en-US" sz="4000" dirty="0"/>
          </a:p>
          <a:p>
            <a:r>
              <a:rPr lang="en-US" u="sng" dirty="0" smtClean="0"/>
              <a:t>Surplus</a:t>
            </a:r>
            <a:r>
              <a:rPr lang="en-US" dirty="0"/>
              <a:t>: Do you keep on giving more and more?</a:t>
            </a:r>
            <a:endParaRPr lang="en-US" sz="4400" dirty="0"/>
          </a:p>
          <a:p>
            <a:pPr lvl="1"/>
            <a:r>
              <a:rPr lang="en-US" dirty="0" smtClean="0"/>
              <a:t>Consider the </a:t>
            </a:r>
            <a:r>
              <a:rPr lang="en-US" dirty="0"/>
              <a:t>Israelites </a:t>
            </a:r>
            <a:r>
              <a:rPr lang="en-US" dirty="0" smtClean="0"/>
              <a:t>at Sinai (Exodus 36:3-7)</a:t>
            </a:r>
            <a:endParaRPr lang="en-US" sz="4000" dirty="0"/>
          </a:p>
          <a:p>
            <a:r>
              <a:rPr lang="en-US" u="sng" dirty="0" smtClean="0"/>
              <a:t>Satisfaction</a:t>
            </a:r>
            <a:r>
              <a:rPr lang="en-US" dirty="0" smtClean="0"/>
              <a:t>: Do you give freely and un-begrudgingly?</a:t>
            </a:r>
            <a:endParaRPr lang="en-US" sz="4400" dirty="0" smtClean="0"/>
          </a:p>
          <a:p>
            <a:pPr lvl="1"/>
            <a:r>
              <a:rPr lang="en-US" dirty="0" smtClean="0"/>
              <a:t>Consider the instructions to Christians (2 Cor. 9:6-7)</a:t>
            </a:r>
            <a:endParaRPr lang="en-US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379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Measuring God’s Love  for Us</vt:lpstr>
      <vt:lpstr>Measuring God’s Love  for Us</vt:lpstr>
      <vt:lpstr>Measuring Our Love  for God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9</cp:revision>
  <dcterms:created xsi:type="dcterms:W3CDTF">2012-01-06T19:58:18Z</dcterms:created>
  <dcterms:modified xsi:type="dcterms:W3CDTF">2012-01-08T13:31:13Z</dcterms:modified>
</cp:coreProperties>
</file>