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4189" r:id="rId2"/>
  </p:sldMasterIdLst>
  <p:notesMasterIdLst>
    <p:notesMasterId r:id="rId40"/>
  </p:notesMasterIdLst>
  <p:handoutMasterIdLst>
    <p:handoutMasterId r:id="rId41"/>
  </p:handoutMasterIdLst>
  <p:sldIdLst>
    <p:sldId id="256" r:id="rId3"/>
    <p:sldId id="3030" r:id="rId4"/>
    <p:sldId id="2980" r:id="rId5"/>
    <p:sldId id="3157" r:id="rId6"/>
    <p:sldId id="3158" r:id="rId7"/>
    <p:sldId id="3159" r:id="rId8"/>
    <p:sldId id="3160" r:id="rId9"/>
    <p:sldId id="3145" r:id="rId10"/>
    <p:sldId id="3188" r:id="rId11"/>
    <p:sldId id="3189" r:id="rId12"/>
    <p:sldId id="3190" r:id="rId13"/>
    <p:sldId id="3191" r:id="rId14"/>
    <p:sldId id="3192" r:id="rId15"/>
    <p:sldId id="3193" r:id="rId16"/>
    <p:sldId id="3194" r:id="rId17"/>
    <p:sldId id="3195" r:id="rId18"/>
    <p:sldId id="3196" r:id="rId19"/>
    <p:sldId id="3197" r:id="rId20"/>
    <p:sldId id="3198" r:id="rId21"/>
    <p:sldId id="3161" r:id="rId22"/>
    <p:sldId id="3170" r:id="rId23"/>
    <p:sldId id="3171" r:id="rId24"/>
    <p:sldId id="3172" r:id="rId25"/>
    <p:sldId id="3173" r:id="rId26"/>
    <p:sldId id="3176" r:id="rId27"/>
    <p:sldId id="3178" r:id="rId28"/>
    <p:sldId id="3162" r:id="rId29"/>
    <p:sldId id="3179" r:id="rId30"/>
    <p:sldId id="3180" r:id="rId31"/>
    <p:sldId id="3181" r:id="rId32"/>
    <p:sldId id="3144" r:id="rId33"/>
    <p:sldId id="3182" r:id="rId34"/>
    <p:sldId id="3183" r:id="rId35"/>
    <p:sldId id="3184" r:id="rId36"/>
    <p:sldId id="3185" r:id="rId37"/>
    <p:sldId id="3186" r:id="rId38"/>
    <p:sldId id="3187" r:id="rId39"/>
  </p:sldIdLst>
  <p:sldSz cx="9144000" cy="6858000" type="screen4x3"/>
  <p:notesSz cx="7023100" cy="9309100"/>
  <p:custDataLst>
    <p:tags r:id="rId42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CFF6F"/>
    <a:srgbClr val="008000"/>
    <a:srgbClr val="0033CC"/>
    <a:srgbClr val="004600"/>
    <a:srgbClr val="006200"/>
    <a:srgbClr val="006A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12" autoAdjust="0"/>
    <p:restoredTop sz="94545" autoAdjust="0"/>
  </p:normalViewPr>
  <p:slideViewPr>
    <p:cSldViewPr>
      <p:cViewPr>
        <p:scale>
          <a:sx n="66" d="100"/>
          <a:sy n="66" d="100"/>
        </p:scale>
        <p:origin x="-1212" y="-822"/>
      </p:cViewPr>
      <p:guideLst>
        <p:guide orient="horz" pos="576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877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322" y="4422142"/>
            <a:ext cx="5146456" cy="41881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21" tIns="45105" rIns="91821" bIns="45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3263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2008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 dirty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E198C-32A1-40B0-8A26-FA48884A28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DCC21-2D70-4C17-8EEF-BD113FDB4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F4C77-83CE-4715-894D-4F70F49B13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pblfpr\users\David\_Graphics\Oxygen Graphics\SolidGround\Master\Master-SolidGround_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09600"/>
          </a:xfrm>
        </p:spPr>
        <p:txBody>
          <a:bodyPr/>
          <a:lstStyle>
            <a:lvl1pPr>
              <a:defRPr b="1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6019800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FFFF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\\pblfpr\users\David\_Graphics\Oxygen Graphics\SolidGround\Master\Master-SolidGround_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2743200" y="838200"/>
            <a:ext cx="6400800" cy="60198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FFFF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76200"/>
            <a:ext cx="6400800" cy="609600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D3FDE7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D48DF-1CD0-4446-94CA-81B7B16540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2E83-8FCF-44CB-AD50-40D9011C2C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12/18/2011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0A70E-C66F-46CB-9279-BCD8FF348F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67634-360B-4866-B499-EA98F00225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00D48-23A4-486B-BF5E-4D47C6356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FF6F9-71FF-4B26-AF46-B79B5D44B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5567D-B518-43E7-A83D-67CEA22D62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48992-95DB-46EE-815E-D9512F46EE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9B35B-C5F9-4173-B808-DCE8AAD555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2966F-C448-4F53-BDA3-9BF43E5C87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b="0" dirty="0">
                <a:latin typeface="Times New Roman" pitchFamily="18" charset="0"/>
              </a:endParaRPr>
            </a:p>
          </p:txBody>
        </p:sp>
      </p:grpSp>
      <p:grpSp>
        <p:nvGrpSpPr>
          <p:cNvPr id="102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028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029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grpSp>
        <p:nvGrpSpPr>
          <p:cNvPr id="1030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3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62595E4C-A631-4A6C-9BAB-1B542A482A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88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AF82E83-8FCF-44CB-AD50-40D9011C2C5D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12/18/2011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190A70E-C66F-46CB-9279-BCD8FF348FE4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  <p:sldLayoutId id="214748420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457200"/>
            <a:ext cx="8382000" cy="6029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4400"/>
              <a:t>Influences in Your Life</a:t>
            </a:r>
          </a:p>
          <a:p>
            <a:pPr algn="ctr" eaLnBrk="0" hangingPunct="0"/>
            <a:endParaRPr lang="en-US" sz="4000"/>
          </a:p>
          <a:p>
            <a:pPr algn="ctr" eaLnBrk="0" hangingPunct="0"/>
            <a:endParaRPr lang="en-US" sz="44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endParaRPr lang="en-US" sz="800"/>
          </a:p>
          <a:p>
            <a:pPr algn="ctr" eaLnBrk="0" hangingPunct="0">
              <a:spcBef>
                <a:spcPct val="50000"/>
              </a:spcBef>
            </a:pPr>
            <a:r>
              <a:rPr lang="en-US" sz="2800"/>
              <a:t>Rom. 14:7-9</a:t>
            </a:r>
            <a:endParaRPr lang="en-US" sz="3000"/>
          </a:p>
        </p:txBody>
      </p:sp>
    </p:spTree>
  </p:cSld>
  <p:clrMapOvr>
    <a:masterClrMapping/>
  </p:clrMapOvr>
  <p:transition advTm="1860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Eph. 4:12; Col. 1:28; 1 Thess. 2:19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equipping of the saints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work of ministering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edifying of the body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Present every man perfect in Christ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Goals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2743200" y="838200"/>
            <a:ext cx="6172200" cy="6019800"/>
          </a:xfrm>
        </p:spPr>
        <p:txBody>
          <a:bodyPr/>
          <a:lstStyle/>
          <a:p>
            <a:pPr lvl="0"/>
            <a:r>
              <a:rPr lang="en-US" dirty="0" smtClean="0"/>
              <a:t>Is there any reason why </a:t>
            </a:r>
            <a:br>
              <a:rPr lang="en-US" dirty="0" smtClean="0"/>
            </a:br>
            <a:r>
              <a:rPr lang="en-US" dirty="0" smtClean="0"/>
              <a:t>(1) the parents, </a:t>
            </a:r>
            <a:br>
              <a:rPr lang="en-US" dirty="0" smtClean="0"/>
            </a:br>
            <a:r>
              <a:rPr lang="en-US" dirty="0" smtClean="0"/>
              <a:t>(2) the youth program, </a:t>
            </a:r>
            <a:br>
              <a:rPr lang="en-US" dirty="0" smtClean="0"/>
            </a:br>
            <a:r>
              <a:rPr lang="en-US" dirty="0" smtClean="0"/>
              <a:t>(3) the education program and </a:t>
            </a:r>
            <a:br>
              <a:rPr lang="en-US" dirty="0" smtClean="0"/>
            </a:br>
            <a:r>
              <a:rPr lang="en-US" dirty="0" smtClean="0"/>
              <a:t>(4) the church as a whole </a:t>
            </a:r>
            <a:br>
              <a:rPr lang="en-US" dirty="0" smtClean="0"/>
            </a:br>
            <a:r>
              <a:rPr lang="en-US" dirty="0" smtClean="0"/>
              <a:t>cannot join our forces and efforts together to reach our common goal?</a:t>
            </a:r>
          </a:p>
          <a:p>
            <a:pPr lvl="1"/>
            <a:r>
              <a:rPr lang="en-US" dirty="0" smtClean="0"/>
              <a:t>The youth program does not belong to any of us!</a:t>
            </a:r>
          </a:p>
          <a:p>
            <a:pPr lvl="1"/>
            <a:r>
              <a:rPr lang="en-US" dirty="0" smtClean="0"/>
              <a:t>It belongs to God!</a:t>
            </a:r>
          </a:p>
          <a:p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2590800" y="76200"/>
            <a:ext cx="6400800" cy="609600"/>
          </a:xfrm>
        </p:spPr>
        <p:txBody>
          <a:bodyPr/>
          <a:lstStyle/>
          <a:p>
            <a:r>
              <a:rPr lang="en-US" dirty="0" smtClean="0"/>
              <a:t>Spiritual Goals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627063" indent="-627063">
              <a:buFont typeface="+mj-lt"/>
              <a:buAutoNum type="arabicPeriod"/>
            </a:pPr>
            <a:r>
              <a:rPr lang="en-US" sz="4400" dirty="0" smtClean="0"/>
              <a:t>Stronger faith</a:t>
            </a:r>
          </a:p>
          <a:p>
            <a:pPr marL="627063" indent="-627063">
              <a:buFont typeface="+mj-lt"/>
              <a:buAutoNum type="arabicPeriod"/>
            </a:pPr>
            <a:r>
              <a:rPr lang="en-US" sz="4400" dirty="0" smtClean="0"/>
              <a:t>Stronger families</a:t>
            </a:r>
          </a:p>
          <a:p>
            <a:pPr marL="627063" indent="-627063">
              <a:buFont typeface="+mj-lt"/>
              <a:buAutoNum type="arabicPeriod"/>
            </a:pPr>
            <a:r>
              <a:rPr lang="en-US" sz="4400" dirty="0" smtClean="0"/>
              <a:t>Stronger relationships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Outcome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An Interim Program is in place and already running:</a:t>
            </a:r>
          </a:p>
          <a:p>
            <a:pPr lvl="1"/>
            <a:r>
              <a:rPr lang="en-US" dirty="0" smtClean="0"/>
              <a:t>Dan Fuller: leadership, facilitator</a:t>
            </a:r>
          </a:p>
          <a:p>
            <a:pPr lvl="1"/>
            <a:r>
              <a:rPr lang="en-US" dirty="0" smtClean="0"/>
              <a:t>Taylor Reeves: Sunday night </a:t>
            </a:r>
            <a:r>
              <a:rPr lang="en-US" dirty="0" err="1" smtClean="0"/>
              <a:t>devos</a:t>
            </a:r>
            <a:endParaRPr lang="en-US" dirty="0" smtClean="0"/>
          </a:p>
          <a:p>
            <a:pPr lvl="1"/>
            <a:r>
              <a:rPr lang="en-US" dirty="0" smtClean="0"/>
              <a:t>Nate Nelson: Bible class </a:t>
            </a:r>
            <a:r>
              <a:rPr lang="en-US" dirty="0" err="1" smtClean="0"/>
              <a:t>devos</a:t>
            </a:r>
            <a:endParaRPr lang="en-US" dirty="0" smtClean="0"/>
          </a:p>
          <a:p>
            <a:pPr lvl="1"/>
            <a:r>
              <a:rPr lang="en-US" dirty="0" smtClean="0"/>
              <a:t>Brown’s &amp; Trujillo’s: service projects</a:t>
            </a:r>
          </a:p>
          <a:p>
            <a:pPr lvl="1"/>
            <a:r>
              <a:rPr lang="en-US" dirty="0" smtClean="0"/>
              <a:t>Darin &amp; Jen Summerlot: lock-in</a:t>
            </a:r>
          </a:p>
          <a:p>
            <a:pPr lvl="1"/>
            <a:r>
              <a:rPr lang="en-US" dirty="0" smtClean="0"/>
              <a:t>Fuller’s &amp; </a:t>
            </a:r>
            <a:r>
              <a:rPr lang="en-US" dirty="0" err="1" smtClean="0"/>
              <a:t>Metzkes</a:t>
            </a:r>
            <a:r>
              <a:rPr lang="en-US" dirty="0" smtClean="0"/>
              <a:t>: CYC trip</a:t>
            </a:r>
          </a:p>
          <a:p>
            <a:pPr lvl="1"/>
            <a:r>
              <a:rPr lang="en-US" dirty="0" smtClean="0"/>
              <a:t>Gary &amp; Jacqui Jenkins: FHU trip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Teens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Families have volunteered to help coordinate teen activities one month per family over the next 6 months.</a:t>
            </a:r>
          </a:p>
          <a:p>
            <a:r>
              <a:rPr lang="en-US" dirty="0" smtClean="0"/>
              <a:t>They are to help plan and facilitate events.</a:t>
            </a:r>
          </a:p>
          <a:p>
            <a:r>
              <a:rPr lang="en-US" dirty="0" smtClean="0"/>
              <a:t>Emphasizing devotionals, service projects and social activities.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Teens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Special Weekends</a:t>
            </a:r>
          </a:p>
          <a:p>
            <a:pPr lvl="1"/>
            <a:r>
              <a:rPr lang="en-US" dirty="0" smtClean="0"/>
              <a:t>Special seminars with Eric Lyons and Kyle Butt from AP (on even years)</a:t>
            </a:r>
          </a:p>
          <a:p>
            <a:pPr lvl="1"/>
            <a:r>
              <a:rPr lang="en-US" dirty="0" smtClean="0"/>
              <a:t>ET for Youth with Casey Haynes and Lonnie Jones (on odd years)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Teens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Under the leadership of </a:t>
            </a:r>
            <a:br>
              <a:rPr lang="en-US" dirty="0" smtClean="0"/>
            </a:br>
            <a:r>
              <a:rPr lang="en-US" dirty="0" smtClean="0"/>
              <a:t>David &amp; Traci Sproule</a:t>
            </a:r>
          </a:p>
          <a:p>
            <a:pPr lvl="1"/>
            <a:r>
              <a:rPr lang="en-US" dirty="0" smtClean="0"/>
              <a:t>We want to thank the young adults for all their help with our young people.</a:t>
            </a:r>
          </a:p>
          <a:p>
            <a:pPr lvl="1"/>
            <a:r>
              <a:rPr lang="en-US" dirty="0" smtClean="0"/>
              <a:t>Singing on 2</a:t>
            </a:r>
            <a:r>
              <a:rPr lang="en-US" baseline="30000" dirty="0" smtClean="0"/>
              <a:t>nd</a:t>
            </a:r>
            <a:r>
              <a:rPr lang="en-US" dirty="0" smtClean="0"/>
              <a:t> Sundays</a:t>
            </a:r>
          </a:p>
          <a:p>
            <a:pPr lvl="1"/>
            <a:r>
              <a:rPr lang="en-US" dirty="0" smtClean="0"/>
              <a:t>Service projects &amp; social events</a:t>
            </a:r>
          </a:p>
          <a:p>
            <a:pPr lvl="1"/>
            <a:r>
              <a:rPr lang="en-US" dirty="0" smtClean="0"/>
              <a:t>Devotionals</a:t>
            </a:r>
          </a:p>
          <a:p>
            <a:pPr lvl="1"/>
            <a:r>
              <a:rPr lang="en-US" dirty="0" smtClean="0"/>
              <a:t>Family-oriented activities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Jr. High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Under the leadership of </a:t>
            </a:r>
            <a:br>
              <a:rPr lang="en-US" dirty="0" smtClean="0"/>
            </a:br>
            <a:r>
              <a:rPr lang="en-US" dirty="0" smtClean="0"/>
              <a:t>Rick &amp; Melinda Price</a:t>
            </a:r>
          </a:p>
          <a:p>
            <a:pPr lvl="1"/>
            <a:r>
              <a:rPr lang="en-US" dirty="0" smtClean="0"/>
              <a:t>Singing </a:t>
            </a:r>
          </a:p>
          <a:p>
            <a:pPr lvl="1"/>
            <a:r>
              <a:rPr lang="en-US" dirty="0" smtClean="0"/>
              <a:t>Devotionals</a:t>
            </a:r>
          </a:p>
          <a:p>
            <a:pPr lvl="1"/>
            <a:r>
              <a:rPr lang="en-US" dirty="0" smtClean="0"/>
              <a:t>Family activities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3</a:t>
            </a:r>
            <a:r>
              <a:rPr lang="en-US" baseline="30000" dirty="0" smtClean="0"/>
              <a:t>rd</a:t>
            </a:r>
            <a:r>
              <a:rPr lang="en-US" dirty="0" smtClean="0"/>
              <a:t> – 5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Under the leadership of </a:t>
            </a:r>
            <a:br>
              <a:rPr lang="en-US" dirty="0" smtClean="0"/>
            </a:br>
            <a:r>
              <a:rPr lang="en-US" dirty="0" smtClean="0"/>
              <a:t>Cam &amp; Hollie Crotts</a:t>
            </a:r>
          </a:p>
          <a:p>
            <a:pPr lvl="1"/>
            <a:r>
              <a:rPr lang="en-US" dirty="0" smtClean="0"/>
              <a:t>Devotionals</a:t>
            </a:r>
          </a:p>
          <a:p>
            <a:pPr lvl="1"/>
            <a:r>
              <a:rPr lang="en-US" dirty="0" smtClean="0"/>
              <a:t>Service projects</a:t>
            </a:r>
          </a:p>
          <a:p>
            <a:pPr lvl="1"/>
            <a:r>
              <a:rPr lang="en-US" dirty="0" smtClean="0"/>
              <a:t>Interaction with different age groups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K – 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2743200" y="838200"/>
            <a:ext cx="6172200" cy="6019800"/>
          </a:xfrm>
        </p:spPr>
        <p:txBody>
          <a:bodyPr/>
          <a:lstStyle/>
          <a:p>
            <a:pPr lvl="0"/>
            <a:r>
              <a:rPr lang="en-US" dirty="0" smtClean="0"/>
              <a:t>Is there any reason why </a:t>
            </a:r>
            <a:br>
              <a:rPr lang="en-US" dirty="0" smtClean="0"/>
            </a:br>
            <a:r>
              <a:rPr lang="en-US" dirty="0" smtClean="0"/>
              <a:t>(1) the parents, </a:t>
            </a:r>
            <a:br>
              <a:rPr lang="en-US" dirty="0" smtClean="0"/>
            </a:br>
            <a:r>
              <a:rPr lang="en-US" dirty="0" smtClean="0"/>
              <a:t>(2) the youth program, </a:t>
            </a:r>
            <a:br>
              <a:rPr lang="en-US" dirty="0" smtClean="0"/>
            </a:br>
            <a:r>
              <a:rPr lang="en-US" dirty="0" smtClean="0"/>
              <a:t>(3) the education program and </a:t>
            </a:r>
            <a:br>
              <a:rPr lang="en-US" dirty="0" smtClean="0"/>
            </a:br>
            <a:r>
              <a:rPr lang="en-US" dirty="0" smtClean="0"/>
              <a:t>(4) the church as a whole </a:t>
            </a:r>
            <a:br>
              <a:rPr lang="en-US" dirty="0" smtClean="0"/>
            </a:br>
            <a:r>
              <a:rPr lang="en-US" dirty="0" smtClean="0"/>
              <a:t>cannot join our forces and efforts to reach our common goal?</a:t>
            </a:r>
          </a:p>
          <a:p>
            <a:pPr lvl="1"/>
            <a:r>
              <a:rPr lang="en-US" sz="3200" dirty="0" smtClean="0"/>
              <a:t>For stronger FAITH</a:t>
            </a:r>
          </a:p>
          <a:p>
            <a:pPr lvl="1"/>
            <a:r>
              <a:rPr lang="en-US" sz="3200" dirty="0" smtClean="0"/>
              <a:t>For stronger FAMILIES</a:t>
            </a:r>
          </a:p>
          <a:p>
            <a:pPr lvl="1"/>
            <a:r>
              <a:rPr lang="en-US" sz="3200" dirty="0" smtClean="0"/>
              <a:t>For stronger RELATIONSHIPS</a:t>
            </a:r>
          </a:p>
          <a:p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2590800" y="76200"/>
            <a:ext cx="6400800" cy="609600"/>
          </a:xfrm>
        </p:spPr>
        <p:txBody>
          <a:bodyPr/>
          <a:lstStyle/>
          <a:p>
            <a:r>
              <a:rPr lang="en-US" dirty="0" smtClean="0"/>
              <a:t>The Outcome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33400" y="449263"/>
            <a:ext cx="80772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/>
              <a:t> 7  For none of us lives to himself, and no one dies to himself. </a:t>
            </a:r>
          </a:p>
          <a:p>
            <a:pPr algn="just"/>
            <a:r>
              <a:rPr lang="en-US" sz="2400"/>
              <a:t> 8  For if we live, we live to the Lord; and if we die, we die to the Lord. Therefore, whether we live or die, we are the Lord's. </a:t>
            </a:r>
          </a:p>
          <a:p>
            <a:pPr algn="just"/>
            <a:r>
              <a:rPr lang="en-US" sz="2400"/>
              <a:t> 9  For to this end Christ died and rose and lived again, that He might be Lord of both the dead and the living. </a:t>
            </a:r>
          </a:p>
          <a:p>
            <a:pPr algn="just"/>
            <a:r>
              <a:rPr lang="en-US" sz="2400"/>
              <a:t>					Rom. 14:7-9</a:t>
            </a:r>
          </a:p>
          <a:p>
            <a:pPr algn="just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Friends’ influence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291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Friends’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“Be not deceived, evil companions . . 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Friends’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“Be not deceived, evil companions . . .”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Some say, “It will not happen to me . . 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380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Friends’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“Be not deceived, evil companions . . .”</a:t>
            </a: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Some say, “It will not happen to me . . .”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We learn this lessons by . . 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Friends’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“Be not deceived, evil companions . . .”</a:t>
            </a: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Some say, “It will not happen to me . . .”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We learn this lessons by . . .</a:t>
            </a:r>
          </a:p>
          <a:p>
            <a:pPr marL="1428750" lvl="4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Trusting God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Friends’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“Be not deceived, evil companions . . .”</a:t>
            </a: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Some say, “It will not happen to me . . .”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We learn this lessons by . . .</a:t>
            </a:r>
          </a:p>
          <a:p>
            <a:pPr marL="1428750" lvl="4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Trusting God</a:t>
            </a:r>
            <a:endParaRPr lang="en-US" sz="2400" dirty="0">
              <a:solidFill>
                <a:srgbClr val="FFFF00"/>
              </a:solidFill>
            </a:endParaRPr>
          </a:p>
          <a:p>
            <a:pPr marL="1428750" lvl="4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Life’s experiences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Friends’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“Be not deceived, evil companions . . .”</a:t>
            </a: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Some say, “It will not happen to me . . .”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We learn this lessons by . . .</a:t>
            </a:r>
          </a:p>
          <a:p>
            <a:pPr marL="1428750" lvl="4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Trusting God</a:t>
            </a:r>
          </a:p>
          <a:p>
            <a:pPr marL="1428750" lvl="4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Life’s experiences</a:t>
            </a:r>
            <a:endParaRPr lang="en-US" sz="2400" dirty="0">
              <a:solidFill>
                <a:srgbClr val="FFFF00"/>
              </a:solidFill>
            </a:endParaRPr>
          </a:p>
          <a:p>
            <a:pPr marL="1428750" lvl="4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Ignoring, until it’s too late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30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Friends’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Media’s influence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Friends’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Media’s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“As a man thinks . . .”  Prov. 23:7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Friends’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Media’s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“As a man thinks . . .”  Prov. 23:7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Movies, texting, TV and commercials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Parents’ influence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Church’s influence</a:t>
            </a: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Friends’ influence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Media’s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“As a man thinks . . .”  Prov. 23:7</a:t>
            </a: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Movies, texting, TV and commercials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What happens when you study the Bible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</a:rPr>
              <a:t>His Influences in Your Salvation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</a:rPr>
              <a:t>His Influences in Your Salvation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Believe in Him			Mark 16:16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</a:rPr>
              <a:t>His Influences in Your Salvation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Believe in Him			Mark 16:16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Repent—decide to obey	Acts 17:30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</a:rPr>
              <a:t>His Influences in Your Salvation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Believe in Him			Mark 16:16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Repent—decide to obey	Acts 17:30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Confess Christ			Rom. 10:9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</a:rPr>
              <a:t>His Influences in Your Salvation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Believe in Him			Mark 16:16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Repent—decide to obey	Acts 17:30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Confess Christ			Rom. 10:9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</a:pPr>
            <a:r>
              <a:rPr lang="en-US"/>
              <a:t>  Baptized to be saved	Acts 2:38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rgbClr val="FFFF00"/>
                </a:solidFill>
              </a:rPr>
              <a:t>His Influences in Your Salvation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Believe in Him			Mark 16:16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Repent—decide to obey	Acts 17:30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Confess Christ			Rom. 10:9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Baptized to be saved	Acts 2:38</a:t>
            </a:r>
            <a:endParaRPr lang="en-US" i="1" dirty="0"/>
          </a:p>
          <a:p>
            <a:pPr marL="347663" indent="-58738" algn="ctr">
              <a:spcBef>
                <a:spcPct val="70000"/>
              </a:spcBef>
              <a:defRPr/>
            </a:pPr>
            <a:r>
              <a:rPr lang="en-US" i="1" dirty="0">
                <a:solidFill>
                  <a:srgbClr val="FFFF00"/>
                </a:solidFill>
              </a:rPr>
              <a:t>Added to His kingdom, His church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229600" cy="573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rgbClr val="FFFF00"/>
                </a:solidFill>
              </a:rPr>
              <a:t>His Influences in Your Salvation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Believe in Him			Mark 16:16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Repent—decide to obey	Acts 17:30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Confess Christ			Rom. 10:9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Baptized to be saved	Acts 2:38</a:t>
            </a:r>
            <a:endParaRPr lang="en-US" i="1" dirty="0"/>
          </a:p>
          <a:p>
            <a:pPr marL="347663" indent="-58738" algn="ctr">
              <a:spcBef>
                <a:spcPct val="70000"/>
              </a:spcBef>
              <a:defRPr/>
            </a:pPr>
            <a:r>
              <a:rPr lang="en-US" i="1" dirty="0">
                <a:solidFill>
                  <a:srgbClr val="FFFF00"/>
                </a:solidFill>
              </a:rPr>
              <a:t>Added to His kingdom, His church</a:t>
            </a:r>
          </a:p>
          <a:p>
            <a:pPr marL="347663" lvl="1" indent="-58738" algn="l">
              <a:spcBef>
                <a:spcPct val="70000"/>
              </a:spcBef>
              <a:buFontTx/>
              <a:buChar char="•"/>
              <a:defRPr/>
            </a:pPr>
            <a:r>
              <a:rPr lang="en-US" dirty="0"/>
              <a:t>  Be faithful until death	Rev. 2:10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Parents’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Prov. 22:6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222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Parents’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Prov. 22:6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Deut. 6:4-6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Parents’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Prov. 22:6</a:t>
            </a: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Deut. 6:4-6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Prov. 6:20-22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Parents’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Prov. 22:6</a:t>
            </a: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Deut. 6:4-6</a:t>
            </a: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/>
              <a:t>  Prov. 6:20-22</a:t>
            </a:r>
            <a:endParaRPr lang="en-US" sz="2400" dirty="0">
              <a:solidFill>
                <a:srgbClr val="FFFF00"/>
              </a:solidFill>
            </a:endParaRPr>
          </a:p>
          <a:p>
            <a:pPr marL="971550" lvl="3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sz="2400" dirty="0">
                <a:solidFill>
                  <a:srgbClr val="FFFF00"/>
                </a:solidFill>
              </a:rPr>
              <a:t>  Eph. 6:1-4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15340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lvl="2" indent="-57150" algn="ctr">
              <a:spcAft>
                <a:spcPts val="1000"/>
              </a:spcAft>
              <a:defRPr/>
            </a:pPr>
            <a:r>
              <a:rPr lang="en-US" sz="4000" dirty="0">
                <a:solidFill>
                  <a:srgbClr val="FFFF00"/>
                </a:solidFill>
              </a:rPr>
              <a:t>Influences in Your Life</a:t>
            </a:r>
            <a:endParaRPr lang="en-US" dirty="0"/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/>
              <a:t>  Parents’ influence</a:t>
            </a:r>
            <a:endParaRPr lang="en-US" sz="2400" dirty="0">
              <a:solidFill>
                <a:srgbClr val="FFFF00"/>
              </a:solidFill>
            </a:endParaRPr>
          </a:p>
          <a:p>
            <a:pPr marL="514350" lvl="2" indent="-57150" algn="l">
              <a:spcAft>
                <a:spcPts val="600"/>
              </a:spcAft>
              <a:buFont typeface="Arial" pitchFamily="34" charset="0"/>
              <a:buChar char="•"/>
              <a:tabLst>
                <a:tab pos="682625" algn="l"/>
              </a:tabLst>
              <a:defRPr/>
            </a:pPr>
            <a:r>
              <a:rPr lang="en-US" dirty="0">
                <a:solidFill>
                  <a:srgbClr val="FFFF00"/>
                </a:solidFill>
              </a:rPr>
              <a:t>  Church’s influence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pblfpr\users\David\_Graphics\Oxygen Graphics\SolidGround\Master\Master-SolidGround_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76200"/>
            <a:ext cx="8763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spc="150" dirty="0">
                <a:ln w="11430"/>
                <a:solidFill>
                  <a:srgbClr val="F8F8F8"/>
                </a:solidFill>
                <a:effectLst>
                  <a:outerShdw blurRad="25400" dist="38100" dir="2700000" algn="tl" rotWithShape="0">
                    <a:srgbClr val="000000"/>
                  </a:outerShdw>
                </a:effectLst>
                <a:latin typeface="Neutra Text Bold Italic Alt" pitchFamily="50" charset="0"/>
              </a:rPr>
              <a:t>Youth Programs at PBL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4/1/2006 9:43:11 PM&quot;&gt;&lt;Slide id=&quot;256&quot; dur=&quot;1.86&quot;/&gt;&lt;/Timings&gt;&lt;/WMTools&gt;"/>
</p:tagLst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17949</TotalTime>
  <Pages>37</Pages>
  <Words>881</Words>
  <Application>Microsoft Office PowerPoint</Application>
  <PresentationFormat>On-screen Show (4:3)</PresentationFormat>
  <Paragraphs>206</Paragraphs>
  <Slides>37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Neon Frame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Spiritual Goals</vt:lpstr>
      <vt:lpstr>Spiritual Goals</vt:lpstr>
      <vt:lpstr>The Outcome</vt:lpstr>
      <vt:lpstr>Our Teens</vt:lpstr>
      <vt:lpstr>Our Teens</vt:lpstr>
      <vt:lpstr>Our Teens</vt:lpstr>
      <vt:lpstr>Our Jr. High</vt:lpstr>
      <vt:lpstr>Our 3rd – 5th Grade</vt:lpstr>
      <vt:lpstr>Our K – 2nd Grade</vt:lpstr>
      <vt:lpstr>The Outcome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creator>Dan Jenkins</dc:creator>
  <cp:lastModifiedBy>Cindy</cp:lastModifiedBy>
  <cp:revision>377</cp:revision>
  <cp:lastPrinted>2011-12-18T15:05:54Z</cp:lastPrinted>
  <dcterms:created xsi:type="dcterms:W3CDTF">1999-05-09T20:26:14Z</dcterms:created>
  <dcterms:modified xsi:type="dcterms:W3CDTF">2011-12-18T15:06:18Z</dcterms:modified>
</cp:coreProperties>
</file>