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-9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pblfpr\users\David\_Graphics\Peace.jpg"/>
          <p:cNvPicPr>
            <a:picLocks noChangeAspect="1" noChangeArrowheads="1"/>
          </p:cNvPicPr>
          <p:nvPr userDrawn="1"/>
        </p:nvPicPr>
        <p:blipFill>
          <a:blip r:embed="rId2" cstate="print">
            <a:lum bright="-8000"/>
          </a:blip>
          <a:srcRect/>
          <a:stretch>
            <a:fillRect/>
          </a:stretch>
        </p:blipFill>
        <p:spPr bwMode="auto">
          <a:xfrm>
            <a:off x="0" y="0"/>
            <a:ext cx="9161463" cy="687070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6EC-CFA8-4993-B769-9ADAF4782B58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FCE5E-E690-4021-9F98-708FBC8B2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6EC-CFA8-4993-B769-9ADAF4782B58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FCE5E-E690-4021-9F98-708FBC8B2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6EC-CFA8-4993-B769-9ADAF4782B58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FCE5E-E690-4021-9F98-708FBC8B2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pblfpr\users\David\_Graphics\Peace.jpg"/>
          <p:cNvPicPr>
            <a:picLocks noChangeAspect="1" noChangeArrowheads="1"/>
          </p:cNvPicPr>
          <p:nvPr userDrawn="1"/>
        </p:nvPicPr>
        <p:blipFill>
          <a:blip r:embed="rId2" cstate="print">
            <a:lum bright="-16000"/>
          </a:blip>
          <a:srcRect/>
          <a:stretch>
            <a:fillRect/>
          </a:stretch>
        </p:blipFill>
        <p:spPr bwMode="auto">
          <a:xfrm>
            <a:off x="0" y="0"/>
            <a:ext cx="9161463" cy="6870701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839200" cy="5562600"/>
          </a:xfrm>
        </p:spPr>
        <p:txBody>
          <a:bodyPr>
            <a:normAutofit/>
          </a:bodyPr>
          <a:lstStyle>
            <a:lvl1pPr>
              <a:defRPr sz="2800" b="1">
                <a:solidFill>
                  <a:srgbClr val="FFFF00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</a:defRPr>
            </a:lvl1pPr>
            <a:lvl2pPr>
              <a:defRPr sz="2400" b="1"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</a:defRPr>
            </a:lvl2pPr>
            <a:lvl3pPr>
              <a:defRPr sz="2000" b="1"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</a:defRPr>
            </a:lvl3pPr>
            <a:lvl4pPr>
              <a:defRPr sz="1800" b="1"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</a:defRPr>
            </a:lvl4pPr>
            <a:lvl5pPr>
              <a:defRPr sz="1800" b="1"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379623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76000"/>
                    </a:srgbClr>
                  </a:outerShdw>
                </a:effectLst>
                <a:latin typeface="Lucida Handwriting" pitchFamily="66" charset="0"/>
              </a:rPr>
              <a:t>got peace?</a:t>
            </a:r>
            <a:endParaRPr lang="en-US" sz="48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76000"/>
                  </a:srgbClr>
                </a:outerShdw>
              </a:effectLst>
              <a:latin typeface="Lucida Handwriting" pitchFamily="66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13958" y="558225"/>
            <a:ext cx="637264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st="50800" dir="2700000" algn="tl" rotWithShape="0">
                    <a:srgbClr val="000000"/>
                  </a:outerShdw>
                </a:effectLst>
              </a:rPr>
              <a:t>The Incomprehensible Peace of Christ</a:t>
            </a:r>
            <a:endParaRPr lang="en-US" sz="32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st="50800" dir="27000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6EC-CFA8-4993-B769-9ADAF4782B58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FCE5E-E690-4021-9F98-708FBC8B2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6EC-CFA8-4993-B769-9ADAF4782B58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FCE5E-E690-4021-9F98-708FBC8B2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6EC-CFA8-4993-B769-9ADAF4782B58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FCE5E-E690-4021-9F98-708FBC8B2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6EC-CFA8-4993-B769-9ADAF4782B58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FCE5E-E690-4021-9F98-708FBC8B2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6EC-CFA8-4993-B769-9ADAF4782B58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FCE5E-E690-4021-9F98-708FBC8B2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6EC-CFA8-4993-B769-9ADAF4782B58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FCE5E-E690-4021-9F98-708FBC8B2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6EC-CFA8-4993-B769-9ADAF4782B58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FCE5E-E690-4021-9F98-708FBC8B2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906EC-CFA8-4993-B769-9ADAF4782B58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FCE5E-E690-4021-9F98-708FBC8B2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0" y="6396335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John 14:27; 16:32-33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64106" y="628471"/>
            <a:ext cx="559640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7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76000"/>
                    </a:srgbClr>
                  </a:outerShdw>
                </a:effectLst>
                <a:latin typeface="Lucida Handwriting" pitchFamily="66" charset="0"/>
              </a:rPr>
              <a:t>got peace?</a:t>
            </a:r>
            <a:endParaRPr lang="en-US" sz="72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76000"/>
                  </a:srgbClr>
                </a:outerShdw>
              </a:effectLst>
              <a:latin typeface="Lucida Handwriting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84827" y="1828800"/>
            <a:ext cx="791325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st="50800" dir="2700000" algn="tl" rotWithShape="0">
                    <a:srgbClr val="000000"/>
                  </a:outerShdw>
                </a:effectLst>
              </a:rPr>
              <a:t>The Incomprehensible Peace of Christ</a:t>
            </a:r>
            <a:endParaRPr lang="en-US" sz="40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st="50800" dir="27000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Life in the World </a:t>
            </a:r>
            <a:r>
              <a:rPr lang="en-US" i="1" dirty="0" smtClean="0"/>
              <a:t>– got any peace?</a:t>
            </a:r>
          </a:p>
          <a:p>
            <a:pPr lvl="1"/>
            <a:r>
              <a:rPr lang="en-US" dirty="0"/>
              <a:t>Affliction (2 </a:t>
            </a:r>
            <a:r>
              <a:rPr lang="en-US" dirty="0" smtClean="0"/>
              <a:t>Chr. </a:t>
            </a:r>
            <a:r>
              <a:rPr lang="en-US" dirty="0"/>
              <a:t>18:26; </a:t>
            </a:r>
            <a:r>
              <a:rPr lang="en-US" dirty="0" smtClean="0"/>
              <a:t>Mk. </a:t>
            </a:r>
            <a:r>
              <a:rPr lang="en-US" dirty="0"/>
              <a:t>5:34)</a:t>
            </a:r>
          </a:p>
          <a:p>
            <a:pPr lvl="1"/>
            <a:r>
              <a:rPr lang="en-US" dirty="0"/>
              <a:t>Anger (Jer. 25:37)</a:t>
            </a:r>
          </a:p>
          <a:p>
            <a:pPr lvl="1"/>
            <a:r>
              <a:rPr lang="en-US" dirty="0"/>
              <a:t>Betrayal (1 Chron. 12:17)</a:t>
            </a:r>
          </a:p>
          <a:p>
            <a:pPr lvl="1"/>
            <a:r>
              <a:rPr lang="en-US" dirty="0"/>
              <a:t>Calamity (2 </a:t>
            </a:r>
            <a:r>
              <a:rPr lang="en-US" dirty="0" err="1"/>
              <a:t>Kgs</a:t>
            </a:r>
            <a:r>
              <a:rPr lang="en-US" dirty="0"/>
              <a:t>. 22:20; Isa. 45:7)</a:t>
            </a:r>
          </a:p>
          <a:p>
            <a:pPr lvl="1"/>
            <a:r>
              <a:rPr lang="en-US" dirty="0"/>
              <a:t>Conflict (Josh. 10:21)</a:t>
            </a:r>
          </a:p>
          <a:p>
            <a:pPr lvl="1"/>
            <a:r>
              <a:rPr lang="en-US" dirty="0"/>
              <a:t>Death (Rom. 8:6)</a:t>
            </a:r>
          </a:p>
          <a:p>
            <a:pPr lvl="1"/>
            <a:r>
              <a:rPr lang="en-US" dirty="0"/>
              <a:t>Deceit (Prov. 12:20; Jer. 9:8)</a:t>
            </a:r>
          </a:p>
          <a:p>
            <a:pPr lvl="1"/>
            <a:r>
              <a:rPr lang="en-US" dirty="0"/>
              <a:t>Destruction (</a:t>
            </a:r>
            <a:r>
              <a:rPr lang="en-US" dirty="0" err="1" smtClean="0"/>
              <a:t>Eze</a:t>
            </a:r>
            <a:r>
              <a:rPr lang="en-US" dirty="0" smtClean="0"/>
              <a:t>. </a:t>
            </a:r>
            <a:r>
              <a:rPr lang="en-US" dirty="0"/>
              <a:t>7:25; 1 </a:t>
            </a:r>
            <a:r>
              <a:rPr lang="en-US" dirty="0" smtClean="0"/>
              <a:t>Th. </a:t>
            </a:r>
            <a:r>
              <a:rPr lang="en-US" dirty="0"/>
              <a:t>5:3)</a:t>
            </a:r>
          </a:p>
          <a:p>
            <a:pPr lvl="1"/>
            <a:r>
              <a:rPr lang="en-US" dirty="0"/>
              <a:t>Disorder (1 Cor. 14:33)</a:t>
            </a:r>
          </a:p>
          <a:p>
            <a:pPr lvl="1"/>
            <a:r>
              <a:rPr lang="en-US" dirty="0"/>
              <a:t>Enmity (Psa. 7:4; Eph. 2:15-16)</a:t>
            </a:r>
          </a:p>
          <a:p>
            <a:pPr lvl="1"/>
            <a:r>
              <a:rPr lang="en-US" dirty="0"/>
              <a:t>Fear (John 14:27; Judg. 6:23)</a:t>
            </a:r>
          </a:p>
          <a:p>
            <a:pPr lvl="1"/>
            <a:r>
              <a:rPr lang="en-US" dirty="0"/>
              <a:t>Hostility (Eph. 2:14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5029200" y="1645920"/>
            <a:ext cx="4114800" cy="5212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400" b="1" dirty="0"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</a:rPr>
              <a:t>Injustice (Mal. 2:6)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400" b="1" dirty="0"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</a:rPr>
              <a:t>Loss (Job 5:24)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400" b="1" dirty="0"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</a:rPr>
              <a:t>Mourning 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</a:rPr>
              <a:t>(</a:t>
            </a:r>
            <a:r>
              <a:rPr lang="en-US" sz="2400" b="1" dirty="0"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</a:rPr>
              <a:t>Jer. 16:5)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400" b="1" dirty="0"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</a:rPr>
              <a:t>Opposition (Psa. 55:18)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400" b="1" dirty="0"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</a:rPr>
              <a:t>Seduction (Ezek. 13:10)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400" b="1" dirty="0"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</a:rPr>
              <a:t>Stumbling (Psa. 119:165)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400" b="1" dirty="0"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</a:rPr>
              <a:t>Terror (Jer. 30:5)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400" b="1" dirty="0"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</a:rPr>
              <a:t>Tribulation (John 16:33)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400" b="1" dirty="0"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</a:rPr>
              <a:t>Troubles (John 14:27)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400" b="1" dirty="0"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</a:rPr>
              <a:t>Turmoil (2 Chron. 15:5)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400" b="1" dirty="0"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</a:rPr>
              <a:t>War (Psa. 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</a:rPr>
              <a:t>120:7)</a:t>
            </a:r>
            <a:endParaRPr lang="en-US" sz="2400" b="1" dirty="0">
              <a:solidFill>
                <a:schemeClr val="bg1"/>
              </a:solidFill>
              <a:effectLst>
                <a:outerShdw blurRad="25400" dist="50800" dir="2700000" algn="ctr" rotWithShape="0">
                  <a:schemeClr val="tx1"/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4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60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8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2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40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6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80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400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4200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44000"/>
                            </p:stCondLst>
                            <p:childTnLst>
                              <p:par>
                                <p:cTn id="9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46000"/>
                            </p:stCondLst>
                            <p:childTnLst>
                              <p:par>
                                <p:cTn id="9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Life in the World </a:t>
            </a:r>
            <a:r>
              <a:rPr lang="en-US" i="1" dirty="0" smtClean="0"/>
              <a:t>– got any peace?</a:t>
            </a:r>
          </a:p>
          <a:p>
            <a:pPr lvl="1"/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Affliction (2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Chr.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18:26;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Mk.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5:34)</a:t>
            </a:r>
          </a:p>
          <a:p>
            <a:pPr lvl="1"/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Anger (Jer. 25:37)</a:t>
            </a:r>
          </a:p>
          <a:p>
            <a:pPr lvl="1"/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Betrayal (1 Chron. 12:17)</a:t>
            </a:r>
          </a:p>
          <a:p>
            <a:pPr lvl="1"/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Calamity (2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</a:rPr>
              <a:t>Kgs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. 22:20; Isa. 45:7)</a:t>
            </a:r>
          </a:p>
          <a:p>
            <a:pPr lvl="1"/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Conflict (Josh. 10:21)</a:t>
            </a:r>
          </a:p>
          <a:p>
            <a:pPr lvl="1"/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Death (Rom. 8:6)</a:t>
            </a:r>
          </a:p>
          <a:p>
            <a:pPr lvl="1"/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Deceit (Prov. 12:20; Jer. 9:8)</a:t>
            </a:r>
          </a:p>
          <a:p>
            <a:pPr lvl="1"/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Destruction (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</a:rPr>
              <a:t>Eze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.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7:25; 1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Th.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5:3)</a:t>
            </a:r>
          </a:p>
          <a:p>
            <a:pPr lvl="1"/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Disorder (1 Cor. 14:33)</a:t>
            </a:r>
          </a:p>
          <a:p>
            <a:pPr lvl="1"/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Enmity (Psa. 7:4; Eph. 2:15-16)</a:t>
            </a:r>
          </a:p>
          <a:p>
            <a:pPr lvl="1"/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Fear (John 14:27; Judg. 6:23)</a:t>
            </a:r>
          </a:p>
          <a:p>
            <a:pPr lvl="1"/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Hostility (Eph. 2:14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)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5029200" y="1645920"/>
            <a:ext cx="4114800" cy="5212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</a:rPr>
              <a:t>Injustice (Mal. 2:6)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</a:rPr>
              <a:t>Loss (Job 5:24)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</a:rPr>
              <a:t>Mourning </a:t>
            </a: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</a:rPr>
              <a:t>(</a:t>
            </a: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</a:rPr>
              <a:t>Jer. 16:5)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</a:rPr>
              <a:t>Opposition (Psa. 55:18)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</a:rPr>
              <a:t>Seduction (Ezek. 13:10)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</a:rPr>
              <a:t>Stumbling (Psa. 119:165)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</a:rPr>
              <a:t>Terror (Jer. 30:5)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</a:rPr>
              <a:t>Tribulation (John 16:33)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</a:rPr>
              <a:t>Troubles (John 14:27)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</a:rPr>
              <a:t>Turmoil (2 Chron. 15:5)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</a:rPr>
              <a:t>War (Psa. </a:t>
            </a: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</a:rPr>
              <a:t>120:7)</a:t>
            </a:r>
            <a:endParaRPr lang="en-US" sz="2400" b="1" dirty="0">
              <a:solidFill>
                <a:schemeClr val="bg2">
                  <a:lumMod val="25000"/>
                </a:schemeClr>
              </a:solidFill>
              <a:effectLst>
                <a:outerShdw blurRad="25400" dist="50800" dir="2700000" algn="ctr" rotWithShape="0">
                  <a:schemeClr val="tx1"/>
                </a:outerShdw>
              </a:effectLst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914400" y="1905000"/>
            <a:ext cx="7848600" cy="4267200"/>
          </a:xfrm>
          <a:prstGeom prst="roundRect">
            <a:avLst/>
          </a:prstGeom>
          <a:solidFill>
            <a:srgbClr val="FFFFFF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en-US" sz="2400" b="1" dirty="0" smtClean="0">
                <a:solidFill>
                  <a:srgbClr val="C00000"/>
                </a:solidFill>
              </a:rPr>
              <a:t>FALSE PEACE – Of the Devil</a:t>
            </a:r>
          </a:p>
          <a:p>
            <a:pPr marL="458788" marR="0" lvl="2" indent="-22860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1" dirty="0">
                <a:solidFill>
                  <a:srgbClr val="C00000"/>
                </a:solidFill>
                <a:ea typeface="Times New Roman"/>
                <a:cs typeface="Times New Roman"/>
              </a:rPr>
              <a:t>Defective: </a:t>
            </a:r>
            <a:r>
              <a:rPr lang="en-US" sz="2400" b="1" dirty="0">
                <a:solidFill>
                  <a:schemeClr val="tx1"/>
                </a:solidFill>
                <a:ea typeface="Times New Roman"/>
                <a:cs typeface="Times New Roman"/>
              </a:rPr>
              <a:t>Peace as the world gives (John 14:27)</a:t>
            </a:r>
            <a:endParaRPr lang="en-US" sz="4000" b="1" dirty="0">
              <a:solidFill>
                <a:schemeClr val="tx1"/>
              </a:solidFill>
              <a:ea typeface="Times New Roman"/>
              <a:cs typeface="Times New Roman"/>
            </a:endParaRPr>
          </a:p>
          <a:p>
            <a:pPr marL="458788" marR="0" lvl="2" indent="-22860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1" dirty="0">
                <a:solidFill>
                  <a:srgbClr val="C00000"/>
                </a:solidFill>
                <a:ea typeface="Times New Roman"/>
                <a:cs typeface="Times New Roman"/>
              </a:rPr>
              <a:t>Deceptive:</a:t>
            </a:r>
            <a:r>
              <a:rPr lang="en-US" sz="2400" b="1" dirty="0">
                <a:solidFill>
                  <a:schemeClr val="tx1"/>
                </a:solidFill>
                <a:ea typeface="Times New Roman"/>
                <a:cs typeface="Times New Roman"/>
              </a:rPr>
              <a:t> “Peace, peace!” when no peace (Jer. </a:t>
            </a:r>
            <a:r>
              <a:rPr lang="en-US" sz="2400" b="1" dirty="0" smtClean="0">
                <a:solidFill>
                  <a:schemeClr val="tx1"/>
                </a:solidFill>
                <a:ea typeface="Times New Roman"/>
                <a:cs typeface="Times New Roman"/>
              </a:rPr>
              <a:t>6:14)</a:t>
            </a:r>
            <a:endParaRPr lang="en-US" sz="4000" b="1" dirty="0">
              <a:solidFill>
                <a:schemeClr val="tx1"/>
              </a:solidFill>
              <a:ea typeface="Times New Roman"/>
              <a:cs typeface="Times New Roman"/>
            </a:endParaRPr>
          </a:p>
          <a:p>
            <a:pPr marL="458788" marR="0" lvl="2" indent="-22860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1" dirty="0">
                <a:solidFill>
                  <a:srgbClr val="C00000"/>
                </a:solidFill>
                <a:ea typeface="Times New Roman"/>
                <a:cs typeface="Times New Roman"/>
              </a:rPr>
              <a:t>Destructive:</a:t>
            </a:r>
            <a:r>
              <a:rPr lang="en-US" sz="2400" b="1" dirty="0">
                <a:solidFill>
                  <a:schemeClr val="tx1"/>
                </a:solidFill>
                <a:ea typeface="Times New Roman"/>
                <a:cs typeface="Times New Roman"/>
              </a:rPr>
              <a:t> “Peace and safety!” then destruction </a:t>
            </a:r>
            <a:r>
              <a:rPr lang="en-US" sz="2400" b="1" dirty="0" smtClean="0">
                <a:solidFill>
                  <a:schemeClr val="tx1"/>
                </a:solidFill>
                <a:ea typeface="Times New Roman"/>
                <a:cs typeface="Times New Roman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ea typeface="Times New Roman"/>
                <a:cs typeface="Times New Roman"/>
              </a:rPr>
            </a:br>
            <a:r>
              <a:rPr lang="en-US" sz="2400" b="1" dirty="0" smtClean="0">
                <a:solidFill>
                  <a:schemeClr val="tx1"/>
                </a:solidFill>
                <a:ea typeface="Times New Roman"/>
                <a:cs typeface="Times New Roman"/>
              </a:rPr>
              <a:t>		   (</a:t>
            </a:r>
            <a:r>
              <a:rPr lang="en-US" sz="2400" b="1" dirty="0">
                <a:solidFill>
                  <a:schemeClr val="tx1"/>
                </a:solidFill>
                <a:ea typeface="Times New Roman"/>
                <a:cs typeface="Times New Roman"/>
              </a:rPr>
              <a:t>1 Thess. 5:3)</a:t>
            </a:r>
            <a:endParaRPr lang="en-US" sz="4000" b="1" dirty="0">
              <a:solidFill>
                <a:schemeClr val="tx1"/>
              </a:solidFill>
              <a:ea typeface="Times New Roman"/>
              <a:cs typeface="Times New Roman"/>
            </a:endParaRPr>
          </a:p>
          <a:p>
            <a:pPr marL="458788" marR="0" lvl="2" indent="-22860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1" dirty="0">
                <a:solidFill>
                  <a:srgbClr val="C00000"/>
                </a:solidFill>
                <a:ea typeface="Times New Roman"/>
                <a:cs typeface="Times New Roman"/>
              </a:rPr>
              <a:t>Delusive:</a:t>
            </a:r>
            <a:r>
              <a:rPr lang="en-US" sz="2400" b="1" dirty="0">
                <a:solidFill>
                  <a:schemeClr val="tx1"/>
                </a:solidFill>
                <a:ea typeface="Times New Roman"/>
                <a:cs typeface="Times New Roman"/>
              </a:rPr>
              <a:t> “Seek peace, but shall be none” (Ezek. 7:25)</a:t>
            </a:r>
            <a:endParaRPr lang="en-US" sz="4000" b="1" dirty="0">
              <a:solidFill>
                <a:schemeClr val="tx1"/>
              </a:solidFill>
              <a:ea typeface="Times New Roman"/>
              <a:cs typeface="Times New Roman"/>
            </a:endParaRPr>
          </a:p>
          <a:p>
            <a:pPr marL="458788" marR="0" lvl="2" indent="-22860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1" dirty="0">
                <a:solidFill>
                  <a:srgbClr val="C00000"/>
                </a:solidFill>
                <a:ea typeface="Times New Roman"/>
                <a:cs typeface="Times New Roman"/>
              </a:rPr>
              <a:t>Depressive:</a:t>
            </a:r>
            <a:r>
              <a:rPr lang="en-US" sz="2400" b="1" dirty="0">
                <a:solidFill>
                  <a:schemeClr val="tx1"/>
                </a:solidFill>
                <a:ea typeface="Times New Roman"/>
                <a:cs typeface="Times New Roman"/>
              </a:rPr>
              <a:t> “There is no peace for the wicked” </a:t>
            </a:r>
            <a:r>
              <a:rPr lang="en-US" sz="2400" b="1" dirty="0" smtClean="0">
                <a:solidFill>
                  <a:schemeClr val="tx1"/>
                </a:solidFill>
                <a:ea typeface="Times New Roman"/>
                <a:cs typeface="Times New Roman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ea typeface="Times New Roman"/>
                <a:cs typeface="Times New Roman"/>
              </a:rPr>
            </a:br>
            <a:r>
              <a:rPr lang="en-US" sz="2400" b="1" dirty="0" smtClean="0">
                <a:solidFill>
                  <a:schemeClr val="tx1"/>
                </a:solidFill>
                <a:ea typeface="Times New Roman"/>
                <a:cs typeface="Times New Roman"/>
              </a:rPr>
              <a:t>		  (</a:t>
            </a:r>
            <a:r>
              <a:rPr lang="en-US" sz="2400" b="1" dirty="0">
                <a:solidFill>
                  <a:schemeClr val="tx1"/>
                </a:solidFill>
                <a:ea typeface="Times New Roman"/>
                <a:cs typeface="Times New Roman"/>
              </a:rPr>
              <a:t>Isa. 48:22; 57:21</a:t>
            </a:r>
            <a:r>
              <a:rPr lang="en-US" sz="2400" b="1" dirty="0" smtClean="0">
                <a:solidFill>
                  <a:schemeClr val="tx1"/>
                </a:solidFill>
                <a:ea typeface="Times New Roman"/>
                <a:cs typeface="Times New Roman"/>
              </a:rPr>
              <a:t>)</a:t>
            </a:r>
            <a:endParaRPr lang="en-US" sz="4000" b="1" dirty="0">
              <a:solidFill>
                <a:schemeClr val="tx1"/>
              </a:solidFill>
              <a:ea typeface="Times New Roman"/>
              <a:cs typeface="Times New Roman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Life in Christ – </a:t>
            </a:r>
            <a:r>
              <a:rPr lang="en-US" i="1" dirty="0" smtClean="0"/>
              <a:t>got His peace?</a:t>
            </a:r>
            <a:endParaRPr lang="en-US" dirty="0" smtClean="0"/>
          </a:p>
          <a:p>
            <a:pPr lvl="1"/>
            <a:r>
              <a:rPr lang="en-US" u="sng" dirty="0"/>
              <a:t>Designations</a:t>
            </a:r>
            <a:r>
              <a:rPr lang="en-US" dirty="0"/>
              <a:t> – </a:t>
            </a:r>
            <a:r>
              <a:rPr lang="en-US" i="1" dirty="0"/>
              <a:t>What is it called?</a:t>
            </a:r>
            <a:endParaRPr lang="en-US" sz="4000" dirty="0"/>
          </a:p>
          <a:p>
            <a:pPr lvl="2"/>
            <a:r>
              <a:rPr lang="en-US" dirty="0"/>
              <a:t>“My peace” (John 14:27)</a:t>
            </a:r>
            <a:endParaRPr lang="en-US" sz="3600" dirty="0"/>
          </a:p>
          <a:p>
            <a:pPr lvl="2"/>
            <a:r>
              <a:rPr lang="en-US" dirty="0"/>
              <a:t>The peace of God (Phil. 4:7)</a:t>
            </a:r>
            <a:endParaRPr lang="en-US" sz="3600" dirty="0"/>
          </a:p>
          <a:p>
            <a:pPr lvl="1"/>
            <a:r>
              <a:rPr lang="en-US" u="sng" dirty="0" smtClean="0"/>
              <a:t>Derivations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i="1" dirty="0"/>
              <a:t>Where is it from?</a:t>
            </a:r>
            <a:endParaRPr lang="en-US" sz="4000" dirty="0"/>
          </a:p>
          <a:p>
            <a:pPr lvl="2"/>
            <a:r>
              <a:rPr lang="en-US" dirty="0"/>
              <a:t>The God of Peace (1 Thess. 5:23; Heb. 13:20)</a:t>
            </a:r>
            <a:endParaRPr lang="en-US" sz="3600" dirty="0"/>
          </a:p>
          <a:p>
            <a:pPr lvl="2"/>
            <a:r>
              <a:rPr lang="en-US" dirty="0"/>
              <a:t>The Lord of Peace (2 Thess. 3:16)</a:t>
            </a:r>
            <a:endParaRPr lang="en-US" sz="3600" dirty="0"/>
          </a:p>
          <a:p>
            <a:pPr lvl="2"/>
            <a:r>
              <a:rPr lang="en-US" dirty="0"/>
              <a:t>The Author of Peace (1 Cor. 14:33)</a:t>
            </a:r>
            <a:endParaRPr lang="en-US" sz="3600" dirty="0"/>
          </a:p>
          <a:p>
            <a:pPr lvl="2"/>
            <a:r>
              <a:rPr lang="en-US" dirty="0"/>
              <a:t>The Prince of Peace (Isa. 9:6)</a:t>
            </a:r>
            <a:endParaRPr lang="en-US" sz="3600" dirty="0"/>
          </a:p>
          <a:p>
            <a:pPr lvl="2"/>
            <a:r>
              <a:rPr lang="en-US" dirty="0"/>
              <a:t>“The-LORD-Is-Peace” (Judg. 6:24)</a:t>
            </a:r>
            <a:endParaRPr lang="en-US" sz="3600" dirty="0"/>
          </a:p>
          <a:p>
            <a:pPr lvl="1"/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Life in Christ – </a:t>
            </a:r>
            <a:r>
              <a:rPr lang="en-US" i="1" dirty="0" smtClean="0"/>
              <a:t>got His peace?</a:t>
            </a:r>
            <a:endParaRPr lang="en-US" dirty="0" smtClean="0"/>
          </a:p>
          <a:p>
            <a:pPr lvl="1"/>
            <a:r>
              <a:rPr lang="en-US" u="sng" dirty="0" smtClean="0"/>
              <a:t>Dimensions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i="1" dirty="0"/>
              <a:t>How far does it </a:t>
            </a:r>
            <a:r>
              <a:rPr lang="en-US" i="1" dirty="0" smtClean="0"/>
              <a:t>reach?</a:t>
            </a:r>
            <a:endParaRPr lang="en-US" sz="4000" dirty="0"/>
          </a:p>
          <a:p>
            <a:pPr lvl="2"/>
            <a:r>
              <a:rPr lang="en-US" dirty="0" smtClean="0"/>
              <a:t>Surpassing-all-understanding </a:t>
            </a:r>
            <a:r>
              <a:rPr lang="en-US" dirty="0"/>
              <a:t>peace (Phil. 4:7)</a:t>
            </a:r>
            <a:endParaRPr lang="en-US" sz="3600" dirty="0"/>
          </a:p>
          <a:p>
            <a:pPr lvl="2"/>
            <a:r>
              <a:rPr lang="en-US" dirty="0"/>
              <a:t>Perfect peace (Isa. 26:3)</a:t>
            </a:r>
            <a:endParaRPr lang="en-US" sz="3600" dirty="0"/>
          </a:p>
          <a:p>
            <a:pPr lvl="2"/>
            <a:r>
              <a:rPr lang="en-US" dirty="0"/>
              <a:t>Abundant peace (Jer. 33:6; Psa. 72:7)</a:t>
            </a:r>
            <a:endParaRPr lang="en-US" sz="3600" dirty="0"/>
          </a:p>
          <a:p>
            <a:pPr lvl="2"/>
            <a:r>
              <a:rPr lang="en-US" dirty="0"/>
              <a:t>Filling peace (Rom. 15:13)</a:t>
            </a:r>
            <a:endParaRPr lang="en-US" sz="3600" dirty="0"/>
          </a:p>
          <a:p>
            <a:pPr lvl="2"/>
            <a:r>
              <a:rPr lang="en-US" dirty="0"/>
              <a:t>Extends-like-a-river peace (Isa. 66:12; 48:18)</a:t>
            </a:r>
            <a:endParaRPr lang="en-US" sz="3600" dirty="0"/>
          </a:p>
          <a:p>
            <a:pPr lvl="2"/>
            <a:r>
              <a:rPr lang="en-US" dirty="0"/>
              <a:t>Continual peace (Rom. 5:1)</a:t>
            </a:r>
            <a:endParaRPr lang="en-US" sz="3600" dirty="0"/>
          </a:p>
          <a:p>
            <a:pPr lvl="2"/>
            <a:r>
              <a:rPr lang="en-US" dirty="0"/>
              <a:t>Always-in-every-way peace (2 Thess. 3:16</a:t>
            </a:r>
            <a:r>
              <a:rPr lang="en-US" dirty="0" smtClean="0"/>
              <a:t>)</a:t>
            </a:r>
            <a:endParaRPr lang="en-US" sz="36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19200"/>
            <a:ext cx="8915400" cy="5562600"/>
          </a:xfrm>
        </p:spPr>
        <p:txBody>
          <a:bodyPr>
            <a:normAutofit/>
          </a:bodyPr>
          <a:lstStyle/>
          <a:p>
            <a:r>
              <a:rPr lang="en-US" dirty="0" smtClean="0"/>
              <a:t>Life in Christ – </a:t>
            </a:r>
            <a:r>
              <a:rPr lang="en-US" i="1" dirty="0" smtClean="0"/>
              <a:t>got His peace?</a:t>
            </a:r>
            <a:endParaRPr lang="en-US" dirty="0" smtClean="0"/>
          </a:p>
          <a:p>
            <a:pPr lvl="1"/>
            <a:r>
              <a:rPr lang="en-US" u="sng" dirty="0" smtClean="0"/>
              <a:t>Disseminations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i="1" dirty="0"/>
              <a:t>What blessings </a:t>
            </a:r>
            <a:r>
              <a:rPr lang="en-US" i="1" dirty="0" smtClean="0"/>
              <a:t>does it help bring </a:t>
            </a:r>
            <a:r>
              <a:rPr lang="en-US" i="1" dirty="0"/>
              <a:t>in my life?</a:t>
            </a:r>
            <a:endParaRPr lang="en-US" sz="4000" dirty="0"/>
          </a:p>
          <a:p>
            <a:pPr lvl="2"/>
            <a:r>
              <a:rPr lang="en-US" dirty="0"/>
              <a:t>Good Tidings &amp; Safe Dwelling (Isa. 52:7; Luke 2:14; Psa. 4:8)</a:t>
            </a:r>
            <a:endParaRPr lang="en-US" sz="3600" dirty="0"/>
          </a:p>
          <a:p>
            <a:pPr lvl="2"/>
            <a:r>
              <a:rPr lang="en-US" dirty="0"/>
              <a:t>Rest &amp; Quietness (1 Chron. 22:9; Isa. 32:17-18)</a:t>
            </a:r>
            <a:endParaRPr lang="en-US" sz="3600" dirty="0"/>
          </a:p>
          <a:p>
            <a:pPr lvl="2"/>
            <a:r>
              <a:rPr lang="en-US" dirty="0"/>
              <a:t>Stillness &amp; Silence (Isa. 42:14; Mark 4:39)</a:t>
            </a:r>
            <a:endParaRPr lang="en-US" sz="3600" dirty="0"/>
          </a:p>
          <a:p>
            <a:pPr lvl="2"/>
            <a:r>
              <a:rPr lang="en-US" dirty="0"/>
              <a:t>Calm &amp; Security (Mark 4:39; Isa. 32:18)</a:t>
            </a:r>
            <a:endParaRPr lang="en-US" sz="3600" dirty="0"/>
          </a:p>
          <a:p>
            <a:pPr lvl="2"/>
            <a:r>
              <a:rPr lang="en-US" dirty="0"/>
              <a:t>Healing &amp; Strength (Jer. 14:19; 33:6; Dan. 10:19)</a:t>
            </a:r>
            <a:endParaRPr lang="en-US" sz="3600" dirty="0"/>
          </a:p>
          <a:p>
            <a:pPr lvl="2"/>
            <a:r>
              <a:rPr lang="en-US" dirty="0"/>
              <a:t>Unity &amp; Reconciliation (1 Chron. 12:17; Eph. 2:14-17; 4:3)</a:t>
            </a:r>
            <a:endParaRPr lang="en-US" sz="3600" dirty="0"/>
          </a:p>
          <a:p>
            <a:pPr lvl="2"/>
            <a:r>
              <a:rPr lang="en-US" dirty="0"/>
              <a:t>Gentleness &amp; Humility (Titus 3:2)</a:t>
            </a:r>
            <a:endParaRPr lang="en-US" sz="3600" dirty="0"/>
          </a:p>
          <a:p>
            <a:pPr lvl="2"/>
            <a:r>
              <a:rPr lang="en-US" dirty="0"/>
              <a:t>Sanctification &amp; Holiness (1 Thess. 5:23; Heb. 12:14)</a:t>
            </a:r>
            <a:endParaRPr lang="en-US" sz="3600" dirty="0"/>
          </a:p>
          <a:p>
            <a:pPr lvl="2"/>
            <a:r>
              <a:rPr lang="en-US" dirty="0"/>
              <a:t>Justice &amp; Mercy (Isa. 59:8; Gal. 6:16)</a:t>
            </a:r>
            <a:endParaRPr lang="en-US" sz="3600" dirty="0"/>
          </a:p>
          <a:p>
            <a:pPr lvl="2"/>
            <a:r>
              <a:rPr lang="en-US" dirty="0"/>
              <a:t>Good Cheer &amp; Well-Being (John 16:33; 2 Cor. 13:11)</a:t>
            </a:r>
            <a:endParaRPr lang="en-US" sz="3600" dirty="0"/>
          </a:p>
          <a:p>
            <a:pPr lvl="2"/>
            <a:r>
              <a:rPr lang="en-US" dirty="0"/>
              <a:t>Edification &amp; </a:t>
            </a:r>
            <a:r>
              <a:rPr lang="en-US" dirty="0" err="1"/>
              <a:t>Upbuilding</a:t>
            </a:r>
            <a:r>
              <a:rPr lang="en-US" dirty="0"/>
              <a:t> (Acts 9:31; Rom. 14:19)</a:t>
            </a:r>
            <a:endParaRPr lang="en-US" sz="3600" dirty="0"/>
          </a:p>
          <a:p>
            <a:pPr lvl="2"/>
            <a:r>
              <a:rPr lang="en-US" dirty="0"/>
              <a:t>Not remove all adversity (John 16:33; Heb. 12:11</a:t>
            </a:r>
            <a:r>
              <a:rPr lang="en-US" dirty="0" smtClean="0"/>
              <a:t>)</a:t>
            </a:r>
            <a:endParaRPr lang="en-US" sz="36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2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4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6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8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2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Life in Christ – </a:t>
            </a:r>
            <a:r>
              <a:rPr lang="en-US" i="1" dirty="0" smtClean="0"/>
              <a:t>got His peace?</a:t>
            </a:r>
            <a:endParaRPr lang="en-US" dirty="0" smtClean="0"/>
          </a:p>
          <a:p>
            <a:pPr lvl="1"/>
            <a:r>
              <a:rPr lang="en-US" u="sng" dirty="0" smtClean="0"/>
              <a:t>Demonstrations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i="1" dirty="0"/>
              <a:t>What sort of things does it </a:t>
            </a:r>
            <a:r>
              <a:rPr lang="en-US" i="1" dirty="0" smtClean="0"/>
              <a:t>do for me?</a:t>
            </a:r>
            <a:endParaRPr lang="en-US" sz="4000" dirty="0"/>
          </a:p>
          <a:p>
            <a:pPr lvl="2"/>
            <a:r>
              <a:rPr lang="en-US" dirty="0"/>
              <a:t>Reveals that God reigns (Isa. 52:7)</a:t>
            </a:r>
            <a:endParaRPr lang="en-US" sz="3600" dirty="0"/>
          </a:p>
          <a:p>
            <a:pPr lvl="2"/>
            <a:r>
              <a:rPr lang="en-US" dirty="0"/>
              <a:t>Guards my heart and mind (Phil. 4:7)</a:t>
            </a:r>
            <a:endParaRPr lang="en-US" sz="3600" dirty="0"/>
          </a:p>
          <a:p>
            <a:pPr lvl="2"/>
            <a:r>
              <a:rPr lang="en-US" dirty="0"/>
              <a:t>Rules in my heart (Col. 3:15)</a:t>
            </a:r>
            <a:endParaRPr lang="en-US" sz="3600" dirty="0"/>
          </a:p>
          <a:p>
            <a:pPr lvl="2"/>
            <a:r>
              <a:rPr lang="en-US" dirty="0"/>
              <a:t>Preserves unity (Eph. 4:3)</a:t>
            </a:r>
            <a:endParaRPr lang="en-US" sz="3600" dirty="0"/>
          </a:p>
          <a:p>
            <a:pPr lvl="2"/>
            <a:r>
              <a:rPr lang="en-US" dirty="0"/>
              <a:t>Completes me to do His will (Heb. 13:20-21)</a:t>
            </a:r>
            <a:endParaRPr lang="en-US" sz="3600" dirty="0"/>
          </a:p>
          <a:p>
            <a:pPr lvl="2"/>
            <a:r>
              <a:rPr lang="en-US" dirty="0"/>
              <a:t>Forgives my sins (Isa. 53:5)</a:t>
            </a:r>
            <a:endParaRPr lang="en-US" sz="3600" dirty="0"/>
          </a:p>
          <a:p>
            <a:pPr lvl="2"/>
            <a:r>
              <a:rPr lang="en-US" dirty="0"/>
              <a:t>Reconciles me to God (Eph. 2:14-17)</a:t>
            </a:r>
            <a:endParaRPr lang="en-US" sz="3600" dirty="0"/>
          </a:p>
          <a:p>
            <a:pPr lvl="2"/>
            <a:r>
              <a:rPr lang="en-US" dirty="0"/>
              <a:t>Sows the fruit of righteousness (Jas. 3:18)</a:t>
            </a:r>
            <a:endParaRPr lang="en-US" sz="3600" dirty="0"/>
          </a:p>
          <a:p>
            <a:pPr lvl="2"/>
            <a:r>
              <a:rPr lang="en-US" dirty="0"/>
              <a:t>Prepares me to see the Lord (Heb. 12:14</a:t>
            </a:r>
            <a:r>
              <a:rPr lang="en-US" dirty="0" smtClean="0"/>
              <a:t>)</a:t>
            </a:r>
            <a:endParaRPr lang="en-US" sz="36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Life in Christ – </a:t>
            </a:r>
            <a:r>
              <a:rPr lang="en-US" i="1" dirty="0" smtClean="0"/>
              <a:t>got His peace?</a:t>
            </a:r>
            <a:endParaRPr lang="en-US" dirty="0" smtClean="0"/>
          </a:p>
          <a:p>
            <a:pPr lvl="1"/>
            <a:r>
              <a:rPr lang="en-US" u="sng" dirty="0" smtClean="0"/>
              <a:t>Determinations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i="1" dirty="0"/>
              <a:t>How can I know if I have it?</a:t>
            </a:r>
            <a:endParaRPr lang="en-US" sz="4000" dirty="0"/>
          </a:p>
          <a:p>
            <a:pPr lvl="2"/>
            <a:r>
              <a:rPr lang="en-US" dirty="0"/>
              <a:t>There is “the way of peace,” which can be known (Isa. 59:8; Rom. 3:17)</a:t>
            </a:r>
            <a:endParaRPr lang="en-US" sz="3600" dirty="0"/>
          </a:p>
          <a:p>
            <a:pPr lvl="2"/>
            <a:r>
              <a:rPr lang="en-US" dirty="0"/>
              <a:t>His peace only bestowed upon His people (Psa. 29:11)</a:t>
            </a:r>
            <a:endParaRPr lang="en-US" sz="3600" dirty="0"/>
          </a:p>
          <a:p>
            <a:pPr lvl="2"/>
            <a:r>
              <a:rPr lang="en-US" dirty="0"/>
              <a:t>Those in the presence of the Lord (Rom. 15:33; Phil. 4:9)</a:t>
            </a:r>
            <a:endParaRPr lang="en-US" sz="3600" dirty="0"/>
          </a:p>
          <a:p>
            <a:pPr lvl="2"/>
            <a:r>
              <a:rPr lang="en-US" dirty="0"/>
              <a:t>Those in the kingdom of God (Rom. 14:17)</a:t>
            </a:r>
            <a:endParaRPr lang="en-US" sz="3600" dirty="0"/>
          </a:p>
          <a:p>
            <a:pPr lvl="2"/>
            <a:r>
              <a:rPr lang="en-US" dirty="0"/>
              <a:t>Those in Christ (John 16:33; Acts 10:36; Rom. 5:1; Eph. 2:15)</a:t>
            </a:r>
            <a:endParaRPr lang="en-US" sz="3600" dirty="0"/>
          </a:p>
          <a:p>
            <a:pPr lvl="2"/>
            <a:r>
              <a:rPr lang="en-US" dirty="0"/>
              <a:t>Those reconciled to God through His blood (Col. 1:20; Eph. 2:14-17)</a:t>
            </a:r>
            <a:endParaRPr lang="en-US" sz="3600" dirty="0"/>
          </a:p>
          <a:p>
            <a:pPr lvl="2"/>
            <a:r>
              <a:rPr lang="en-US" dirty="0"/>
              <a:t>Those who have obeyed the gospel of peace (Rom. 10:13-16)</a:t>
            </a:r>
            <a:endParaRPr lang="en-US" sz="3600" dirty="0"/>
          </a:p>
          <a:p>
            <a:pPr lvl="2"/>
            <a:r>
              <a:rPr lang="en-US" dirty="0"/>
              <a:t>Those working what is pleasing to Him (Heb. 13:20-21)</a:t>
            </a:r>
            <a:endParaRPr lang="en-US" sz="3600" dirty="0"/>
          </a:p>
          <a:p>
            <a:pPr lvl="2"/>
            <a:r>
              <a:rPr lang="en-US" dirty="0"/>
              <a:t>Those living diligently to be found by Him in peace (2 Pet. 3:14)</a:t>
            </a:r>
            <a:endParaRPr lang="en-US" sz="3600" dirty="0"/>
          </a:p>
          <a:p>
            <a:pPr lvl="1"/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988</Words>
  <Application>Microsoft Office PowerPoint</Application>
  <PresentationFormat>On-screen Show (4:3)</PresentationFormat>
  <Paragraphs>112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</cp:lastModifiedBy>
  <cp:revision>6</cp:revision>
  <dcterms:created xsi:type="dcterms:W3CDTF">2011-11-20T02:27:36Z</dcterms:created>
  <dcterms:modified xsi:type="dcterms:W3CDTF">2011-11-20T12:29:25Z</dcterms:modified>
</cp:coreProperties>
</file>