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CDB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0" autoAdjust="0"/>
    <p:restoredTop sz="86432" autoAdjust="0"/>
  </p:normalViewPr>
  <p:slideViewPr>
    <p:cSldViewPr>
      <p:cViewPr varScale="1">
        <p:scale>
          <a:sx n="56" d="100"/>
          <a:sy n="56" d="100"/>
        </p:scale>
        <p:origin x="-90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PBLFPR\users\David\_Graphics\Oxygen Graphics\Cross\Peynten\Peynten-Cross_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7848600" cy="4419600"/>
          </a:xfrm>
        </p:spPr>
        <p:txBody>
          <a:bodyPr/>
          <a:lstStyle>
            <a:lvl1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rgbClr val="FFFF66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752600" y="616803"/>
            <a:ext cx="51112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 extrusionH="25400"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4800" b="1" i="1" cap="none" spc="150" dirty="0" smtClean="0">
                <a:ln w="11430"/>
                <a:solidFill>
                  <a:srgbClr val="F8F8F8"/>
                </a:solidFill>
                <a:effectLst>
                  <a:outerShdw blurRad="38100" dist="38100" dir="3000000" algn="tl" rotWithShape="0">
                    <a:srgbClr val="000000"/>
                  </a:outerShdw>
                </a:effectLst>
              </a:rPr>
              <a:t>The Cross of Jesus</a:t>
            </a:r>
            <a:endParaRPr lang="en-US" sz="4800" b="1" i="1" cap="none" spc="150" dirty="0">
              <a:ln w="11430"/>
              <a:solidFill>
                <a:srgbClr val="F8F8F8"/>
              </a:solidFill>
              <a:effectLst>
                <a:outerShdw blurRad="38100" dist="38100" dir="30000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2275498" y="1371600"/>
            <a:ext cx="56493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200" b="1" cap="none" spc="150" dirty="0" smtClean="0">
                <a:ln w="11430"/>
                <a:solidFill>
                  <a:srgbClr val="FFFF66"/>
                </a:solidFill>
                <a:effectLst>
                  <a:outerShdw blurRad="38100" dist="38100" dir="3000000" algn="tl" rotWithShape="0">
                    <a:srgbClr val="000000"/>
                  </a:outerShdw>
                </a:effectLst>
                <a:latin typeface="Lucida Calligraphy" pitchFamily="66" charset="0"/>
              </a:rPr>
              <a:t>from Seven Viewpoints</a:t>
            </a:r>
            <a:endParaRPr lang="en-US" sz="3200" b="1" cap="none" spc="150" dirty="0">
              <a:ln w="11430"/>
              <a:solidFill>
                <a:srgbClr val="FFFF66"/>
              </a:solidFill>
              <a:effectLst>
                <a:outerShdw blurRad="38100" dist="38100" dir="3000000" algn="tl" rotWithShape="0">
                  <a:srgbClr val="000000"/>
                </a:outerShdw>
              </a:effectLst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896CE-495C-4219-85DD-761FFE840E25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3B91-D0F4-400D-9172-A6588655A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Oxygen Graphics\Cross\Peynten\Peynten-Cross_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271673" y="533400"/>
            <a:ext cx="619592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 extrusionH="25400"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000" b="1" i="1" cap="none" spc="150" dirty="0" smtClean="0">
                <a:ln w="11430"/>
                <a:solidFill>
                  <a:srgbClr val="F8F8F8"/>
                </a:solidFill>
                <a:effectLst>
                  <a:outerShdw blurRad="38100" dist="38100" dir="3000000" algn="tl" rotWithShape="0">
                    <a:srgbClr val="000000"/>
                  </a:outerShdw>
                </a:effectLst>
              </a:rPr>
              <a:t>The Cross of Jesus</a:t>
            </a:r>
            <a:endParaRPr lang="en-US" sz="6000" b="1" i="1" cap="none" spc="150" dirty="0">
              <a:ln w="11430"/>
              <a:solidFill>
                <a:srgbClr val="F8F8F8"/>
              </a:solidFill>
              <a:effectLst>
                <a:outerShdw blurRad="38100" dist="38100" dir="30000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563469"/>
            <a:ext cx="64443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FFF66"/>
                </a:solidFill>
                <a:effectLst>
                  <a:outerShdw blurRad="38100" dist="38100" dir="3000000" algn="tl" rotWithShape="0">
                    <a:srgbClr val="000000"/>
                  </a:outerShdw>
                </a:effectLst>
                <a:latin typeface="Lucida Calligraphy" pitchFamily="66" charset="0"/>
              </a:rPr>
              <a:t>from Seven Viewpoints</a:t>
            </a:r>
            <a:endParaRPr lang="en-US" sz="3600" b="1" cap="none" spc="150" dirty="0">
              <a:ln w="11430"/>
              <a:solidFill>
                <a:srgbClr val="FFFF66"/>
              </a:solidFill>
              <a:effectLst>
                <a:outerShdw blurRad="38100" dist="38100" dir="3000000" algn="tl" rotWithShape="0">
                  <a:srgbClr val="000000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62585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Mark 15:15-25</a:t>
            </a:r>
            <a:endParaRPr lang="en-US" sz="28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79248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From the viewpoint of the Jewish leaders,</a:t>
            </a:r>
            <a:br>
              <a:rPr lang="en-US" dirty="0" smtClean="0"/>
            </a:br>
            <a:r>
              <a:rPr lang="en-US" dirty="0" smtClean="0"/>
              <a:t>it was about SILENCE!</a:t>
            </a:r>
          </a:p>
          <a:p>
            <a:pPr lvl="1"/>
            <a:r>
              <a:rPr lang="en-US" dirty="0" smtClean="0"/>
              <a:t>Knew “the world has gone after Him” (John 12:19)</a:t>
            </a:r>
          </a:p>
          <a:p>
            <a:pPr lvl="1"/>
            <a:r>
              <a:rPr lang="en-US" dirty="0" smtClean="0"/>
              <a:t>Afraid “everyone will believe in Him” (John 11:48)</a:t>
            </a:r>
          </a:p>
          <a:p>
            <a:pPr lvl="1"/>
            <a:r>
              <a:rPr lang="en-US" dirty="0" smtClean="0"/>
              <a:t>When they couldn’t entrap Him (Matt. 22:15, 35),</a:t>
            </a:r>
            <a:br>
              <a:rPr lang="en-US" dirty="0" smtClean="0"/>
            </a:br>
            <a:r>
              <a:rPr lang="en-US" dirty="0" smtClean="0"/>
              <a:t>decided to silence Him by killing Him (Matt. 26:3-4)</a:t>
            </a:r>
          </a:p>
          <a:p>
            <a:pPr lvl="1"/>
            <a:r>
              <a:rPr lang="en-US" dirty="0" smtClean="0"/>
              <a:t>But even this didn’t work</a:t>
            </a:r>
          </a:p>
          <a:p>
            <a:pPr lvl="2"/>
            <a:r>
              <a:rPr lang="en-US" dirty="0" smtClean="0"/>
              <a:t>He rose from the dead three days later (Mt. 28:1-6)</a:t>
            </a:r>
          </a:p>
          <a:p>
            <a:pPr lvl="2"/>
            <a:r>
              <a:rPr lang="en-US" dirty="0" smtClean="0"/>
              <a:t>His disciples boldly preached His resurrection (Ac. 2)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viewpoint of Judas,</a:t>
            </a:r>
            <a:br>
              <a:rPr lang="en-US" dirty="0" smtClean="0"/>
            </a:br>
            <a:r>
              <a:rPr lang="en-US" dirty="0" smtClean="0"/>
              <a:t>it was about SILVER!</a:t>
            </a:r>
          </a:p>
          <a:p>
            <a:pPr lvl="1"/>
            <a:r>
              <a:rPr lang="en-US" dirty="0" smtClean="0"/>
              <a:t>Judas was a thief &amp; a traitor (John 12:4-6; 13:28-29)</a:t>
            </a:r>
          </a:p>
          <a:p>
            <a:pPr lvl="1"/>
            <a:r>
              <a:rPr lang="en-US" dirty="0" smtClean="0"/>
              <a:t>He made a deal with the Jewish leaders</a:t>
            </a:r>
          </a:p>
          <a:p>
            <a:pPr lvl="2"/>
            <a:r>
              <a:rPr lang="en-US" dirty="0" smtClean="0"/>
              <a:t>Sell Jesus for 30 pieces of silver (Matt. 26:15)</a:t>
            </a:r>
          </a:p>
          <a:p>
            <a:pPr lvl="2"/>
            <a:r>
              <a:rPr lang="en-US" dirty="0" smtClean="0"/>
              <a:t>The price of a slave (Ex. 21:32)</a:t>
            </a:r>
          </a:p>
          <a:p>
            <a:pPr lvl="2"/>
            <a:r>
              <a:rPr lang="en-US" dirty="0" smtClean="0"/>
              <a:t>A “goodly price” or “princely price” (Zech 11:13)</a:t>
            </a:r>
          </a:p>
          <a:p>
            <a:pPr lvl="2"/>
            <a:r>
              <a:rPr lang="en-US" dirty="0" smtClean="0"/>
              <a:t>Inadvertently fulfilling prophecy (Zech. 11:12-13)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7924800" cy="4419600"/>
          </a:xfrm>
        </p:spPr>
        <p:txBody>
          <a:bodyPr/>
          <a:lstStyle/>
          <a:p>
            <a:r>
              <a:rPr lang="en-US" dirty="0" smtClean="0"/>
              <a:t>From the viewpoint of Pilate,</a:t>
            </a:r>
            <a:br>
              <a:rPr lang="en-US" dirty="0" smtClean="0"/>
            </a:br>
            <a:r>
              <a:rPr lang="en-US" dirty="0" smtClean="0"/>
              <a:t>it was about SELF-PRESERVATION!</a:t>
            </a:r>
          </a:p>
          <a:p>
            <a:pPr lvl="1"/>
            <a:r>
              <a:rPr lang="en-US" dirty="0" smtClean="0"/>
              <a:t>Pilate knew Jesus was innocent (</a:t>
            </a:r>
            <a:r>
              <a:rPr lang="en-US" dirty="0" err="1" smtClean="0"/>
              <a:t>Lk</a:t>
            </a:r>
            <a:r>
              <a:rPr lang="en-US" dirty="0" smtClean="0"/>
              <a:t>. 23:4; Matt. 27:24)</a:t>
            </a:r>
          </a:p>
          <a:p>
            <a:pPr lvl="1"/>
            <a:r>
              <a:rPr lang="en-US" dirty="0" smtClean="0"/>
              <a:t>Yet, he caved in to Jewish pressure to crucify Jesus</a:t>
            </a:r>
          </a:p>
          <a:p>
            <a:pPr lvl="2"/>
            <a:r>
              <a:rPr lang="en-US" dirty="0" smtClean="0"/>
              <a:t>“To gratify the crowd” (Mark 15:15)</a:t>
            </a:r>
          </a:p>
          <a:p>
            <a:pPr lvl="2"/>
            <a:r>
              <a:rPr lang="en-US" dirty="0" smtClean="0"/>
              <a:t>“You are not Caesar’s friend” (John 19:12)</a:t>
            </a:r>
          </a:p>
          <a:p>
            <a:pPr lvl="2"/>
            <a:r>
              <a:rPr lang="en-US" dirty="0" smtClean="0"/>
              <a:t>“Crucify Him, crucify Him” (John 19:6)</a:t>
            </a:r>
          </a:p>
          <a:p>
            <a:pPr lvl="1"/>
            <a:r>
              <a:rPr lang="en-US" dirty="0" smtClean="0"/>
              <a:t>Sacrificed Jesus in effort to save himself (cf. John 12:25)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7924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From the viewpoint of the Roman soldiers,</a:t>
            </a:r>
            <a:br>
              <a:rPr lang="en-US" dirty="0" smtClean="0"/>
            </a:br>
            <a:r>
              <a:rPr lang="en-US" dirty="0" smtClean="0"/>
              <a:t>it was about SPORT!</a:t>
            </a:r>
          </a:p>
          <a:p>
            <a:pPr lvl="1"/>
            <a:r>
              <a:rPr lang="en-US" dirty="0" smtClean="0"/>
              <a:t>In the </a:t>
            </a:r>
            <a:r>
              <a:rPr lang="en-US" dirty="0" err="1" smtClean="0"/>
              <a:t>Praetorium</a:t>
            </a:r>
            <a:r>
              <a:rPr lang="en-US" dirty="0" smtClean="0"/>
              <a:t>, the whole garrison gathered </a:t>
            </a:r>
          </a:p>
          <a:p>
            <a:pPr lvl="2"/>
            <a:r>
              <a:rPr lang="en-US" dirty="0" smtClean="0"/>
              <a:t>Stripped Him and put a scarlet robe on Him</a:t>
            </a:r>
          </a:p>
          <a:p>
            <a:pPr lvl="2"/>
            <a:r>
              <a:rPr lang="en-US" dirty="0" smtClean="0"/>
              <a:t>Twisted a crown of thorns and put it on His head</a:t>
            </a:r>
          </a:p>
          <a:p>
            <a:pPr lvl="2"/>
            <a:r>
              <a:rPr lang="en-US" dirty="0" smtClean="0"/>
              <a:t>Bowed before Him and mocked Him</a:t>
            </a:r>
          </a:p>
          <a:p>
            <a:pPr lvl="2"/>
            <a:r>
              <a:rPr lang="en-US" dirty="0" smtClean="0"/>
              <a:t>Spat on Him and struck Him (Matt. 27:27-31)</a:t>
            </a:r>
          </a:p>
          <a:p>
            <a:pPr lvl="1"/>
            <a:r>
              <a:rPr lang="en-US" dirty="0" smtClean="0"/>
              <a:t>Having nailed Him to a tree</a:t>
            </a:r>
          </a:p>
          <a:p>
            <a:pPr lvl="2"/>
            <a:r>
              <a:rPr lang="en-US" dirty="0" smtClean="0"/>
              <a:t>They cast lots for His garments (Matt. 27:33-35)</a:t>
            </a:r>
          </a:p>
          <a:p>
            <a:pPr lvl="2"/>
            <a:r>
              <a:rPr lang="en-US" dirty="0" smtClean="0"/>
              <a:t>And they watched Him die (Matt. 27:36)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79248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From the viewpoint of the Father,</a:t>
            </a:r>
            <a:br>
              <a:rPr lang="en-US" dirty="0" smtClean="0"/>
            </a:br>
            <a:r>
              <a:rPr lang="en-US" dirty="0" smtClean="0"/>
              <a:t>it was about SUBSTITUTION!</a:t>
            </a:r>
          </a:p>
          <a:p>
            <a:pPr lvl="1"/>
            <a:r>
              <a:rPr lang="en-US" dirty="0" smtClean="0"/>
              <a:t>“The wages of sin is death” (Rom. 6:23; Ezek. 18:20)</a:t>
            </a:r>
          </a:p>
          <a:p>
            <a:pPr lvl="2"/>
            <a:r>
              <a:rPr lang="en-US" dirty="0" smtClean="0"/>
              <a:t>“Jesus…tasted death for everyone” (Heb. 2:9)</a:t>
            </a:r>
          </a:p>
          <a:p>
            <a:pPr lvl="2"/>
            <a:r>
              <a:rPr lang="en-US" dirty="0" smtClean="0"/>
              <a:t>“He was wounded for </a:t>
            </a:r>
            <a:r>
              <a:rPr lang="en-US" smtClean="0"/>
              <a:t>our </a:t>
            </a:r>
            <a:r>
              <a:rPr lang="en-US" smtClean="0"/>
              <a:t>transgressions” </a:t>
            </a:r>
            <a:r>
              <a:rPr lang="en-US" dirty="0" smtClean="0"/>
              <a:t>(Isa. 53:5)</a:t>
            </a:r>
          </a:p>
          <a:p>
            <a:pPr lvl="2"/>
            <a:r>
              <a:rPr lang="en-US" dirty="0" smtClean="0"/>
              <a:t>He bore our iniquities (Isa. 53:11; 1 Pet. 2:24)</a:t>
            </a:r>
          </a:p>
          <a:p>
            <a:pPr lvl="1"/>
            <a:r>
              <a:rPr lang="en-US" dirty="0" smtClean="0"/>
              <a:t>While we were sinners, “Christ died for us” (Rom. 5:8)</a:t>
            </a:r>
          </a:p>
          <a:p>
            <a:pPr lvl="2"/>
            <a:r>
              <a:rPr lang="en-US" dirty="0" smtClean="0"/>
              <a:t>Demonstrating the love of God (Rom. 5:8; Jn. 3:16)</a:t>
            </a:r>
          </a:p>
          <a:p>
            <a:pPr lvl="2"/>
            <a:r>
              <a:rPr lang="en-US" dirty="0" smtClean="0"/>
              <a:t>The propitiation for our sins (1 Jn. 4:9-10; Heb. 2:17)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79248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From the viewpoint of the Son,</a:t>
            </a:r>
            <a:br>
              <a:rPr lang="en-US" dirty="0" smtClean="0"/>
            </a:br>
            <a:r>
              <a:rPr lang="en-US" dirty="0" smtClean="0"/>
              <a:t>it was about SUBMISSION!</a:t>
            </a:r>
          </a:p>
          <a:p>
            <a:pPr lvl="1"/>
            <a:r>
              <a:rPr lang="en-US" dirty="0" smtClean="0"/>
              <a:t>The cross meant shame &amp; suffering (Heb. 12:2; 13:12)</a:t>
            </a:r>
          </a:p>
          <a:p>
            <a:pPr lvl="1"/>
            <a:r>
              <a:rPr lang="en-US" dirty="0" smtClean="0"/>
              <a:t>Still, Jesus submitted Himself to the Father’s will</a:t>
            </a:r>
          </a:p>
          <a:p>
            <a:pPr lvl="2"/>
            <a:r>
              <a:rPr lang="en-US" dirty="0" smtClean="0"/>
              <a:t>“Not as I will, but as You will” (Matt. 26:39)</a:t>
            </a:r>
          </a:p>
          <a:p>
            <a:pPr lvl="2"/>
            <a:r>
              <a:rPr lang="en-US" dirty="0" smtClean="0"/>
              <a:t>Could pray for 12+ legions of angels &amp; didn’t (v. 53)</a:t>
            </a:r>
          </a:p>
          <a:p>
            <a:pPr lvl="2"/>
            <a:r>
              <a:rPr lang="en-US" dirty="0" smtClean="0"/>
              <a:t>“He humbled Himself…” (Phil. 2:8)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80010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From the viewpoint of the saints,</a:t>
            </a:r>
            <a:br>
              <a:rPr lang="en-US" dirty="0" smtClean="0"/>
            </a:br>
            <a:r>
              <a:rPr lang="en-US" dirty="0" smtClean="0"/>
              <a:t>it was about SALVATION!</a:t>
            </a:r>
          </a:p>
          <a:p>
            <a:pPr lvl="1"/>
            <a:r>
              <a:rPr lang="en-US" dirty="0" smtClean="0"/>
              <a:t>The cross is God’s power to save (1 Cor. 1:18; Rom. 1:16)</a:t>
            </a:r>
          </a:p>
          <a:p>
            <a:pPr lvl="2"/>
            <a:r>
              <a:rPr lang="en-US" dirty="0" smtClean="0"/>
              <a:t>His blood was shed for remission of sins (Mt. 26:28)</a:t>
            </a:r>
          </a:p>
          <a:p>
            <a:pPr lvl="2"/>
            <a:r>
              <a:rPr lang="en-US" dirty="0" smtClean="0"/>
              <a:t>His blood is our redemption (Ep. 1:7; </a:t>
            </a:r>
            <a:r>
              <a:rPr lang="en-US" smtClean="0"/>
              <a:t>1 Pet. </a:t>
            </a:r>
            <a:r>
              <a:rPr lang="en-US" dirty="0" smtClean="0"/>
              <a:t>1:18-20)</a:t>
            </a:r>
          </a:p>
          <a:p>
            <a:pPr lvl="2"/>
            <a:r>
              <a:rPr lang="en-US" dirty="0" smtClean="0"/>
              <a:t>His blood justifies, reconciles &amp; saves (Rom. 5:9-10)</a:t>
            </a:r>
          </a:p>
          <a:p>
            <a:pPr lvl="2"/>
            <a:r>
              <a:rPr lang="en-US" dirty="0" smtClean="0"/>
              <a:t>His blood bought you and me (1 Cor. 6:19-20)</a:t>
            </a:r>
          </a:p>
          <a:p>
            <a:pPr lvl="1"/>
            <a:r>
              <a:rPr lang="en-US" dirty="0" smtClean="0"/>
              <a:t>Baptism into His death frees us from sin (Rom. 6:3-6)</a:t>
            </a:r>
          </a:p>
          <a:p>
            <a:pPr lvl="1"/>
            <a:r>
              <a:rPr lang="en-US" dirty="0" smtClean="0"/>
              <a:t>His blood continually cleanses the faithful (1 Jn. 1:7-9)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58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7</cp:revision>
  <dcterms:created xsi:type="dcterms:W3CDTF">2011-11-13T02:37:49Z</dcterms:created>
  <dcterms:modified xsi:type="dcterms:W3CDTF">2011-11-13T13:46:55Z</dcterms:modified>
</cp:coreProperties>
</file>