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884106"/>
    <a:srgbClr val="C75F0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164F7-37C2-4CEF-8235-8CD4834D895B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C2A0-E175-4932-9207-0CAC023E0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5791200" cy="655638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9067800" cy="47244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0CC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1pPr>
            <a:lvl2pPr>
              <a:defRPr sz="2000" b="1"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chemeClr val="tx1"/>
                </a:solidFill>
                <a:effectLst/>
              </a:defRPr>
            </a:lvl3pPr>
            <a:lvl4pPr>
              <a:defRPr sz="1600" b="1">
                <a:effectLst/>
              </a:defRPr>
            </a:lvl4pPr>
            <a:lvl5pPr>
              <a:defRPr sz="1600" b="1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3" descr="\\pblfpr\users\David\_Graphics\House-Construction cop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153891" y="1"/>
            <a:ext cx="3990109" cy="295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5791200" cy="655638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9067800" cy="47244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00CC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1pPr>
            <a:lvl2pPr>
              <a:defRPr sz="2000" b="1"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chemeClr val="tx1"/>
                </a:solidFill>
                <a:effectLst/>
              </a:defRPr>
            </a:lvl3pPr>
            <a:lvl4pPr>
              <a:defRPr sz="1600" b="1">
                <a:effectLst/>
              </a:defRPr>
            </a:lvl4pPr>
            <a:lvl5pPr>
              <a:defRPr sz="1600" b="1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265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5A70-2016-4571-B76D-ED4B5FFC9DFE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D369-4F33-464D-8E6B-E6E61EB1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House-Constr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7391400" cy="548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330475"/>
            <a:ext cx="6362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6684" y="4683204"/>
            <a:ext cx="80842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0960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i="1" dirty="0" smtClean="0">
                <a:solidFill>
                  <a:srgbClr val="0000CC"/>
                </a:solidFill>
              </a:rPr>
              <a:t>Joshua 24:14-15</a:t>
            </a:r>
          </a:p>
          <a:p>
            <a:pPr algn="r"/>
            <a:r>
              <a:rPr lang="en-US" sz="2200" b="1" i="1" dirty="0" smtClean="0">
                <a:solidFill>
                  <a:srgbClr val="0000CC"/>
                </a:solidFill>
              </a:rPr>
              <a:t>Psalm 127:1</a:t>
            </a:r>
            <a:endParaRPr lang="en-US" sz="22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Teenage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70% of teens have had intercourse by 19</a:t>
            </a:r>
          </a:p>
          <a:p>
            <a:pPr lvl="0"/>
            <a:r>
              <a:rPr lang="en-US" dirty="0" smtClean="0"/>
              <a:t>21 states allow minors to access contraceptive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	services without a parent’s involvement.</a:t>
            </a:r>
          </a:p>
          <a:p>
            <a:pPr lvl="0"/>
            <a:r>
              <a:rPr lang="en-US" dirty="0" smtClean="0"/>
              <a:t>80% of parents think contraception &amp; protective practices should be taught as part of a comprehensive sex education course</a:t>
            </a:r>
          </a:p>
          <a:p>
            <a:pPr lvl="0"/>
            <a:r>
              <a:rPr lang="en-US" dirty="0" smtClean="0"/>
              <a:t>15-24 year olds account for nearly 50% of the 18.9 million new cases of STIs each year</a:t>
            </a:r>
          </a:p>
          <a:p>
            <a:pPr lvl="0"/>
            <a:r>
              <a:rPr lang="en-US" dirty="0" smtClean="0"/>
              <a:t>All 50 states allow minors to consent to STI services without parental involvement</a:t>
            </a:r>
          </a:p>
          <a:p>
            <a:pPr lvl="0"/>
            <a:r>
              <a:rPr lang="en-US" dirty="0" smtClean="0"/>
              <a:t>Each year, almost 750,000 teen girls (15–19) become pregnant</a:t>
            </a:r>
          </a:p>
          <a:p>
            <a:pPr lvl="0"/>
            <a:r>
              <a:rPr lang="en-US" dirty="0" smtClean="0"/>
              <a:t>The U.S. teen pregnancy rate continues to be one of the highest in the developed world</a:t>
            </a:r>
          </a:p>
          <a:p>
            <a:pPr lvl="0"/>
            <a:r>
              <a:rPr lang="en-US" dirty="0" smtClean="0"/>
              <a:t>34% of young women become pregnant at least once before they reach the age of 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Approx. 4 million live births in America each year </a:t>
            </a:r>
          </a:p>
          <a:p>
            <a:pPr lvl="0"/>
            <a:r>
              <a:rPr lang="en-US" dirty="0" smtClean="0"/>
              <a:t>Approx. 1.2 million murders of unborn children each year</a:t>
            </a:r>
            <a:endParaRPr lang="en-US" sz="3600" dirty="0" smtClean="0"/>
          </a:p>
          <a:p>
            <a:pPr lvl="0"/>
            <a:r>
              <a:rPr lang="en-US" dirty="0" smtClean="0"/>
              <a:t>22% of all U.S. pregnancies end in abortion</a:t>
            </a:r>
            <a:endParaRPr lang="en-US" sz="3600" dirty="0" smtClean="0"/>
          </a:p>
          <a:p>
            <a:pPr lvl="0"/>
            <a:r>
              <a:rPr lang="en-US" dirty="0" smtClean="0"/>
              <a:t>Approx. 50 million unborn children have been murdered since 1973</a:t>
            </a:r>
            <a:endParaRPr lang="en-US" sz="3600" dirty="0" smtClean="0"/>
          </a:p>
          <a:p>
            <a:pPr lvl="0"/>
            <a:r>
              <a:rPr lang="en-US" dirty="0" smtClean="0"/>
              <a:t>Florida has the 3</a:t>
            </a:r>
            <a:r>
              <a:rPr lang="en-US" baseline="30000" dirty="0" smtClean="0"/>
              <a:t>rd</a:t>
            </a:r>
            <a:r>
              <a:rPr lang="en-US" dirty="0" smtClean="0"/>
              <a:t> highest abortion rate behind CA &amp; NY</a:t>
            </a:r>
            <a:endParaRPr lang="en-US" sz="3600" dirty="0" smtClean="0"/>
          </a:p>
          <a:p>
            <a:pPr lvl="0"/>
            <a:r>
              <a:rPr lang="en-US" dirty="0" smtClean="0"/>
              <a:t>50% of U.S. women obtaining abortions are younger than 25 </a:t>
            </a:r>
            <a:endParaRPr lang="en-US" sz="3600" dirty="0" smtClean="0"/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Teenagers obtain 17% (204,000)</a:t>
            </a:r>
            <a:endParaRPr lang="en-US" sz="3200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29% of teen pregnancies end in abortion </a:t>
            </a:r>
            <a:endParaRPr lang="en-US" sz="3200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More than 50% of parents support a teen’s choice to have an abortion</a:t>
            </a:r>
            <a:endParaRPr lang="en-US" sz="3200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40% of minors having an abortion say neither of their parents knew it</a:t>
            </a:r>
            <a:endParaRPr lang="en-US" sz="3200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36 states require a minor seeking an abortion involve her parents in the decision</a:t>
            </a:r>
            <a:endParaRPr lang="en-US" sz="3200" dirty="0" smtClean="0">
              <a:solidFill>
                <a:srgbClr val="0000CC"/>
              </a:solidFill>
            </a:endParaRPr>
          </a:p>
          <a:p>
            <a:pPr lvl="0"/>
            <a:r>
              <a:rPr lang="en-US" dirty="0" smtClean="0"/>
              <a:t>47% of women who have abortions had at least one previous abortion</a:t>
            </a:r>
            <a:endParaRPr lang="en-US" sz="3600" dirty="0" smtClean="0"/>
          </a:p>
          <a:p>
            <a:pPr lvl="0"/>
            <a:r>
              <a:rPr lang="en-US" dirty="0" smtClean="0"/>
              <a:t>Medication abortions account for approx. 17% of all abortions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Drug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50% of teenagers report drinking in last 30 days</a:t>
            </a:r>
          </a:p>
          <a:p>
            <a:pPr lvl="0"/>
            <a:r>
              <a:rPr lang="en-US" dirty="0" smtClean="0"/>
              <a:t>71% of teenagers report drinking in the last year</a:t>
            </a:r>
          </a:p>
          <a:p>
            <a:pPr lvl="0"/>
            <a:r>
              <a:rPr lang="en-US" dirty="0" smtClean="0"/>
              <a:t>72% of young people have consumed alcohol by end of high school</a:t>
            </a:r>
          </a:p>
          <a:p>
            <a:pPr lvl="0"/>
            <a:r>
              <a:rPr lang="en-US" dirty="0" smtClean="0"/>
              <a:t>37% of young people have consumed alcohol by 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0"/>
            <a:r>
              <a:rPr lang="en-US" dirty="0" smtClean="0"/>
              <a:t>44% of young people have tried cigarettes by 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0"/>
            <a:r>
              <a:rPr lang="en-US" dirty="0" smtClean="0"/>
              <a:t>20% of 12</a:t>
            </a:r>
            <a:r>
              <a:rPr lang="en-US" baseline="30000" dirty="0" smtClean="0"/>
              <a:t>th</a:t>
            </a:r>
            <a:r>
              <a:rPr lang="en-US" dirty="0" smtClean="0"/>
              <a:t> graders is a current smoker</a:t>
            </a:r>
          </a:p>
          <a:p>
            <a:pPr lvl="0"/>
            <a:r>
              <a:rPr lang="en-US" dirty="0" smtClean="0"/>
              <a:t>About 3,000 teens smoke their first tobacco cigarette each day </a:t>
            </a:r>
          </a:p>
          <a:p>
            <a:pPr lvl="0"/>
            <a:r>
              <a:rPr lang="en-US" dirty="0" smtClean="0"/>
              <a:t>20% of teenagers report using marijuana in last 30 days</a:t>
            </a:r>
          </a:p>
          <a:p>
            <a:pPr lvl="0"/>
            <a:r>
              <a:rPr lang="en-US" dirty="0" smtClean="0"/>
              <a:t>34% of teenagers report using marijuana in the last year</a:t>
            </a:r>
          </a:p>
          <a:p>
            <a:pPr lvl="0"/>
            <a:r>
              <a:rPr lang="en-US" dirty="0" smtClean="0"/>
              <a:t>46% of 12</a:t>
            </a:r>
            <a:r>
              <a:rPr lang="en-US" baseline="30000" dirty="0" smtClean="0"/>
              <a:t>th</a:t>
            </a:r>
            <a:r>
              <a:rPr lang="en-US" dirty="0" smtClean="0"/>
              <a:t> graders have used marijuana at some point</a:t>
            </a:r>
          </a:p>
          <a:p>
            <a:pPr lvl="0"/>
            <a:r>
              <a:rPr lang="en-US" dirty="0" smtClean="0"/>
              <a:t>67% of 10th graders said they could easily gain access to marijuana</a:t>
            </a:r>
          </a:p>
          <a:p>
            <a:pPr lvl="0"/>
            <a:r>
              <a:rPr lang="en-US" dirty="0" smtClean="0"/>
              <a:t>15% of teenagers have used amphetamines in non-prescriptive ways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blfpr\users\David\_Graphics\House-Constr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0"/>
            <a:ext cx="5543550" cy="4114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52400" y="457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" y="1828800"/>
            <a:ext cx="8839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What 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	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are we </a:t>
            </a:r>
          </a:p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		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going to do?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blfpr\users\David\_Graphics\House-Constr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0"/>
            <a:ext cx="5543550" cy="4114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/>
              <a:t>Let the Lord Build Your House!</a:t>
            </a:r>
            <a:endParaRPr lang="en-US" sz="3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133600"/>
            <a:ext cx="2743200" cy="4724400"/>
          </a:xfrm>
        </p:spPr>
        <p:txBody>
          <a:bodyPr/>
          <a:lstStyle/>
          <a:p>
            <a:r>
              <a:rPr lang="en-US" dirty="0" smtClean="0"/>
              <a:t>Blueprint</a:t>
            </a:r>
          </a:p>
          <a:p>
            <a:r>
              <a:rPr lang="en-US" dirty="0" smtClean="0"/>
              <a:t>Foundation</a:t>
            </a:r>
          </a:p>
          <a:p>
            <a:r>
              <a:rPr lang="en-US" dirty="0" smtClean="0"/>
              <a:t>Walls</a:t>
            </a:r>
          </a:p>
          <a:p>
            <a:r>
              <a:rPr lang="en-US" dirty="0" smtClean="0"/>
              <a:t>Roof</a:t>
            </a:r>
          </a:p>
          <a:p>
            <a:r>
              <a:rPr lang="en-US" dirty="0" smtClean="0"/>
              <a:t>Seal</a:t>
            </a:r>
          </a:p>
          <a:p>
            <a:r>
              <a:rPr lang="en-US" dirty="0" smtClean="0"/>
              <a:t>Neighborhood</a:t>
            </a:r>
          </a:p>
          <a:p>
            <a:r>
              <a:rPr lang="en-US" dirty="0" smtClean="0"/>
              <a:t>Occupants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2258568"/>
            <a:ext cx="3657600" cy="30480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52400" y="457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303520" y="3276600"/>
            <a:ext cx="2743200" cy="30480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819400" y="2133600"/>
            <a:ext cx="6096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=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Bible (Prov. 22:6; Col.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3:17; 2 Pet. 1:3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=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Christ (1 Cor. 3:11; Eph. 5:21-33; 6:4)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=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Prayer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(Matt. 6:13; Psa. 32:6-7)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=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Heaven-eyes (Col. 3:1-2; Psa. 127:4)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=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Love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(Col. 3:14; 1 Pet. 4:8)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=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Church (Acts 2:47; 1 Cor. 12:18)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=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YOU! (Rom.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12:18; Eph. 4:16)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25400" dist="254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uiExpand="1" build="p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191000"/>
            <a:ext cx="9144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33413" indent="-176213"/>
            <a:r>
              <a:rPr lang="en-US" sz="2000" b="1" dirty="0" smtClean="0">
                <a:solidFill>
                  <a:srgbClr val="000099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God will:</a:t>
            </a:r>
          </a:p>
          <a:p>
            <a:pPr marL="633413" indent="2809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Forgive you of every sin – Acts 22:16</a:t>
            </a:r>
          </a:p>
          <a:p>
            <a:pPr marL="633413" indent="2809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Add you to His church – Acts 2:47</a:t>
            </a:r>
          </a:p>
          <a:p>
            <a:pPr marL="633413" indent="2809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Write your name in the Book of Life – Hebrews 12:23</a:t>
            </a:r>
            <a:endParaRPr lang="en-US" sz="2000" b="1" dirty="0">
              <a:solidFill>
                <a:srgbClr val="000099"/>
              </a:solidFill>
              <a:effectLst>
                <a:outerShdw blurRad="25400" dist="127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73914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33413" indent="-176213"/>
            <a:r>
              <a:rPr lang="en-US" sz="2000" b="1" dirty="0" smtClean="0">
                <a:solidFill>
                  <a:srgbClr val="000099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God will:</a:t>
            </a:r>
          </a:p>
          <a:p>
            <a:pPr marL="633413" indent="2809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Grant you eternal life in heaven – 1 John 2:25</a:t>
            </a:r>
            <a:endParaRPr lang="en-US" sz="2000" b="1" dirty="0">
              <a:solidFill>
                <a:srgbClr val="000099"/>
              </a:solidFill>
              <a:effectLst>
                <a:outerShdw blurRad="25400" dist="127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/>
              <a:t>Let the Lord Save You Today!</a:t>
            </a:r>
            <a:endParaRPr lang="en-US" sz="3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133600"/>
            <a:ext cx="8686800" cy="4724400"/>
          </a:xfrm>
        </p:spPr>
        <p:txBody>
          <a:bodyPr/>
          <a:lstStyle/>
          <a:p>
            <a:r>
              <a:rPr lang="en-US" dirty="0" smtClean="0"/>
              <a:t>Believe Jesus is God’s Son – Mark 16:16</a:t>
            </a:r>
          </a:p>
          <a:p>
            <a:r>
              <a:rPr lang="en-US" dirty="0" smtClean="0"/>
              <a:t>Repent of your sins – Luke 13:3</a:t>
            </a:r>
          </a:p>
          <a:p>
            <a:r>
              <a:rPr lang="en-US" dirty="0" smtClean="0"/>
              <a:t>Confess your faith in Jesus – Matthew 10:32-33</a:t>
            </a:r>
          </a:p>
          <a:p>
            <a:r>
              <a:rPr lang="en-US" dirty="0" smtClean="0"/>
              <a:t>Be immersed into Christ – Galatians 3:27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Live a faithful life of service – 1 Corinthians 15:58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85800"/>
            <a:ext cx="3829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Saves the Lost!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52400" y="457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" grpId="0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House-Constr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0"/>
            <a:ext cx="5543550" cy="4114800"/>
          </a:xfrm>
          <a:prstGeom prst="rect">
            <a:avLst/>
          </a:prstGeom>
          <a:noFill/>
        </p:spPr>
      </p:pic>
      <p:pic>
        <p:nvPicPr>
          <p:cNvPr id="1027" name="Picture 3" descr="\\pblfpr\users\David\_Graphics\House-Construction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891" y="1"/>
            <a:ext cx="3990109" cy="29524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House-Constru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0"/>
            <a:ext cx="5543550" cy="4114800"/>
          </a:xfrm>
          <a:prstGeom prst="rect">
            <a:avLst/>
          </a:prstGeom>
          <a:noFill/>
        </p:spPr>
      </p:pic>
      <p:pic>
        <p:nvPicPr>
          <p:cNvPr id="1027" name="Picture 3" descr="\\pblfpr\users\David\_Graphics\House-Construction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891" y="1"/>
            <a:ext cx="3990109" cy="29524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6500" y="-990600"/>
            <a:ext cx="8897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builds the house!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8489 2.2222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839200" cy="4724400"/>
          </a:xfrm>
        </p:spPr>
        <p:txBody>
          <a:bodyPr/>
          <a:lstStyle/>
          <a:p>
            <a:pPr lvl="0"/>
            <a:r>
              <a:rPr lang="en-US" dirty="0" smtClean="0"/>
              <a:t>1 out of every 2 marriages ends in divorce</a:t>
            </a:r>
          </a:p>
          <a:p>
            <a:pPr lvl="0"/>
            <a:r>
              <a:rPr lang="en-US" dirty="0" smtClean="0"/>
              <a:t>Average marriage today lasts 7 years</a:t>
            </a:r>
          </a:p>
          <a:p>
            <a:pPr lvl="0"/>
            <a:r>
              <a:rPr lang="en-US" dirty="0" smtClean="0"/>
              <a:t>90% more likely to get divorced if both partners have had previous marriages</a:t>
            </a:r>
          </a:p>
          <a:p>
            <a:pPr lvl="0"/>
            <a:r>
              <a:rPr lang="en-US" dirty="0" smtClean="0"/>
              <a:t>Children of divorce are at least 40% more likely to get divorced</a:t>
            </a:r>
          </a:p>
          <a:p>
            <a:pPr lvl="0"/>
            <a:r>
              <a:rPr lang="en-US" dirty="0" smtClean="0"/>
              <a:t>63% of American children grow up with both biological parents (the lowest figure in the Western world)</a:t>
            </a:r>
          </a:p>
          <a:p>
            <a:pPr lvl="0"/>
            <a:r>
              <a:rPr lang="en-US" dirty="0" smtClean="0"/>
              <a:t>While the population is increasing, the number of marriages is decreasing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Shacking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65% of couples who marry live together first</a:t>
            </a:r>
          </a:p>
          <a:p>
            <a:r>
              <a:rPr lang="en-US" dirty="0" smtClean="0"/>
              <a:t>Approx 14 million unmarried partners living together</a:t>
            </a:r>
          </a:p>
          <a:p>
            <a:pPr lvl="0"/>
            <a:r>
              <a:rPr lang="en-US" dirty="0" smtClean="0"/>
              <a:t>55% of Americans approve of it</a:t>
            </a:r>
          </a:p>
          <a:p>
            <a:pPr lvl="0"/>
            <a:r>
              <a:rPr lang="en-US" dirty="0" smtClean="0"/>
              <a:t>68.8% of senior boys &amp; 64% of senior girls believe it is a good idea for a couple to live together before getting married </a:t>
            </a:r>
          </a:p>
          <a:p>
            <a:pPr lvl="0"/>
            <a:r>
              <a:rPr lang="en-US" dirty="0" smtClean="0"/>
              <a:t>41% of American women aged 15-44 have cohabited at some point</a:t>
            </a:r>
          </a:p>
          <a:p>
            <a:pPr lvl="0"/>
            <a:r>
              <a:rPr lang="en-US" dirty="0" smtClean="0"/>
              <a:t>43% in their 20s believe cohabiting couples should receive the same benefits as married couples </a:t>
            </a:r>
          </a:p>
          <a:p>
            <a:pPr lvl="0"/>
            <a:r>
              <a:rPr lang="en-US" dirty="0" smtClean="0"/>
              <a:t>At least 10,000 employers in the U.S. offer domestic partner health benefits for their employees (95% of those provide to same-sex partners)</a:t>
            </a:r>
          </a:p>
          <a:p>
            <a:pPr lvl="0"/>
            <a:r>
              <a:rPr lang="en-US" dirty="0" smtClean="0"/>
              <a:t>49% of Americans believe cohabitation reduces the risk of divorce</a:t>
            </a:r>
          </a:p>
          <a:p>
            <a:pPr lvl="0"/>
            <a:r>
              <a:rPr lang="en-US" dirty="0" smtClean="0"/>
              <a:t>Cohabiters are 50% more likely to have marriages that end in divorce</a:t>
            </a:r>
          </a:p>
          <a:p>
            <a:pPr lvl="0"/>
            <a:r>
              <a:rPr lang="en-US" dirty="0" smtClean="0"/>
              <a:t>12% of couples cohabitate end up with a marriage lasting 10+ years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40% of all births are to unmarried women </a:t>
            </a:r>
          </a:p>
          <a:p>
            <a:pPr lvl="0"/>
            <a:r>
              <a:rPr lang="en-US" dirty="0" smtClean="0"/>
              <a:t>47% feel that cohabitation makes no difference to the children living in the home</a:t>
            </a:r>
          </a:p>
          <a:p>
            <a:pPr lvl="0"/>
            <a:r>
              <a:rPr lang="en-US" dirty="0" smtClean="0"/>
              <a:t>50% of all American children will witness the breakup of a parent’s marriage before they reach their 18th birthday. Of these, close to half will also see the breakup of a parent’s second marriage</a:t>
            </a:r>
          </a:p>
          <a:p>
            <a:pPr lvl="0"/>
            <a:r>
              <a:rPr lang="en-US" dirty="0" smtClean="0"/>
              <a:t>About 40% of children are expected to live in a cohabiting household at some point</a:t>
            </a:r>
          </a:p>
          <a:p>
            <a:pPr lvl="0"/>
            <a:r>
              <a:rPr lang="en-US" dirty="0" smtClean="0"/>
              <a:t>40% of children growing up in America today are being raised without their fathers. </a:t>
            </a:r>
          </a:p>
          <a:p>
            <a:pPr lvl="0"/>
            <a:r>
              <a:rPr lang="en-US" dirty="0" smtClean="0"/>
              <a:t>70% of long-term prison inmates grew up in broken homes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Homosexuality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41% of Americans favor gay marriage</a:t>
            </a:r>
          </a:p>
          <a:p>
            <a:pPr lvl="0"/>
            <a:r>
              <a:rPr lang="en-US" dirty="0" smtClean="0"/>
              <a:t>57% of American oppose gay marriage</a:t>
            </a:r>
          </a:p>
          <a:p>
            <a:pPr lvl="0"/>
            <a:r>
              <a:rPr lang="en-US" dirty="0" smtClean="0"/>
              <a:t>Public support for gay marriage has seemingly increased about 1% annually over the last two decades</a:t>
            </a:r>
          </a:p>
          <a:p>
            <a:pPr lvl="0"/>
            <a:r>
              <a:rPr lang="en-US" dirty="0" smtClean="0"/>
              <a:t>Statisticians predict a majority of Americans will support gay marriage some time in this decade</a:t>
            </a:r>
          </a:p>
          <a:p>
            <a:pPr lvl="0"/>
            <a:r>
              <a:rPr lang="en-US" dirty="0" smtClean="0"/>
              <a:t>Yet homosexuals still only compose 3-4% of American society</a:t>
            </a:r>
          </a:p>
          <a:p>
            <a:pPr lvl="0"/>
            <a:r>
              <a:rPr lang="en-US" dirty="0" smtClean="0"/>
              <a:t>Here’s the latest:  “Transgender Girl Scout Policy”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5867400" cy="4724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Suicide is the third-leading cause of death for 15- to 24-year-olds, surpassed only by accidents and homicide.</a:t>
            </a:r>
          </a:p>
          <a:p>
            <a:pPr lvl="0"/>
            <a:r>
              <a:rPr lang="en-US" dirty="0" smtClean="0"/>
              <a:t>Close to 5,000 teenagers commit suicide in America every year (12-13 per day)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Teen’s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8.1 hours per day sleeping</a:t>
            </a:r>
          </a:p>
          <a:p>
            <a:r>
              <a:rPr lang="en-US" dirty="0" smtClean="0"/>
              <a:t>7.5 hours per day attending class &amp; doing homework</a:t>
            </a:r>
          </a:p>
          <a:p>
            <a:r>
              <a:rPr lang="en-US" dirty="0" smtClean="0"/>
              <a:t>7.6 hours watching TV, playing video games or surfing the Internet</a:t>
            </a:r>
          </a:p>
          <a:p>
            <a:pPr lvl="0"/>
            <a:r>
              <a:rPr lang="en-US" dirty="0" smtClean="0"/>
              <a:t>Due to multitasking capability, they pack an average of nearly 11 hours of media content into that 7.6 hours. </a:t>
            </a:r>
          </a:p>
          <a:p>
            <a:pPr lvl="0"/>
            <a:r>
              <a:rPr lang="en-US" dirty="0" smtClean="0"/>
              <a:t>Approx. 4,000 studies done examining TV's effects on children</a:t>
            </a:r>
          </a:p>
          <a:p>
            <a:pPr lvl="0"/>
            <a:r>
              <a:rPr lang="en-US" dirty="0" smtClean="0"/>
              <a:t>Hours/year avg. American youth watches television: 1,600 hours</a:t>
            </a:r>
          </a:p>
          <a:p>
            <a:pPr lvl="0"/>
            <a:r>
              <a:rPr lang="en-US" dirty="0" smtClean="0"/>
              <a:t>Hours/year avg. American youth spends in school: 900 hours </a:t>
            </a:r>
          </a:p>
          <a:p>
            <a:r>
              <a:rPr lang="en-US" dirty="0" smtClean="0"/>
              <a:t>Minutes/week avg. child watches television: 1,800 minutes</a:t>
            </a:r>
          </a:p>
          <a:p>
            <a:pPr lvl="0"/>
            <a:r>
              <a:rPr lang="en-US" dirty="0" smtClean="0"/>
              <a:t>Minutes/week avg. child spends in meaningful conversation with their parents: 3.5 minutes (30 seconds per day)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66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cap="none" spc="50" dirty="0" smtClean="0">
                <a:ln w="11430"/>
                <a:gradFill>
                  <a:gsLst>
                    <a:gs pos="25000">
                      <a:srgbClr val="0000CC"/>
                    </a:gs>
                    <a:gs pos="100000">
                      <a:srgbClr val="00006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</a:rPr>
              <a:t>Unless the Lord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5800"/>
            <a:ext cx="4544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rgbClr val="C75F09"/>
                    </a:gs>
                    <a:gs pos="100000">
                      <a:srgbClr val="884106"/>
                    </a:gs>
                  </a:gsLst>
                  <a:lin ang="5400000"/>
                </a:gradFill>
                <a:effectLst>
                  <a:outerShdw blurRad="76200" dist="254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Builds the House!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1127</Words>
  <Application>Microsoft Office PowerPoint</Application>
  <PresentationFormat>On-screen Show (4:3)</PresentationFormat>
  <Paragraphs>146</Paragraphs>
  <Slides>15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Marriage</vt:lpstr>
      <vt:lpstr>Shacking Up</vt:lpstr>
      <vt:lpstr>Parenting</vt:lpstr>
      <vt:lpstr>Homosexuality</vt:lpstr>
      <vt:lpstr>Teen Suicide</vt:lpstr>
      <vt:lpstr>Average Teen’s Time</vt:lpstr>
      <vt:lpstr>Teenage Sex</vt:lpstr>
      <vt:lpstr>Abortion</vt:lpstr>
      <vt:lpstr>Teen Drug Use</vt:lpstr>
      <vt:lpstr>Slide 13</vt:lpstr>
      <vt:lpstr>Let the Lord Build Your House!</vt:lpstr>
      <vt:lpstr>Let the Lord Save You Today!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7</cp:revision>
  <dcterms:created xsi:type="dcterms:W3CDTF">2011-10-28T22:13:27Z</dcterms:created>
  <dcterms:modified xsi:type="dcterms:W3CDTF">2011-10-30T12:47:23Z</dcterms:modified>
</cp:coreProperties>
</file>