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2"/>
  </p:handoutMasterIdLst>
  <p:sldIdLst>
    <p:sldId id="256" r:id="rId2"/>
    <p:sldId id="299" r:id="rId3"/>
    <p:sldId id="306" r:id="rId4"/>
    <p:sldId id="301" r:id="rId5"/>
    <p:sldId id="307" r:id="rId6"/>
    <p:sldId id="309" r:id="rId7"/>
    <p:sldId id="310" r:id="rId8"/>
    <p:sldId id="308" r:id="rId9"/>
    <p:sldId id="312" r:id="rId10"/>
    <p:sldId id="311" r:id="rId11"/>
    <p:sldId id="313" r:id="rId12"/>
    <p:sldId id="314" r:id="rId13"/>
    <p:sldId id="315" r:id="rId14"/>
    <p:sldId id="316" r:id="rId15"/>
    <p:sldId id="317" r:id="rId16"/>
    <p:sldId id="320" r:id="rId17"/>
    <p:sldId id="318" r:id="rId18"/>
    <p:sldId id="319" r:id="rId19"/>
    <p:sldId id="321" r:id="rId20"/>
    <p:sldId id="305" r:id="rId2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E600"/>
    <a:srgbClr val="FFCC00"/>
    <a:srgbClr val="FFA260"/>
    <a:srgbClr val="FCC778"/>
    <a:srgbClr val="FBB754"/>
    <a:srgbClr val="DAF0FD"/>
    <a:srgbClr val="0000CC"/>
    <a:srgbClr val="CC9900"/>
    <a:srgbClr val="FFBF4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autoAdjust="0"/>
    <p:restoredTop sz="94695" autoAdjust="0"/>
  </p:normalViewPr>
  <p:slideViewPr>
    <p:cSldViewPr>
      <p:cViewPr>
        <p:scale>
          <a:sx n="90" d="100"/>
          <a:sy n="90" d="100"/>
        </p:scale>
        <p:origin x="-1254" y="-840"/>
      </p:cViewPr>
      <p:guideLst>
        <p:guide orient="horz" pos="2160"/>
        <p:guide pos="2880"/>
      </p:guideLst>
    </p:cSldViewPr>
  </p:slideViewPr>
  <p:outlineViewPr>
    <p:cViewPr>
      <p:scale>
        <a:sx n="33" d="100"/>
        <a:sy n="33" d="100"/>
      </p:scale>
      <p:origin x="0" y="1737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23D32761-6561-42A9-BEBE-BB7C206A7741}" type="datetimeFigureOut">
              <a:rPr lang="en-US" smtClean="0"/>
              <a:pPr/>
              <a:t>9/4/2011</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DEAECA07-EDB6-413F-85ED-B8F8AEAEB5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2" descr="Zephaniah.jpg"/>
          <p:cNvPicPr>
            <a:picLocks noChangeAspect="1"/>
          </p:cNvPicPr>
          <p:nvPr userDrawn="1"/>
        </p:nvPicPr>
        <p:blipFill>
          <a:blip r:embed="rId2" cstate="print"/>
          <a:stretch>
            <a:fillRect/>
          </a:stretch>
        </p:blipFill>
        <p:spPr>
          <a:xfrm>
            <a:off x="0" y="0"/>
            <a:ext cx="9144000" cy="685800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9788C96-2B84-4C15-B600-65362E39F174}" type="datetimeFigureOut">
              <a:rPr lang="en-US" smtClean="0"/>
              <a:pPr/>
              <a:t>9/4/2011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7D67062-4172-4925-A932-7FAB1DBC8A7A}" type="slidenum">
              <a:rPr lang="en-US" smtClean="0"/>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9788C96-2B84-4C15-B600-65362E39F174}" type="datetimeFigureOut">
              <a:rPr lang="en-US" smtClean="0"/>
              <a:pPr/>
              <a:t>9/4/2011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7D67062-4172-4925-A932-7FAB1DBC8A7A}" type="slidenum">
              <a:rPr lang="en-US" smtClean="0"/>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solidFill>
                  <a:srgbClr val="FFFF00"/>
                </a:solidFill>
              </a:defRPr>
            </a:lvl1pPr>
            <a:lvl2pPr>
              <a:defRPr sz="2400"/>
            </a:lvl2pPr>
            <a:lvl3pPr>
              <a:defRPr sz="20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9788C96-2B84-4C15-B600-65362E39F174}" type="datetimeFigureOut">
              <a:rPr lang="en-US" smtClean="0"/>
              <a:pPr/>
              <a:t>9/4/2011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7D67062-4172-4925-A932-7FAB1DBC8A7A}" type="slidenum">
              <a:rPr lang="en-US" smtClean="0"/>
              <a:pPr/>
              <a:t>‹#›</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anim calcmode="lin" valueType="num">
                                      <p:cBhvr>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anim calcmode="lin" valueType="num">
                                      <p:cBhvr>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42"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2">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3">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4">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5">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9788C96-2B84-4C15-B600-65362E39F174}" type="datetimeFigureOut">
              <a:rPr lang="en-US" smtClean="0"/>
              <a:pPr/>
              <a:t>9/4/2011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7D67062-4172-4925-A932-7FAB1DBC8A7A}" type="slidenum">
              <a:rPr lang="en-US" smtClean="0"/>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9788C96-2B84-4C15-B600-65362E39F174}" type="datetimeFigureOut">
              <a:rPr lang="en-US" smtClean="0"/>
              <a:pPr/>
              <a:t>9/4/2011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7D67062-4172-4925-A932-7FAB1DBC8A7A}" type="slidenum">
              <a:rPr lang="en-US" smtClean="0"/>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59788C96-2B84-4C15-B600-65362E39F174}" type="datetimeFigureOut">
              <a:rPr lang="en-US" smtClean="0"/>
              <a:pPr/>
              <a:t>9/4/2011</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67D67062-4172-4925-A932-7FAB1DBC8A7A}" type="slidenum">
              <a:rPr lang="en-US" smtClean="0"/>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9788C96-2B84-4C15-B600-65362E39F174}" type="datetimeFigureOut">
              <a:rPr lang="en-US" smtClean="0"/>
              <a:pPr/>
              <a:t>9/4/2011</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67D67062-4172-4925-A932-7FAB1DBC8A7A}" type="slidenum">
              <a:rPr lang="en-US" smtClean="0"/>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59788C96-2B84-4C15-B600-65362E39F174}" type="datetimeFigureOut">
              <a:rPr lang="en-US" smtClean="0"/>
              <a:pPr/>
              <a:t>9/4/2011</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67D67062-4172-4925-A932-7FAB1DBC8A7A}" type="slidenum">
              <a:rPr lang="en-US" smtClean="0"/>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9788C96-2B84-4C15-B600-65362E39F174}" type="datetimeFigureOut">
              <a:rPr lang="en-US" smtClean="0"/>
              <a:pPr/>
              <a:t>9/4/2011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7D67062-4172-4925-A932-7FAB1DBC8A7A}" type="slidenum">
              <a:rPr lang="en-US" smtClean="0"/>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9788C96-2B84-4C15-B600-65362E39F174}" type="datetimeFigureOut">
              <a:rPr lang="en-US" smtClean="0"/>
              <a:pPr/>
              <a:t>9/4/2011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7D67062-4172-4925-A932-7FAB1DBC8A7A}" type="slidenum">
              <a:rPr lang="en-US" smtClean="0"/>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 name="Picture 6" descr="Dunjun-Scroll_D.jpg"/>
          <p:cNvPicPr>
            <a:picLocks noChangeAspect="1"/>
          </p:cNvPicPr>
          <p:nvPr userDrawn="1"/>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2286000" y="274638"/>
            <a:ext cx="6781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295400" y="1828800"/>
            <a:ext cx="7696200" cy="5029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b="1" kern="1200">
          <a:solidFill>
            <a:schemeClr val="bg1"/>
          </a:solidFill>
          <a:effectLst>
            <a:outerShdw blurRad="25400" dist="50800" dir="2700000" algn="ctr" rotWithShape="0">
              <a:schemeClr val="tx1"/>
            </a:outerShdw>
          </a:effectLst>
          <a:latin typeface="Papyrus" pitchFamily="66" charset="0"/>
          <a:ea typeface="+mj-ea"/>
          <a:cs typeface="+mj-cs"/>
        </a:defRPr>
      </a:lvl1pPr>
    </p:titleStyle>
    <p:bodyStyle>
      <a:lvl1pPr marL="342900" indent="-342900" algn="l" defTabSz="914400" rtl="0" eaLnBrk="1" latinLnBrk="0" hangingPunct="1">
        <a:lnSpc>
          <a:spcPct val="90000"/>
        </a:lnSpc>
        <a:spcBef>
          <a:spcPct val="20000"/>
        </a:spcBef>
        <a:buFont typeface="Arial" pitchFamily="34" charset="0"/>
        <a:buChar char="•"/>
        <a:defRPr sz="3200" b="1" kern="1200">
          <a:solidFill>
            <a:schemeClr val="bg1"/>
          </a:solidFill>
          <a:effectLst>
            <a:outerShdw blurRad="25400" dist="50800" dir="2700000" algn="ctr" rotWithShape="0">
              <a:schemeClr val="tx1"/>
            </a:outerShdw>
          </a:effectLst>
          <a:latin typeface="+mn-lt"/>
          <a:ea typeface="+mn-ea"/>
          <a:cs typeface="+mn-cs"/>
        </a:defRPr>
      </a:lvl1pPr>
      <a:lvl2pPr marL="742950" indent="-285750" algn="l" defTabSz="914400" rtl="0" eaLnBrk="1" latinLnBrk="0" hangingPunct="1">
        <a:lnSpc>
          <a:spcPct val="90000"/>
        </a:lnSpc>
        <a:spcBef>
          <a:spcPct val="20000"/>
        </a:spcBef>
        <a:buFont typeface="Arial" pitchFamily="34" charset="0"/>
        <a:buChar char="–"/>
        <a:defRPr sz="2800" b="1" kern="1200">
          <a:solidFill>
            <a:schemeClr val="bg1"/>
          </a:solidFill>
          <a:effectLst>
            <a:outerShdw blurRad="25400" dist="50800" dir="2700000" algn="ctr" rotWithShape="0">
              <a:schemeClr val="tx1"/>
            </a:outerShdw>
          </a:effectLst>
          <a:latin typeface="+mn-lt"/>
          <a:ea typeface="+mn-ea"/>
          <a:cs typeface="+mn-cs"/>
        </a:defRPr>
      </a:lvl2pPr>
      <a:lvl3pPr marL="1143000" indent="-228600" algn="l" defTabSz="914400" rtl="0" eaLnBrk="1" latinLnBrk="0" hangingPunct="1">
        <a:lnSpc>
          <a:spcPct val="90000"/>
        </a:lnSpc>
        <a:spcBef>
          <a:spcPct val="20000"/>
        </a:spcBef>
        <a:buFont typeface="Arial" pitchFamily="34" charset="0"/>
        <a:buChar char="•"/>
        <a:defRPr sz="2400" b="1" kern="1200">
          <a:solidFill>
            <a:schemeClr val="bg1"/>
          </a:solidFill>
          <a:effectLst>
            <a:outerShdw blurRad="25400" dist="50800" dir="2700000" algn="ctr" rotWithShape="0">
              <a:schemeClr val="tx1"/>
            </a:outerShdw>
          </a:effectLst>
          <a:latin typeface="+mn-lt"/>
          <a:ea typeface="+mn-ea"/>
          <a:cs typeface="+mn-cs"/>
        </a:defRPr>
      </a:lvl3pPr>
      <a:lvl4pPr marL="1600200" indent="-228600" algn="l" defTabSz="914400" rtl="0" eaLnBrk="1" latinLnBrk="0" hangingPunct="1">
        <a:lnSpc>
          <a:spcPct val="90000"/>
        </a:lnSpc>
        <a:spcBef>
          <a:spcPct val="20000"/>
        </a:spcBef>
        <a:buFont typeface="Arial" pitchFamily="34" charset="0"/>
        <a:buChar char="–"/>
        <a:defRPr sz="2000" b="1" kern="1200">
          <a:solidFill>
            <a:schemeClr val="bg1"/>
          </a:solidFill>
          <a:effectLst>
            <a:outerShdw blurRad="25400" dist="50800" dir="2700000" algn="ctr" rotWithShape="0">
              <a:schemeClr val="tx1"/>
            </a:outerShdw>
          </a:effectLst>
          <a:latin typeface="+mn-lt"/>
          <a:ea typeface="+mn-ea"/>
          <a:cs typeface="+mn-cs"/>
        </a:defRPr>
      </a:lvl4pPr>
      <a:lvl5pPr marL="2057400" indent="-228600" algn="l" defTabSz="914400" rtl="0" eaLnBrk="1" latinLnBrk="0" hangingPunct="1">
        <a:lnSpc>
          <a:spcPct val="90000"/>
        </a:lnSpc>
        <a:spcBef>
          <a:spcPct val="20000"/>
        </a:spcBef>
        <a:buFont typeface="Arial" pitchFamily="34" charset="0"/>
        <a:buChar char="»"/>
        <a:defRPr sz="2000" b="1" kern="1200">
          <a:solidFill>
            <a:schemeClr val="bg1"/>
          </a:solidFill>
          <a:effectLst>
            <a:outerShdw blurRad="25400" dist="50800" dir="2700000" algn="ctr" rotWithShape="0">
              <a:schemeClr val="tx1"/>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15735" y="5334000"/>
            <a:ext cx="7192995" cy="1477328"/>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The Day of the Lord:</a:t>
            </a:r>
          </a:p>
          <a:p>
            <a:pPr algn="ctr"/>
            <a:r>
              <a:rPr lang="en-US" sz="3600" b="1"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A Day of Wrath &amp; A Day of Love</a:t>
            </a:r>
            <a:endParaRPr lang="en-US" sz="36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441448"/>
            <a:ext cx="7848600" cy="4416552"/>
          </a:xfrm>
        </p:spPr>
        <p:txBody>
          <a:bodyPr>
            <a:normAutofit/>
          </a:bodyPr>
          <a:lstStyle/>
          <a:p>
            <a:pPr lvl="1"/>
            <a:r>
              <a:rPr lang="en-US" dirty="0" smtClean="0"/>
              <a:t>Judah’s Day of Wrath Was </a:t>
            </a:r>
            <a:r>
              <a:rPr lang="en-US" u="sng" dirty="0" smtClean="0"/>
              <a:t>Justified</a:t>
            </a:r>
          </a:p>
          <a:p>
            <a:pPr lvl="2"/>
            <a:r>
              <a:rPr lang="en-US" dirty="0" smtClean="0"/>
              <a:t>Unholy living permeated the nation</a:t>
            </a:r>
          </a:p>
          <a:p>
            <a:pPr lvl="3"/>
            <a:r>
              <a:rPr lang="en-US" dirty="0" smtClean="0"/>
              <a:t>They embraced heathen customs (such as apparel, 1:8)</a:t>
            </a:r>
          </a:p>
          <a:p>
            <a:pPr lvl="3"/>
            <a:r>
              <a:rPr lang="en-US" dirty="0" smtClean="0"/>
              <a:t>They engaged in burglary (leap over threshold, 1:9)</a:t>
            </a:r>
          </a:p>
          <a:p>
            <a:pPr lvl="3"/>
            <a:r>
              <a:rPr lang="en-US" dirty="0" smtClean="0"/>
              <a:t>They employed fraudulent, violent &amp; deceitful means (9)</a:t>
            </a:r>
          </a:p>
          <a:p>
            <a:pPr lvl="2"/>
            <a:r>
              <a:rPr lang="en-US" dirty="0" smtClean="0"/>
              <a:t>Their leaders were self-seeking and dangerous</a:t>
            </a:r>
          </a:p>
          <a:p>
            <a:pPr lvl="3"/>
            <a:r>
              <a:rPr lang="en-US" dirty="0" smtClean="0"/>
              <a:t>Princes &amp; king’s children conformed to the culture (1:8)</a:t>
            </a:r>
          </a:p>
          <a:p>
            <a:pPr lvl="3"/>
            <a:r>
              <a:rPr lang="en-US" dirty="0" smtClean="0"/>
              <a:t>“Her princes in her midst are roaring lions” (3:3)</a:t>
            </a:r>
          </a:p>
          <a:p>
            <a:pPr lvl="3"/>
            <a:r>
              <a:rPr lang="en-US" dirty="0" smtClean="0"/>
              <a:t>“Her judges are evening wolves that leave no bone” (3:4)</a:t>
            </a:r>
          </a:p>
          <a:p>
            <a:pPr lvl="3"/>
            <a:r>
              <a:rPr lang="en-US" dirty="0" smtClean="0"/>
              <a:t>“Her prophets are insolent, treacherous people” (3:4)</a:t>
            </a:r>
          </a:p>
          <a:p>
            <a:pPr lvl="3"/>
            <a:r>
              <a:rPr lang="en-US" dirty="0" smtClean="0"/>
              <a:t>“Her priests have polluted the sanctuary” (3:4)</a:t>
            </a:r>
          </a:p>
          <a:p>
            <a:pPr lvl="3"/>
            <a:r>
              <a:rPr lang="en-US" dirty="0" smtClean="0"/>
              <a:t>“Her priests…have done violence to the law” (3:4)</a:t>
            </a:r>
          </a:p>
          <a:p>
            <a:pPr lvl="3"/>
            <a:endParaRPr lang="en-US" dirty="0" smtClean="0"/>
          </a:p>
          <a:p>
            <a:pPr lvl="3"/>
            <a:endParaRPr lang="en-US" dirty="0" smtClean="0"/>
          </a:p>
          <a:p>
            <a:pPr lvl="2"/>
            <a:endParaRPr lang="en-US" dirty="0" smtClean="0"/>
          </a:p>
        </p:txBody>
      </p:sp>
      <p:sp>
        <p:nvSpPr>
          <p:cNvPr id="11" name="Title 1"/>
          <p:cNvSpPr>
            <a:spLocks noGrp="1"/>
          </p:cNvSpPr>
          <p:nvPr>
            <p:ph type="title"/>
          </p:nvPr>
        </p:nvSpPr>
        <p:spPr>
          <a:xfrm>
            <a:off x="2209800" y="228600"/>
            <a:ext cx="6934200" cy="838200"/>
          </a:xfrm>
        </p:spPr>
        <p:txBody>
          <a:bodyPr>
            <a:noAutofit/>
          </a:bodyPr>
          <a:lstStyle/>
          <a:p>
            <a:r>
              <a:rPr lang="en-US" sz="4000" dirty="0" smtClean="0"/>
              <a:t>The Prophecy of Zephaniah</a:t>
            </a:r>
            <a:endParaRPr lang="en-US" sz="2800" dirty="0"/>
          </a:p>
        </p:txBody>
      </p:sp>
      <p:sp>
        <p:nvSpPr>
          <p:cNvPr id="12" name="Rectangle 11"/>
          <p:cNvSpPr/>
          <p:nvPr/>
        </p:nvSpPr>
        <p:spPr>
          <a:xfrm>
            <a:off x="304800" y="1066800"/>
            <a:ext cx="8566769"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2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The Day of the Lord: A Day of Wrath &amp; Love</a:t>
            </a:r>
            <a:endParaRPr lang="en-US" sz="32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13" name="Rectangle 12"/>
          <p:cNvSpPr/>
          <p:nvPr/>
        </p:nvSpPr>
        <p:spPr>
          <a:xfrm>
            <a:off x="1462883" y="1905000"/>
            <a:ext cx="6789038"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The Day of the Lord </a:t>
            </a:r>
            <a:r>
              <a:rPr lang="en-US" sz="3200" b="1" u="sng"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Against Judah</a:t>
            </a:r>
            <a:endParaRPr lang="en-US" sz="3200" b="1" u="sng" cap="none" spc="0" dirty="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anim calcmode="lin" valueType="num">
                                      <p:cBhvr>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500"/>
                            </p:stCondLst>
                            <p:childTnLst>
                              <p:par>
                                <p:cTn id="36" presetID="42" presetClass="entr" presetSubtype="0" fill="hold"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500"/>
                                        <p:tgtEl>
                                          <p:spTgt spid="3">
                                            <p:txEl>
                                              <p:pRg st="6" end="6"/>
                                            </p:txEl>
                                          </p:spTgt>
                                        </p:tgtEl>
                                      </p:cBhvr>
                                    </p:animEffect>
                                    <p:anim calcmode="lin" valueType="num">
                                      <p:cBhvr>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1" fill="hold">
                            <p:stCondLst>
                              <p:cond delay="1000"/>
                            </p:stCondLst>
                            <p:childTnLst>
                              <p:par>
                                <p:cTn id="42" presetID="42" presetClass="entr" presetSubtype="0" fill="hold" nodeType="after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500"/>
                                        <p:tgtEl>
                                          <p:spTgt spid="3">
                                            <p:txEl>
                                              <p:pRg st="7" end="7"/>
                                            </p:txEl>
                                          </p:spTgt>
                                        </p:tgtEl>
                                      </p:cBhvr>
                                    </p:animEffect>
                                    <p:anim calcmode="lin" valueType="num">
                                      <p:cBhvr>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7" fill="hold">
                            <p:stCondLst>
                              <p:cond delay="1500"/>
                            </p:stCondLst>
                            <p:childTnLst>
                              <p:par>
                                <p:cTn id="48" presetID="42" presetClass="entr" presetSubtype="0" fill="hold" nodeType="after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fade">
                                      <p:cBhvr>
                                        <p:cTn id="50" dur="500"/>
                                        <p:tgtEl>
                                          <p:spTgt spid="3">
                                            <p:txEl>
                                              <p:pRg st="8" end="8"/>
                                            </p:txEl>
                                          </p:spTgt>
                                        </p:tgtEl>
                                      </p:cBhvr>
                                    </p:animEffect>
                                    <p:anim calcmode="lin" valueType="num">
                                      <p:cBhvr>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2"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3" fill="hold">
                            <p:stCondLst>
                              <p:cond delay="2000"/>
                            </p:stCondLst>
                            <p:childTnLst>
                              <p:par>
                                <p:cTn id="54" presetID="42" presetClass="entr" presetSubtype="0" fill="hold" nodeType="after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500"/>
                                        <p:tgtEl>
                                          <p:spTgt spid="3">
                                            <p:txEl>
                                              <p:pRg st="9" end="9"/>
                                            </p:txEl>
                                          </p:spTgt>
                                        </p:tgtEl>
                                      </p:cBhvr>
                                    </p:animEffect>
                                    <p:anim calcmode="lin" valueType="num">
                                      <p:cBhvr>
                                        <p:cTn id="5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59" fill="hold">
                            <p:stCondLst>
                              <p:cond delay="2500"/>
                            </p:stCondLst>
                            <p:childTnLst>
                              <p:par>
                                <p:cTn id="60" presetID="42" presetClass="entr" presetSubtype="0" fill="hold" nodeType="after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fade">
                                      <p:cBhvr>
                                        <p:cTn id="62" dur="500"/>
                                        <p:tgtEl>
                                          <p:spTgt spid="3">
                                            <p:txEl>
                                              <p:pRg st="10" end="10"/>
                                            </p:txEl>
                                          </p:spTgt>
                                        </p:tgtEl>
                                      </p:cBhvr>
                                    </p:animEffect>
                                    <p:anim calcmode="lin" valueType="num">
                                      <p:cBhvr>
                                        <p:cTn id="6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4" dur="5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65" fill="hold">
                            <p:stCondLst>
                              <p:cond delay="3000"/>
                            </p:stCondLst>
                            <p:childTnLst>
                              <p:par>
                                <p:cTn id="66" presetID="42" presetClass="entr" presetSubtype="0" fill="hold" nodeType="after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500"/>
                                        <p:tgtEl>
                                          <p:spTgt spid="3">
                                            <p:txEl>
                                              <p:pRg st="11" end="11"/>
                                            </p:txEl>
                                          </p:spTgt>
                                        </p:tgtEl>
                                      </p:cBhvr>
                                    </p:animEffect>
                                    <p:anim calcmode="lin" valueType="num">
                                      <p:cBhvr>
                                        <p:cTn id="6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5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441448"/>
            <a:ext cx="7848600" cy="4416552"/>
          </a:xfrm>
        </p:spPr>
        <p:txBody>
          <a:bodyPr>
            <a:normAutofit/>
          </a:bodyPr>
          <a:lstStyle/>
          <a:p>
            <a:pPr lvl="1"/>
            <a:r>
              <a:rPr lang="en-US" dirty="0" smtClean="0"/>
              <a:t>Judah’s Day of Wrath Was </a:t>
            </a:r>
            <a:r>
              <a:rPr lang="en-US" u="sng" dirty="0" smtClean="0"/>
              <a:t>Justified</a:t>
            </a:r>
          </a:p>
          <a:p>
            <a:pPr lvl="2"/>
            <a:r>
              <a:rPr lang="en-US" dirty="0" smtClean="0"/>
              <a:t>Indifference and stupidity prevailed</a:t>
            </a:r>
          </a:p>
          <a:p>
            <a:pPr lvl="3"/>
            <a:r>
              <a:rPr lang="en-US" dirty="0" smtClean="0"/>
              <a:t>“Worshiped” God and idols at same time (1:4-5)</a:t>
            </a:r>
          </a:p>
          <a:p>
            <a:pPr lvl="3"/>
            <a:r>
              <a:rPr lang="en-US" dirty="0" smtClean="0"/>
              <a:t>Turned their back from following &amp; “needing” God (1:6)</a:t>
            </a:r>
          </a:p>
          <a:p>
            <a:pPr lvl="3"/>
            <a:r>
              <a:rPr lang="en-US" dirty="0" smtClean="0"/>
              <a:t>They had become “settled in complacency” (1:12)</a:t>
            </a:r>
          </a:p>
          <a:p>
            <a:pPr lvl="3"/>
            <a:r>
              <a:rPr lang="en-US" dirty="0" smtClean="0"/>
              <a:t>They perhaps thought that maybe God would not notice (1:12)</a:t>
            </a:r>
          </a:p>
          <a:p>
            <a:pPr lvl="3"/>
            <a:r>
              <a:rPr lang="en-US" dirty="0" smtClean="0"/>
              <a:t>They foolishly thought God was like an idol: “The Lord will not do good, nor will He do evil” (1:12)</a:t>
            </a:r>
          </a:p>
          <a:p>
            <a:pPr lvl="3"/>
            <a:r>
              <a:rPr lang="en-US" dirty="0" smtClean="0"/>
              <a:t>They were a nation “without shame” (2:1, NASB)</a:t>
            </a:r>
          </a:p>
          <a:p>
            <a:pPr lvl="3"/>
            <a:r>
              <a:rPr lang="en-US" dirty="0" smtClean="0"/>
              <a:t>God said, “Be silent in the presence of the Lord” (1:7)</a:t>
            </a:r>
          </a:p>
          <a:p>
            <a:pPr lvl="3"/>
            <a:endParaRPr lang="en-US" dirty="0" smtClean="0"/>
          </a:p>
          <a:p>
            <a:pPr lvl="3"/>
            <a:endParaRPr lang="en-US" dirty="0" smtClean="0"/>
          </a:p>
          <a:p>
            <a:pPr lvl="2"/>
            <a:endParaRPr lang="en-US" dirty="0" smtClean="0"/>
          </a:p>
        </p:txBody>
      </p:sp>
      <p:sp>
        <p:nvSpPr>
          <p:cNvPr id="11" name="Title 1"/>
          <p:cNvSpPr>
            <a:spLocks noGrp="1"/>
          </p:cNvSpPr>
          <p:nvPr>
            <p:ph type="title"/>
          </p:nvPr>
        </p:nvSpPr>
        <p:spPr>
          <a:xfrm>
            <a:off x="2209800" y="228600"/>
            <a:ext cx="6934200" cy="838200"/>
          </a:xfrm>
        </p:spPr>
        <p:txBody>
          <a:bodyPr>
            <a:noAutofit/>
          </a:bodyPr>
          <a:lstStyle/>
          <a:p>
            <a:r>
              <a:rPr lang="en-US" sz="4000" dirty="0" smtClean="0"/>
              <a:t>The Prophecy of Zephaniah</a:t>
            </a:r>
            <a:endParaRPr lang="en-US" sz="2800" dirty="0"/>
          </a:p>
        </p:txBody>
      </p:sp>
      <p:sp>
        <p:nvSpPr>
          <p:cNvPr id="12" name="Rectangle 11"/>
          <p:cNvSpPr/>
          <p:nvPr/>
        </p:nvSpPr>
        <p:spPr>
          <a:xfrm>
            <a:off x="304800" y="1066800"/>
            <a:ext cx="8566769"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2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The Day of the Lord: A Day of Wrath &amp; Love</a:t>
            </a:r>
            <a:endParaRPr lang="en-US" sz="32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13" name="Rectangle 12"/>
          <p:cNvSpPr/>
          <p:nvPr/>
        </p:nvSpPr>
        <p:spPr>
          <a:xfrm>
            <a:off x="1462883" y="1905000"/>
            <a:ext cx="6789038"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The Day of the Lord </a:t>
            </a:r>
            <a:r>
              <a:rPr lang="en-US" sz="3200" b="1" u="sng"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Against Judah</a:t>
            </a:r>
            <a:endParaRPr lang="en-US" sz="3200" b="1" u="sng" cap="none" spc="0" dirty="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anim calcmode="lin" valueType="num">
                                      <p:cBhvr>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anim calcmode="lin" valueType="num">
                                      <p:cBhvr>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500"/>
                                        <p:tgtEl>
                                          <p:spTgt spid="3">
                                            <p:txEl>
                                              <p:pRg st="7" end="7"/>
                                            </p:txEl>
                                          </p:spTgt>
                                        </p:tgtEl>
                                      </p:cBhvr>
                                    </p:animEffect>
                                    <p:anim calcmode="lin" valueType="num">
                                      <p:cBhvr>
                                        <p:cTn id="4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nodeType="after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500"/>
                                        <p:tgtEl>
                                          <p:spTgt spid="3">
                                            <p:txEl>
                                              <p:pRg st="8" end="8"/>
                                            </p:txEl>
                                          </p:spTgt>
                                        </p:tgtEl>
                                      </p:cBhvr>
                                    </p:animEffect>
                                    <p:anim calcmode="lin" valueType="num">
                                      <p:cBhvr>
                                        <p:cTn id="5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441448"/>
            <a:ext cx="7848600" cy="4416552"/>
          </a:xfrm>
        </p:spPr>
        <p:txBody>
          <a:bodyPr>
            <a:normAutofit/>
          </a:bodyPr>
          <a:lstStyle/>
          <a:p>
            <a:pPr lvl="1"/>
            <a:r>
              <a:rPr lang="en-US" dirty="0" smtClean="0"/>
              <a:t>Judah’s Day of Wrath Was </a:t>
            </a:r>
            <a:r>
              <a:rPr lang="en-US" u="sng" dirty="0" smtClean="0"/>
              <a:t>Justified</a:t>
            </a:r>
          </a:p>
          <a:p>
            <a:pPr lvl="2"/>
            <a:r>
              <a:rPr lang="en-US" dirty="0" smtClean="0"/>
              <a:t>The thought of being corrected or turning back to God was repulsive</a:t>
            </a:r>
          </a:p>
          <a:p>
            <a:pPr lvl="3"/>
            <a:r>
              <a:rPr lang="en-US" dirty="0" smtClean="0"/>
              <a:t>They were “rebellious and polluted” (3:1)</a:t>
            </a:r>
          </a:p>
          <a:p>
            <a:pPr lvl="3"/>
            <a:r>
              <a:rPr lang="en-US" dirty="0" smtClean="0"/>
              <a:t>They were “the oppressing city” (3:1)</a:t>
            </a:r>
          </a:p>
          <a:p>
            <a:pPr lvl="3"/>
            <a:r>
              <a:rPr lang="en-US" dirty="0" smtClean="0"/>
              <a:t>They had “not obeyed His voice” (3:2)</a:t>
            </a:r>
          </a:p>
          <a:p>
            <a:pPr lvl="3"/>
            <a:r>
              <a:rPr lang="en-US" dirty="0" smtClean="0"/>
              <a:t>They had “not received correction” (3:2)</a:t>
            </a:r>
          </a:p>
          <a:p>
            <a:pPr lvl="3"/>
            <a:r>
              <a:rPr lang="en-US" dirty="0" smtClean="0"/>
              <a:t>They had “not trusted in the Lord” (3:2)</a:t>
            </a:r>
          </a:p>
          <a:p>
            <a:pPr lvl="3"/>
            <a:r>
              <a:rPr lang="en-US" dirty="0" smtClean="0"/>
              <a:t>They had “not drawn near to her God” (3:3)</a:t>
            </a:r>
          </a:p>
          <a:p>
            <a:pPr lvl="3"/>
            <a:r>
              <a:rPr lang="en-US" dirty="0" smtClean="0"/>
              <a:t>“Surely you will fear Me, You will receive instruction” (7)</a:t>
            </a:r>
          </a:p>
          <a:p>
            <a:pPr lvl="4"/>
            <a:r>
              <a:rPr lang="en-US" dirty="0" smtClean="0"/>
              <a:t>“But they rose early and corrupted all their deeds”</a:t>
            </a:r>
          </a:p>
        </p:txBody>
      </p:sp>
      <p:sp>
        <p:nvSpPr>
          <p:cNvPr id="11" name="Title 1"/>
          <p:cNvSpPr>
            <a:spLocks noGrp="1"/>
          </p:cNvSpPr>
          <p:nvPr>
            <p:ph type="title"/>
          </p:nvPr>
        </p:nvSpPr>
        <p:spPr>
          <a:xfrm>
            <a:off x="2209800" y="228600"/>
            <a:ext cx="6934200" cy="838200"/>
          </a:xfrm>
        </p:spPr>
        <p:txBody>
          <a:bodyPr>
            <a:noAutofit/>
          </a:bodyPr>
          <a:lstStyle/>
          <a:p>
            <a:r>
              <a:rPr lang="en-US" sz="4000" dirty="0" smtClean="0"/>
              <a:t>The Prophecy of Zephaniah</a:t>
            </a:r>
            <a:endParaRPr lang="en-US" sz="2800" dirty="0"/>
          </a:p>
        </p:txBody>
      </p:sp>
      <p:sp>
        <p:nvSpPr>
          <p:cNvPr id="12" name="Rectangle 11"/>
          <p:cNvSpPr/>
          <p:nvPr/>
        </p:nvSpPr>
        <p:spPr>
          <a:xfrm>
            <a:off x="304800" y="1066800"/>
            <a:ext cx="8566769"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2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The Day of the Lord: A Day of Wrath &amp; Love</a:t>
            </a:r>
            <a:endParaRPr lang="en-US" sz="32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13" name="Rectangle 12"/>
          <p:cNvSpPr/>
          <p:nvPr/>
        </p:nvSpPr>
        <p:spPr>
          <a:xfrm>
            <a:off x="1462883" y="1905000"/>
            <a:ext cx="6789038"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The Day of the Lord </a:t>
            </a:r>
            <a:r>
              <a:rPr lang="en-US" sz="3200" b="1" u="sng"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Against Judah</a:t>
            </a:r>
            <a:endParaRPr lang="en-US" sz="3200" b="1" u="sng" cap="none" spc="0" dirty="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anim calcmode="lin" valueType="num">
                                      <p:cBhvr>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anim calcmode="lin" valueType="num">
                                      <p:cBhvr>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500"/>
                                        <p:tgtEl>
                                          <p:spTgt spid="3">
                                            <p:txEl>
                                              <p:pRg st="7" end="7"/>
                                            </p:txEl>
                                          </p:spTgt>
                                        </p:tgtEl>
                                      </p:cBhvr>
                                    </p:animEffect>
                                    <p:anim calcmode="lin" valueType="num">
                                      <p:cBhvr>
                                        <p:cTn id="4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nodeType="after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500"/>
                                        <p:tgtEl>
                                          <p:spTgt spid="3">
                                            <p:txEl>
                                              <p:pRg st="8" end="8"/>
                                            </p:txEl>
                                          </p:spTgt>
                                        </p:tgtEl>
                                      </p:cBhvr>
                                    </p:animEffect>
                                    <p:anim calcmode="lin" valueType="num">
                                      <p:cBhvr>
                                        <p:cTn id="5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nodeType="after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500"/>
                                        <p:tgtEl>
                                          <p:spTgt spid="3">
                                            <p:txEl>
                                              <p:pRg st="9" end="9"/>
                                            </p:txEl>
                                          </p:spTgt>
                                        </p:tgtEl>
                                      </p:cBhvr>
                                    </p:animEffect>
                                    <p:anim calcmode="lin" valueType="num">
                                      <p:cBhvr>
                                        <p:cTn id="5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7"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441448"/>
            <a:ext cx="7848600" cy="4416552"/>
          </a:xfrm>
        </p:spPr>
        <p:txBody>
          <a:bodyPr>
            <a:normAutofit/>
          </a:bodyPr>
          <a:lstStyle/>
          <a:p>
            <a:pPr lvl="1"/>
            <a:r>
              <a:rPr lang="en-US" dirty="0" smtClean="0"/>
              <a:t>Sin is sin.  Sin always has consequences.  No partiality.</a:t>
            </a:r>
          </a:p>
          <a:p>
            <a:pPr lvl="1"/>
            <a:r>
              <a:rPr lang="en-US" dirty="0" smtClean="0"/>
              <a:t>God announced judgment on </a:t>
            </a:r>
            <a:r>
              <a:rPr lang="en-US" u="sng" dirty="0" smtClean="0"/>
              <a:t>surrounding nations</a:t>
            </a:r>
            <a:r>
              <a:rPr lang="en-US" dirty="0" smtClean="0"/>
              <a:t>:</a:t>
            </a:r>
          </a:p>
          <a:p>
            <a:pPr lvl="2"/>
            <a:r>
              <a:rPr lang="en-US" dirty="0" smtClean="0"/>
              <a:t>To the </a:t>
            </a:r>
            <a:r>
              <a:rPr lang="en-US" u="sng" dirty="0" smtClean="0"/>
              <a:t>West</a:t>
            </a:r>
            <a:r>
              <a:rPr lang="en-US" dirty="0" smtClean="0"/>
              <a:t>: Philistia (2:4-5)</a:t>
            </a:r>
          </a:p>
          <a:p>
            <a:pPr lvl="3"/>
            <a:r>
              <a:rPr lang="en-US" dirty="0" smtClean="0"/>
              <a:t>Gaza, Ashkelon, Ashdod, </a:t>
            </a:r>
            <a:r>
              <a:rPr lang="en-US" dirty="0" err="1" smtClean="0"/>
              <a:t>Ekron</a:t>
            </a:r>
            <a:r>
              <a:rPr lang="en-US" dirty="0" smtClean="0"/>
              <a:t>, </a:t>
            </a:r>
            <a:r>
              <a:rPr lang="en-US" dirty="0" err="1" smtClean="0"/>
              <a:t>Cherethites</a:t>
            </a:r>
            <a:endParaRPr lang="en-US" dirty="0" smtClean="0"/>
          </a:p>
          <a:p>
            <a:pPr lvl="2"/>
            <a:r>
              <a:rPr lang="en-US" dirty="0" smtClean="0"/>
              <a:t>To the </a:t>
            </a:r>
            <a:r>
              <a:rPr lang="en-US" u="sng" dirty="0" smtClean="0"/>
              <a:t>East</a:t>
            </a:r>
            <a:r>
              <a:rPr lang="en-US" dirty="0" smtClean="0"/>
              <a:t>: Moab &amp; </a:t>
            </a:r>
            <a:r>
              <a:rPr lang="en-US" dirty="0" err="1" smtClean="0"/>
              <a:t>Ammon</a:t>
            </a:r>
            <a:r>
              <a:rPr lang="en-US" dirty="0" smtClean="0"/>
              <a:t> (2:8-11)</a:t>
            </a:r>
          </a:p>
          <a:p>
            <a:pPr lvl="3"/>
            <a:r>
              <a:rPr lang="en-US" dirty="0" smtClean="0"/>
              <a:t>“As I live,” they would be made like Sodom &amp; Gomorrah</a:t>
            </a:r>
          </a:p>
          <a:p>
            <a:pPr lvl="3"/>
            <a:r>
              <a:rPr lang="en-US" dirty="0" smtClean="0"/>
              <a:t>For pride and reproach “against the people of the Lord” </a:t>
            </a:r>
          </a:p>
          <a:p>
            <a:pPr lvl="2"/>
            <a:r>
              <a:rPr lang="en-US" dirty="0" smtClean="0"/>
              <a:t>To the </a:t>
            </a:r>
            <a:r>
              <a:rPr lang="en-US" u="sng" dirty="0" smtClean="0"/>
              <a:t>South</a:t>
            </a:r>
            <a:r>
              <a:rPr lang="en-US" dirty="0" smtClean="0"/>
              <a:t>: Ethiopians (2:12)</a:t>
            </a:r>
          </a:p>
          <a:p>
            <a:pPr lvl="3"/>
            <a:r>
              <a:rPr lang="en-US" dirty="0" smtClean="0"/>
              <a:t>Include Egypt (Ezek. 30:4-5, 24-25)</a:t>
            </a:r>
          </a:p>
          <a:p>
            <a:pPr lvl="2"/>
            <a:r>
              <a:rPr lang="en-US" dirty="0" smtClean="0"/>
              <a:t>To the </a:t>
            </a:r>
            <a:r>
              <a:rPr lang="en-US" u="sng" dirty="0" smtClean="0"/>
              <a:t>North</a:t>
            </a:r>
            <a:r>
              <a:rPr lang="en-US" dirty="0" smtClean="0"/>
              <a:t>: Assyria (2:13-15)</a:t>
            </a:r>
          </a:p>
          <a:p>
            <a:pPr lvl="3"/>
            <a:r>
              <a:rPr lang="en-US" dirty="0" smtClean="0"/>
              <a:t>Destroyed in 612 B.C.</a:t>
            </a:r>
          </a:p>
          <a:p>
            <a:pPr lvl="3"/>
            <a:r>
              <a:rPr lang="en-US" dirty="0" smtClean="0"/>
              <a:t>Major world power would be hissed by </a:t>
            </a:r>
            <a:r>
              <a:rPr lang="en-US" dirty="0" err="1" smtClean="0"/>
              <a:t>bypassers</a:t>
            </a:r>
            <a:endParaRPr lang="en-US" dirty="0" smtClean="0"/>
          </a:p>
        </p:txBody>
      </p:sp>
      <p:sp>
        <p:nvSpPr>
          <p:cNvPr id="11" name="Title 1"/>
          <p:cNvSpPr>
            <a:spLocks noGrp="1"/>
          </p:cNvSpPr>
          <p:nvPr>
            <p:ph type="title"/>
          </p:nvPr>
        </p:nvSpPr>
        <p:spPr>
          <a:xfrm>
            <a:off x="2209800" y="228600"/>
            <a:ext cx="6934200" cy="838200"/>
          </a:xfrm>
        </p:spPr>
        <p:txBody>
          <a:bodyPr>
            <a:noAutofit/>
          </a:bodyPr>
          <a:lstStyle/>
          <a:p>
            <a:r>
              <a:rPr lang="en-US" sz="4000" dirty="0" smtClean="0"/>
              <a:t>The Prophecy of Zephaniah</a:t>
            </a:r>
            <a:endParaRPr lang="en-US" sz="2800" dirty="0"/>
          </a:p>
        </p:txBody>
      </p:sp>
      <p:sp>
        <p:nvSpPr>
          <p:cNvPr id="12" name="Rectangle 11"/>
          <p:cNvSpPr/>
          <p:nvPr/>
        </p:nvSpPr>
        <p:spPr>
          <a:xfrm>
            <a:off x="304800" y="1066800"/>
            <a:ext cx="8566769"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2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The Day of the Lord: A Day of Wrath &amp; Love</a:t>
            </a:r>
            <a:endParaRPr lang="en-US" sz="32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13" name="Rectangle 12"/>
          <p:cNvSpPr/>
          <p:nvPr/>
        </p:nvSpPr>
        <p:spPr>
          <a:xfrm>
            <a:off x="1462883" y="1905000"/>
            <a:ext cx="7095212"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The Day of the Lord </a:t>
            </a:r>
            <a:r>
              <a:rPr lang="en-US" sz="3200" b="1" u="sng"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Against Nations</a:t>
            </a:r>
            <a:endParaRPr lang="en-US" sz="3200" b="1" u="sng" cap="none" spc="0" dirty="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anim calcmode="lin" valueType="num">
                                      <p:cBhvr>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anim calcmode="lin" valueType="num">
                                      <p:cBhvr>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500"/>
                            </p:stCondLst>
                            <p:childTnLst>
                              <p:par>
                                <p:cTn id="23" presetID="42" presetClass="entr" presetSubtype="0"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500"/>
                                        <p:tgtEl>
                                          <p:spTgt spid="3">
                                            <p:txEl>
                                              <p:pRg st="2" end="2"/>
                                            </p:txEl>
                                          </p:spTgt>
                                        </p:tgtEl>
                                      </p:cBhvr>
                                    </p:animEffect>
                                    <p:anim calcmode="lin" valueType="num">
                                      <p:cBhvr>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8" fill="hold">
                            <p:stCondLst>
                              <p:cond delay="1000"/>
                            </p:stCondLst>
                            <p:childTnLst>
                              <p:par>
                                <p:cTn id="29" presetID="42" presetClass="entr" presetSubtype="0" fill="hold"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500"/>
                                        <p:tgtEl>
                                          <p:spTgt spid="3">
                                            <p:txEl>
                                              <p:pRg st="3" end="3"/>
                                            </p:txEl>
                                          </p:spTgt>
                                        </p:tgtEl>
                                      </p:cBhvr>
                                    </p:animEffect>
                                    <p:anim calcmode="lin" valueType="num">
                                      <p:cBhvr>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4" fill="hold">
                            <p:stCondLst>
                              <p:cond delay="1500"/>
                            </p:stCondLst>
                            <p:childTnLst>
                              <p:par>
                                <p:cTn id="35" presetID="42" presetClass="entr" presetSubtype="0" fill="hold" nodeType="after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500"/>
                                        <p:tgtEl>
                                          <p:spTgt spid="3">
                                            <p:txEl>
                                              <p:pRg st="4" end="4"/>
                                            </p:txEl>
                                          </p:spTgt>
                                        </p:tgtEl>
                                      </p:cBhvr>
                                    </p:animEffect>
                                    <p:anim calcmode="lin" valueType="num">
                                      <p:cBhvr>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40" fill="hold">
                            <p:stCondLst>
                              <p:cond delay="2000"/>
                            </p:stCondLst>
                            <p:childTnLst>
                              <p:par>
                                <p:cTn id="41" presetID="42" presetClass="entr" presetSubtype="0" fill="hold" nodeType="after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500"/>
                                        <p:tgtEl>
                                          <p:spTgt spid="3">
                                            <p:txEl>
                                              <p:pRg st="5" end="5"/>
                                            </p:txEl>
                                          </p:spTgt>
                                        </p:tgtEl>
                                      </p:cBhvr>
                                    </p:animEffect>
                                    <p:anim calcmode="lin" valueType="num">
                                      <p:cBhvr>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6" fill="hold">
                            <p:stCondLst>
                              <p:cond delay="2500"/>
                            </p:stCondLst>
                            <p:childTnLst>
                              <p:par>
                                <p:cTn id="47" presetID="42" presetClass="entr" presetSubtype="0" fill="hold" nodeType="after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500"/>
                                        <p:tgtEl>
                                          <p:spTgt spid="3">
                                            <p:txEl>
                                              <p:pRg st="6" end="6"/>
                                            </p:txEl>
                                          </p:spTgt>
                                        </p:tgtEl>
                                      </p:cBhvr>
                                    </p:animEffect>
                                    <p:anim calcmode="lin" valueType="num">
                                      <p:cBhvr>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52" fill="hold">
                            <p:stCondLst>
                              <p:cond delay="3000"/>
                            </p:stCondLst>
                            <p:childTnLst>
                              <p:par>
                                <p:cTn id="53" presetID="42" presetClass="entr" presetSubtype="0" fill="hold" nodeType="after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500"/>
                                        <p:tgtEl>
                                          <p:spTgt spid="3">
                                            <p:txEl>
                                              <p:pRg st="7" end="7"/>
                                            </p:txEl>
                                          </p:spTgt>
                                        </p:tgtEl>
                                      </p:cBhvr>
                                    </p:animEffect>
                                    <p:anim calcmode="lin" valueType="num">
                                      <p:cBhvr>
                                        <p:cTn id="5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8" fill="hold">
                            <p:stCondLst>
                              <p:cond delay="3500"/>
                            </p:stCondLst>
                            <p:childTnLst>
                              <p:par>
                                <p:cTn id="59" presetID="42" presetClass="entr" presetSubtype="0" fill="hold" nodeType="after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fade">
                                      <p:cBhvr>
                                        <p:cTn id="61" dur="500"/>
                                        <p:tgtEl>
                                          <p:spTgt spid="3">
                                            <p:txEl>
                                              <p:pRg st="8" end="8"/>
                                            </p:txEl>
                                          </p:spTgt>
                                        </p:tgtEl>
                                      </p:cBhvr>
                                    </p:animEffect>
                                    <p:anim calcmode="lin" valueType="num">
                                      <p:cBhvr>
                                        <p:cTn id="6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3"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64" fill="hold">
                            <p:stCondLst>
                              <p:cond delay="4000"/>
                            </p:stCondLst>
                            <p:childTnLst>
                              <p:par>
                                <p:cTn id="65" presetID="42" presetClass="entr" presetSubtype="0" fill="hold" nodeType="after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Effect transition="in" filter="fade">
                                      <p:cBhvr>
                                        <p:cTn id="67" dur="500"/>
                                        <p:tgtEl>
                                          <p:spTgt spid="3">
                                            <p:txEl>
                                              <p:pRg st="9" end="9"/>
                                            </p:txEl>
                                          </p:spTgt>
                                        </p:tgtEl>
                                      </p:cBhvr>
                                    </p:animEffect>
                                    <p:anim calcmode="lin" valueType="num">
                                      <p:cBhvr>
                                        <p:cTn id="68"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9"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70" fill="hold">
                            <p:stCondLst>
                              <p:cond delay="4500"/>
                            </p:stCondLst>
                            <p:childTnLst>
                              <p:par>
                                <p:cTn id="71" presetID="42" presetClass="entr" presetSubtype="0" fill="hold" nodeType="after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Effect transition="in" filter="fade">
                                      <p:cBhvr>
                                        <p:cTn id="73" dur="500"/>
                                        <p:tgtEl>
                                          <p:spTgt spid="3">
                                            <p:txEl>
                                              <p:pRg st="10" end="10"/>
                                            </p:txEl>
                                          </p:spTgt>
                                        </p:tgtEl>
                                      </p:cBhvr>
                                    </p:animEffect>
                                    <p:anim calcmode="lin" valueType="num">
                                      <p:cBhvr>
                                        <p:cTn id="74"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5" dur="5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76" fill="hold">
                            <p:stCondLst>
                              <p:cond delay="5000"/>
                            </p:stCondLst>
                            <p:childTnLst>
                              <p:par>
                                <p:cTn id="77" presetID="42" presetClass="entr" presetSubtype="0" fill="hold" nodeType="after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Effect transition="in" filter="fade">
                                      <p:cBhvr>
                                        <p:cTn id="79" dur="500"/>
                                        <p:tgtEl>
                                          <p:spTgt spid="3">
                                            <p:txEl>
                                              <p:pRg st="11" end="11"/>
                                            </p:txEl>
                                          </p:spTgt>
                                        </p:tgtEl>
                                      </p:cBhvr>
                                    </p:animEffect>
                                    <p:anim calcmode="lin" valueType="num">
                                      <p:cBhvr>
                                        <p:cTn id="80"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1" dur="5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441448"/>
            <a:ext cx="7848600" cy="4416552"/>
          </a:xfrm>
        </p:spPr>
        <p:txBody>
          <a:bodyPr>
            <a:normAutofit/>
          </a:bodyPr>
          <a:lstStyle/>
          <a:p>
            <a:pPr lvl="1"/>
            <a:r>
              <a:rPr lang="en-US" dirty="0" smtClean="0"/>
              <a:t>Why tell Judah about this?</a:t>
            </a:r>
          </a:p>
          <a:p>
            <a:pPr lvl="2"/>
            <a:r>
              <a:rPr lang="en-US" dirty="0" smtClean="0"/>
              <a:t>To TEACH His people</a:t>
            </a:r>
          </a:p>
          <a:p>
            <a:pPr lvl="3"/>
            <a:r>
              <a:rPr lang="en-US" dirty="0" smtClean="0"/>
              <a:t>“The Lord is righteous” (3:5)</a:t>
            </a:r>
          </a:p>
          <a:p>
            <a:pPr lvl="2"/>
            <a:r>
              <a:rPr lang="en-US" dirty="0" smtClean="0"/>
              <a:t>To GET His people’s ATTENTION</a:t>
            </a:r>
          </a:p>
          <a:p>
            <a:pPr lvl="3"/>
            <a:r>
              <a:rPr lang="en-US" dirty="0" smtClean="0"/>
              <a:t>“I have cut off nations…I said, ‘Surely you will fear Me, You will receive instruction’—So that her dwelling would not be cut off, Despite everything…” (3:6-7)</a:t>
            </a:r>
          </a:p>
          <a:p>
            <a:pPr lvl="2"/>
            <a:r>
              <a:rPr lang="en-US" dirty="0" smtClean="0"/>
              <a:t>To GET His people to REPENT</a:t>
            </a:r>
          </a:p>
          <a:p>
            <a:pPr lvl="3"/>
            <a:r>
              <a:rPr lang="en-US" dirty="0" smtClean="0"/>
              <a:t>“</a:t>
            </a:r>
            <a:r>
              <a:rPr lang="en-US" u="sng" dirty="0" smtClean="0"/>
              <a:t>Gather</a:t>
            </a:r>
            <a:r>
              <a:rPr lang="en-US" dirty="0" smtClean="0"/>
              <a:t>…</a:t>
            </a:r>
            <a:r>
              <a:rPr lang="en-US" u="sng" dirty="0" smtClean="0"/>
              <a:t>gather</a:t>
            </a:r>
            <a:r>
              <a:rPr lang="en-US" dirty="0" smtClean="0"/>
              <a:t> together.  </a:t>
            </a:r>
            <a:r>
              <a:rPr lang="en-US" u="sng" dirty="0" smtClean="0"/>
              <a:t>Before</a:t>
            </a:r>
            <a:r>
              <a:rPr lang="en-US" dirty="0" smtClean="0"/>
              <a:t> the decree is </a:t>
            </a:r>
            <a:r>
              <a:rPr lang="en-US" u="sng" dirty="0" smtClean="0"/>
              <a:t>issued…Before</a:t>
            </a:r>
            <a:r>
              <a:rPr lang="en-US" dirty="0" smtClean="0"/>
              <a:t> the Lord’s fierce anger </a:t>
            </a:r>
            <a:r>
              <a:rPr lang="en-US" u="sng" dirty="0" smtClean="0"/>
              <a:t>comes…Before</a:t>
            </a:r>
            <a:r>
              <a:rPr lang="en-US" dirty="0" smtClean="0"/>
              <a:t> the day of the Lord’s anger comes upon you!  </a:t>
            </a:r>
            <a:r>
              <a:rPr lang="en-US" u="sng" dirty="0" smtClean="0"/>
              <a:t>Seek</a:t>
            </a:r>
            <a:r>
              <a:rPr lang="en-US" dirty="0" smtClean="0"/>
              <a:t> the Lord, all you meek of the earth, Who have upheld His justice.  </a:t>
            </a:r>
            <a:r>
              <a:rPr lang="en-US" u="sng" dirty="0" smtClean="0"/>
              <a:t>Seek</a:t>
            </a:r>
            <a:r>
              <a:rPr lang="en-US" dirty="0" smtClean="0"/>
              <a:t> righteousness, </a:t>
            </a:r>
            <a:r>
              <a:rPr lang="en-US" u="sng" dirty="0" smtClean="0"/>
              <a:t>seek</a:t>
            </a:r>
            <a:r>
              <a:rPr lang="en-US" dirty="0" smtClean="0"/>
              <a:t> humility. </a:t>
            </a:r>
            <a:r>
              <a:rPr lang="en-US" u="sng" dirty="0" smtClean="0"/>
              <a:t>It may be</a:t>
            </a:r>
            <a:r>
              <a:rPr lang="en-US" dirty="0" smtClean="0"/>
              <a:t> that you will be hidden In the day of the Lord’s anger” (2:1-3)</a:t>
            </a:r>
          </a:p>
        </p:txBody>
      </p:sp>
      <p:sp>
        <p:nvSpPr>
          <p:cNvPr id="11" name="Title 1"/>
          <p:cNvSpPr>
            <a:spLocks noGrp="1"/>
          </p:cNvSpPr>
          <p:nvPr>
            <p:ph type="title"/>
          </p:nvPr>
        </p:nvSpPr>
        <p:spPr>
          <a:xfrm>
            <a:off x="2209800" y="228600"/>
            <a:ext cx="6934200" cy="838200"/>
          </a:xfrm>
        </p:spPr>
        <p:txBody>
          <a:bodyPr>
            <a:noAutofit/>
          </a:bodyPr>
          <a:lstStyle/>
          <a:p>
            <a:r>
              <a:rPr lang="en-US" sz="4000" dirty="0" smtClean="0"/>
              <a:t>The Prophecy of Zephaniah</a:t>
            </a:r>
            <a:endParaRPr lang="en-US" sz="2800" dirty="0"/>
          </a:p>
        </p:txBody>
      </p:sp>
      <p:sp>
        <p:nvSpPr>
          <p:cNvPr id="12" name="Rectangle 11"/>
          <p:cNvSpPr/>
          <p:nvPr/>
        </p:nvSpPr>
        <p:spPr>
          <a:xfrm>
            <a:off x="304800" y="1066800"/>
            <a:ext cx="8566769"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2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The Day of the Lord: A Day of Wrath &amp; Love</a:t>
            </a:r>
            <a:endParaRPr lang="en-US" sz="32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13" name="Rectangle 12"/>
          <p:cNvSpPr/>
          <p:nvPr/>
        </p:nvSpPr>
        <p:spPr>
          <a:xfrm>
            <a:off x="1462883" y="1905000"/>
            <a:ext cx="7095212"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The Day of the Lord </a:t>
            </a:r>
            <a:r>
              <a:rPr lang="en-US" sz="3200" b="1" u="sng"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Against Nations</a:t>
            </a:r>
            <a:endParaRPr lang="en-US" sz="3200" b="1" u="sng" cap="none" spc="0" dirty="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500"/>
                            </p:stCondLst>
                            <p:childTnLst>
                              <p:par>
                                <p:cTn id="18" presetID="42" presetClass="entr" presetSubtype="0" fill="hold"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anim calcmode="lin" valueType="num">
                                      <p:cBhvr>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anim calcmode="lin" valueType="num">
                                      <p:cBhvr>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42" presetClass="entr" presetSubtype="0" fill="hold"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anim calcmode="lin" valueType="num">
                                      <p:cBhvr>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nodeType="after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500"/>
                                        <p:tgtEl>
                                          <p:spTgt spid="3">
                                            <p:txEl>
                                              <p:pRg st="5" end="5"/>
                                            </p:txEl>
                                          </p:spTgt>
                                        </p:tgtEl>
                                      </p:cBhvr>
                                    </p:animEffect>
                                    <p:anim calcmode="lin" valueType="num">
                                      <p:cBhvr>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1" fill="hold">
                            <p:stCondLst>
                              <p:cond delay="2500"/>
                            </p:stCondLst>
                            <p:childTnLst>
                              <p:par>
                                <p:cTn id="42" presetID="42" presetClass="entr" presetSubtype="0" fill="hold" nodeType="after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500"/>
                                        <p:tgtEl>
                                          <p:spTgt spid="3">
                                            <p:txEl>
                                              <p:pRg st="6" end="6"/>
                                            </p:txEl>
                                          </p:spTgt>
                                        </p:tgtEl>
                                      </p:cBhvr>
                                    </p:animEffect>
                                    <p:anim calcmode="lin" valueType="num">
                                      <p:cBhvr>
                                        <p:cTn id="4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6"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441448"/>
            <a:ext cx="7848600" cy="4416552"/>
          </a:xfrm>
        </p:spPr>
        <p:txBody>
          <a:bodyPr>
            <a:normAutofit/>
          </a:bodyPr>
          <a:lstStyle/>
          <a:p>
            <a:pPr lvl="1"/>
            <a:r>
              <a:rPr lang="en-US" dirty="0" smtClean="0"/>
              <a:t>The nation itself was doomed, but some could be saved – if turned to righteousness &amp; humility (2:3)</a:t>
            </a:r>
          </a:p>
          <a:p>
            <a:pPr lvl="2"/>
            <a:r>
              <a:rPr lang="en-US" dirty="0" smtClean="0"/>
              <a:t>“</a:t>
            </a:r>
            <a:r>
              <a:rPr lang="en-US" u="sng" dirty="0" smtClean="0"/>
              <a:t>Seek</a:t>
            </a:r>
            <a:r>
              <a:rPr lang="en-US" dirty="0" smtClean="0"/>
              <a:t>…</a:t>
            </a:r>
            <a:r>
              <a:rPr lang="en-US" u="sng" dirty="0" smtClean="0"/>
              <a:t>Seek</a:t>
            </a:r>
            <a:r>
              <a:rPr lang="en-US" dirty="0" smtClean="0"/>
              <a:t>…</a:t>
            </a:r>
            <a:r>
              <a:rPr lang="en-US" u="sng" dirty="0" smtClean="0"/>
              <a:t>Seek</a:t>
            </a:r>
            <a:r>
              <a:rPr lang="en-US" dirty="0" smtClean="0"/>
              <a:t>…It may be that you will be hidden in the days of the Lord’s anger” (2:3)</a:t>
            </a:r>
          </a:p>
          <a:p>
            <a:pPr lvl="2"/>
            <a:r>
              <a:rPr lang="en-US" dirty="0" smtClean="0"/>
              <a:t>“Wait for Me…until </a:t>
            </a:r>
            <a:r>
              <a:rPr lang="en-US" u="sng" dirty="0" smtClean="0"/>
              <a:t>the day</a:t>
            </a:r>
            <a:r>
              <a:rPr lang="en-US" dirty="0" smtClean="0"/>
              <a:t>” (3:8)</a:t>
            </a:r>
          </a:p>
          <a:p>
            <a:pPr lvl="2"/>
            <a:r>
              <a:rPr lang="en-US" dirty="0" smtClean="0"/>
              <a:t>“In </a:t>
            </a:r>
            <a:r>
              <a:rPr lang="en-US" u="sng" dirty="0" smtClean="0"/>
              <a:t>that day</a:t>
            </a:r>
            <a:r>
              <a:rPr lang="en-US" dirty="0" smtClean="0"/>
              <a:t> you shall not be ashamed” (3:11)</a:t>
            </a:r>
          </a:p>
          <a:p>
            <a:pPr lvl="2"/>
            <a:r>
              <a:rPr lang="en-US" dirty="0" smtClean="0"/>
              <a:t>“In </a:t>
            </a:r>
            <a:r>
              <a:rPr lang="en-US" u="sng" dirty="0" smtClean="0"/>
              <a:t>that day</a:t>
            </a:r>
            <a:r>
              <a:rPr lang="en-US" dirty="0" smtClean="0"/>
              <a:t> it shall be said to Jerusalem” (3:16)</a:t>
            </a:r>
          </a:p>
          <a:p>
            <a:pPr lvl="2"/>
            <a:r>
              <a:rPr lang="en-US" dirty="0" smtClean="0"/>
              <a:t>God brought judgment on Judah:</a:t>
            </a:r>
          </a:p>
          <a:p>
            <a:pPr lvl="3"/>
            <a:r>
              <a:rPr lang="en-US" dirty="0" smtClean="0"/>
              <a:t>To punish them for their sins</a:t>
            </a:r>
          </a:p>
          <a:p>
            <a:pPr lvl="3"/>
            <a:r>
              <a:rPr lang="en-US" dirty="0" smtClean="0"/>
              <a:t>And, to purge the nation from its sin (3:8-13)</a:t>
            </a:r>
          </a:p>
        </p:txBody>
      </p:sp>
      <p:sp>
        <p:nvSpPr>
          <p:cNvPr id="11" name="Title 1"/>
          <p:cNvSpPr>
            <a:spLocks noGrp="1"/>
          </p:cNvSpPr>
          <p:nvPr>
            <p:ph type="title"/>
          </p:nvPr>
        </p:nvSpPr>
        <p:spPr>
          <a:xfrm>
            <a:off x="2209800" y="228600"/>
            <a:ext cx="6934200" cy="838200"/>
          </a:xfrm>
        </p:spPr>
        <p:txBody>
          <a:bodyPr>
            <a:noAutofit/>
          </a:bodyPr>
          <a:lstStyle/>
          <a:p>
            <a:r>
              <a:rPr lang="en-US" sz="4000" dirty="0" smtClean="0"/>
              <a:t>The Prophecy of Zephaniah</a:t>
            </a:r>
            <a:endParaRPr lang="en-US" sz="2800" dirty="0"/>
          </a:p>
        </p:txBody>
      </p:sp>
      <p:sp>
        <p:nvSpPr>
          <p:cNvPr id="12" name="Rectangle 11"/>
          <p:cNvSpPr/>
          <p:nvPr/>
        </p:nvSpPr>
        <p:spPr>
          <a:xfrm>
            <a:off x="304800" y="1066800"/>
            <a:ext cx="8566769"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2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The Day of the Lord: A Day of Wrath &amp; Love</a:t>
            </a:r>
            <a:endParaRPr lang="en-US" sz="32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13" name="Rectangle 12"/>
          <p:cNvSpPr/>
          <p:nvPr/>
        </p:nvSpPr>
        <p:spPr>
          <a:xfrm>
            <a:off x="1462883" y="1905000"/>
            <a:ext cx="6890028"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The Day of the Lord </a:t>
            </a:r>
            <a:r>
              <a:rPr lang="en-US" sz="3200" b="1" u="sng"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For His People</a:t>
            </a:r>
            <a:endParaRPr lang="en-US" sz="3200" b="1" u="sng" cap="none" spc="0" dirty="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anim calcmode="lin" valueType="num">
                                      <p:cBhvr>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5" fill="hold">
                            <p:stCondLst>
                              <p:cond delay="500"/>
                            </p:stCondLst>
                            <p:childTnLst>
                              <p:par>
                                <p:cTn id="16" presetID="42" presetClass="entr" presetSubtype="0" fill="hold"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anim calcmode="lin" valueType="num">
                                      <p:cBhvr>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1" fill="hold">
                            <p:stCondLst>
                              <p:cond delay="1000"/>
                            </p:stCondLst>
                            <p:childTnLst>
                              <p:par>
                                <p:cTn id="22" presetID="42" presetClass="entr" presetSubtype="0" fill="hold"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anim calcmode="lin" valueType="num">
                                      <p:cBhvr>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7" fill="hold">
                            <p:stCondLst>
                              <p:cond delay="1500"/>
                            </p:stCondLst>
                            <p:childTnLst>
                              <p:par>
                                <p:cTn id="28" presetID="42" presetClass="entr" presetSubtype="0" fill="hold" nodeType="after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500"/>
                                        <p:tgtEl>
                                          <p:spTgt spid="3">
                                            <p:txEl>
                                              <p:pRg st="3" end="3"/>
                                            </p:txEl>
                                          </p:spTgt>
                                        </p:tgtEl>
                                      </p:cBhvr>
                                    </p:animEffect>
                                    <p:anim calcmode="lin" valueType="num">
                                      <p:cBhvr>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3" fill="hold">
                            <p:stCondLst>
                              <p:cond delay="2000"/>
                            </p:stCondLst>
                            <p:childTnLst>
                              <p:par>
                                <p:cTn id="34" presetID="42" presetClass="entr" presetSubtype="0" fill="hold" nodeType="after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500"/>
                                        <p:tgtEl>
                                          <p:spTgt spid="3">
                                            <p:txEl>
                                              <p:pRg st="4" end="4"/>
                                            </p:txEl>
                                          </p:spTgt>
                                        </p:tgtEl>
                                      </p:cBhvr>
                                    </p:animEffect>
                                    <p:anim calcmode="lin" valueType="num">
                                      <p:cBhvr>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9" fill="hold">
                            <p:stCondLst>
                              <p:cond delay="2500"/>
                            </p:stCondLst>
                            <p:childTnLst>
                              <p:par>
                                <p:cTn id="40" presetID="42" presetClass="entr" presetSubtype="0" fill="hold" nodeType="after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500"/>
                                        <p:tgtEl>
                                          <p:spTgt spid="3">
                                            <p:txEl>
                                              <p:pRg st="5" end="5"/>
                                            </p:txEl>
                                          </p:spTgt>
                                        </p:tgtEl>
                                      </p:cBhvr>
                                    </p:animEffect>
                                    <p:anim calcmode="lin" valueType="num">
                                      <p:cBhvr>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5" fill="hold">
                            <p:stCondLst>
                              <p:cond delay="3000"/>
                            </p:stCondLst>
                            <p:childTnLst>
                              <p:par>
                                <p:cTn id="46" presetID="42" presetClass="entr" presetSubtype="0" fill="hold" nodeType="after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500"/>
                                        <p:tgtEl>
                                          <p:spTgt spid="3">
                                            <p:txEl>
                                              <p:pRg st="6" end="6"/>
                                            </p:txEl>
                                          </p:spTgt>
                                        </p:tgtEl>
                                      </p:cBhvr>
                                    </p:animEffect>
                                    <p:anim calcmode="lin" valueType="num">
                                      <p:cBhvr>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51" fill="hold">
                            <p:stCondLst>
                              <p:cond delay="3500"/>
                            </p:stCondLst>
                            <p:childTnLst>
                              <p:par>
                                <p:cTn id="52" presetID="42" presetClass="entr" presetSubtype="0" fill="hold" nodeType="after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fade">
                                      <p:cBhvr>
                                        <p:cTn id="54" dur="500"/>
                                        <p:tgtEl>
                                          <p:spTgt spid="3">
                                            <p:txEl>
                                              <p:pRg st="7" end="7"/>
                                            </p:txEl>
                                          </p:spTgt>
                                        </p:tgtEl>
                                      </p:cBhvr>
                                    </p:animEffect>
                                    <p:anim calcmode="lin" valueType="num">
                                      <p:cBhvr>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6"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441448"/>
            <a:ext cx="7848600" cy="4416552"/>
          </a:xfrm>
        </p:spPr>
        <p:txBody>
          <a:bodyPr>
            <a:normAutofit/>
          </a:bodyPr>
          <a:lstStyle/>
          <a:p>
            <a:pPr lvl="1"/>
            <a:r>
              <a:rPr lang="en-US" dirty="0" smtClean="0"/>
              <a:t>The </a:t>
            </a:r>
            <a:r>
              <a:rPr lang="en-US" u="sng" dirty="0" smtClean="0"/>
              <a:t>Patience</a:t>
            </a:r>
            <a:r>
              <a:rPr lang="en-US" dirty="0" smtClean="0"/>
              <a:t> of God brings hope and victory</a:t>
            </a:r>
          </a:p>
          <a:p>
            <a:pPr lvl="2"/>
            <a:r>
              <a:rPr lang="en-US" dirty="0" smtClean="0"/>
              <a:t>God keeps a place for the remnant/captives to return</a:t>
            </a:r>
          </a:p>
          <a:p>
            <a:pPr lvl="3"/>
            <a:r>
              <a:rPr lang="en-US" dirty="0" smtClean="0"/>
              <a:t>“The Lord their God will intervene/care for them” (2:7)</a:t>
            </a:r>
          </a:p>
          <a:p>
            <a:pPr lvl="1"/>
            <a:r>
              <a:rPr lang="en-US" dirty="0" smtClean="0"/>
              <a:t>The </a:t>
            </a:r>
            <a:r>
              <a:rPr lang="en-US" u="sng" dirty="0" smtClean="0"/>
              <a:t>Person</a:t>
            </a:r>
            <a:r>
              <a:rPr lang="en-US" dirty="0" smtClean="0"/>
              <a:t> of God brings hope and victory</a:t>
            </a:r>
          </a:p>
          <a:p>
            <a:pPr lvl="2"/>
            <a:r>
              <a:rPr lang="en-US" dirty="0" smtClean="0"/>
              <a:t>He is righteous, will do no unrighteousness, never fails (3:5)</a:t>
            </a:r>
          </a:p>
          <a:p>
            <a:pPr lvl="1"/>
            <a:r>
              <a:rPr lang="en-US" dirty="0" smtClean="0"/>
              <a:t>The </a:t>
            </a:r>
            <a:r>
              <a:rPr lang="en-US" u="sng" dirty="0" smtClean="0"/>
              <a:t>Presence</a:t>
            </a:r>
            <a:r>
              <a:rPr lang="en-US" dirty="0" smtClean="0"/>
              <a:t> of God brings hope and victory</a:t>
            </a:r>
          </a:p>
          <a:p>
            <a:pPr lvl="2"/>
            <a:r>
              <a:rPr lang="en-US" dirty="0" smtClean="0"/>
              <a:t>“The Lord is righteous </a:t>
            </a:r>
            <a:r>
              <a:rPr lang="en-US" u="sng" dirty="0" smtClean="0"/>
              <a:t>in her midst</a:t>
            </a:r>
            <a:r>
              <a:rPr lang="en-US" dirty="0" smtClean="0"/>
              <a:t>” (3:5)</a:t>
            </a:r>
          </a:p>
          <a:p>
            <a:pPr lvl="2"/>
            <a:r>
              <a:rPr lang="en-US" dirty="0" smtClean="0"/>
              <a:t>“The King of Israel, the Lord, is </a:t>
            </a:r>
            <a:r>
              <a:rPr lang="en-US" u="sng" dirty="0" smtClean="0"/>
              <a:t>in your midst</a:t>
            </a:r>
            <a:r>
              <a:rPr lang="en-US" dirty="0" smtClean="0"/>
              <a:t>” (3:15)</a:t>
            </a:r>
          </a:p>
          <a:p>
            <a:pPr lvl="2"/>
            <a:r>
              <a:rPr lang="en-US" dirty="0" smtClean="0"/>
              <a:t>“The Lord your God </a:t>
            </a:r>
            <a:r>
              <a:rPr lang="en-US" u="sng" dirty="0" smtClean="0"/>
              <a:t>in your midst</a:t>
            </a:r>
            <a:r>
              <a:rPr lang="en-US" dirty="0" smtClean="0"/>
              <a:t>, the Mighty One” (3:17)</a:t>
            </a:r>
          </a:p>
          <a:p>
            <a:pPr lvl="2"/>
            <a:r>
              <a:rPr lang="en-US" dirty="0" smtClean="0"/>
              <a:t>He “</a:t>
            </a:r>
            <a:r>
              <a:rPr lang="en-US" u="sng" dirty="0" smtClean="0"/>
              <a:t>from your midst</a:t>
            </a:r>
            <a:r>
              <a:rPr lang="en-US" dirty="0" smtClean="0"/>
              <a:t>” the proud and leaves “</a:t>
            </a:r>
            <a:r>
              <a:rPr lang="en-US" u="sng" dirty="0" smtClean="0"/>
              <a:t>in your midst</a:t>
            </a:r>
            <a:r>
              <a:rPr lang="en-US" dirty="0" smtClean="0"/>
              <a:t>” the humble” (3:11-12)</a:t>
            </a:r>
          </a:p>
        </p:txBody>
      </p:sp>
      <p:sp>
        <p:nvSpPr>
          <p:cNvPr id="11" name="Title 1"/>
          <p:cNvSpPr>
            <a:spLocks noGrp="1"/>
          </p:cNvSpPr>
          <p:nvPr>
            <p:ph type="title"/>
          </p:nvPr>
        </p:nvSpPr>
        <p:spPr>
          <a:xfrm>
            <a:off x="2209800" y="228600"/>
            <a:ext cx="6934200" cy="838200"/>
          </a:xfrm>
        </p:spPr>
        <p:txBody>
          <a:bodyPr>
            <a:noAutofit/>
          </a:bodyPr>
          <a:lstStyle/>
          <a:p>
            <a:r>
              <a:rPr lang="en-US" sz="4000" dirty="0" smtClean="0"/>
              <a:t>The Prophecy of Zephaniah</a:t>
            </a:r>
            <a:endParaRPr lang="en-US" sz="2800" dirty="0"/>
          </a:p>
        </p:txBody>
      </p:sp>
      <p:sp>
        <p:nvSpPr>
          <p:cNvPr id="12" name="Rectangle 11"/>
          <p:cNvSpPr/>
          <p:nvPr/>
        </p:nvSpPr>
        <p:spPr>
          <a:xfrm>
            <a:off x="304800" y="1066800"/>
            <a:ext cx="8566769"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2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The Day of the Lord: A Day of Wrath &amp; Love</a:t>
            </a:r>
            <a:endParaRPr lang="en-US" sz="32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13" name="Rectangle 12"/>
          <p:cNvSpPr/>
          <p:nvPr/>
        </p:nvSpPr>
        <p:spPr>
          <a:xfrm>
            <a:off x="1462883" y="1905000"/>
            <a:ext cx="6890028"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The Day of the Lord </a:t>
            </a:r>
            <a:r>
              <a:rPr lang="en-US" sz="3200" b="1" u="sng"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For His People</a:t>
            </a:r>
            <a:endParaRPr lang="en-US" sz="3200" b="1" u="sng" cap="none" spc="0" dirty="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anim calcmode="lin" valueType="num">
                                      <p:cBhvr>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anim calcmode="lin" valueType="num">
                                      <p:cBhvr>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anim calcmode="lin" valueType="num">
                                      <p:cBhvr>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500"/>
                            </p:stCondLst>
                            <p:childTnLst>
                              <p:par>
                                <p:cTn id="30" presetID="42" presetClass="entr" presetSubtype="0" fill="hold"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anim calcmode="lin" valueType="num">
                                      <p:cBhvr>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500"/>
                                        <p:tgtEl>
                                          <p:spTgt spid="3">
                                            <p:txEl>
                                              <p:pRg st="5" end="5"/>
                                            </p:txEl>
                                          </p:spTgt>
                                        </p:tgtEl>
                                      </p:cBhvr>
                                    </p:animEffect>
                                    <p:anim calcmode="lin" valueType="num">
                                      <p:cBhvr>
                                        <p:cTn id="4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2" fill="hold">
                            <p:stCondLst>
                              <p:cond delay="500"/>
                            </p:stCondLst>
                            <p:childTnLst>
                              <p:par>
                                <p:cTn id="43" presetID="42" presetClass="entr" presetSubtype="0" fill="hold" nodeType="after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500"/>
                                        <p:tgtEl>
                                          <p:spTgt spid="3">
                                            <p:txEl>
                                              <p:pRg st="6" end="6"/>
                                            </p:txEl>
                                          </p:spTgt>
                                        </p:tgtEl>
                                      </p:cBhvr>
                                    </p:animEffect>
                                    <p:anim calcmode="lin" valueType="num">
                                      <p:cBhvr>
                                        <p:cTn id="4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8" fill="hold">
                            <p:stCondLst>
                              <p:cond delay="1000"/>
                            </p:stCondLst>
                            <p:childTnLst>
                              <p:par>
                                <p:cTn id="49" presetID="42" presetClass="entr" presetSubtype="0" fill="hold" nodeType="after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Effect transition="in" filter="fade">
                                      <p:cBhvr>
                                        <p:cTn id="51" dur="500"/>
                                        <p:tgtEl>
                                          <p:spTgt spid="3">
                                            <p:txEl>
                                              <p:pRg st="7" end="7"/>
                                            </p:txEl>
                                          </p:spTgt>
                                        </p:tgtEl>
                                      </p:cBhvr>
                                    </p:animEffect>
                                    <p:anim calcmode="lin" valueType="num">
                                      <p:cBhvr>
                                        <p:cTn id="52"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3"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4" fill="hold">
                            <p:stCondLst>
                              <p:cond delay="1500"/>
                            </p:stCondLst>
                            <p:childTnLst>
                              <p:par>
                                <p:cTn id="55" presetID="42" presetClass="entr" presetSubtype="0" fill="hold" nodeType="after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500"/>
                                        <p:tgtEl>
                                          <p:spTgt spid="3">
                                            <p:txEl>
                                              <p:pRg st="8" end="8"/>
                                            </p:txEl>
                                          </p:spTgt>
                                        </p:tgtEl>
                                      </p:cBhvr>
                                    </p:animEffect>
                                    <p:anim calcmode="lin" valueType="num">
                                      <p:cBhvr>
                                        <p:cTn id="58"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9"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60" fill="hold">
                            <p:stCondLst>
                              <p:cond delay="2000"/>
                            </p:stCondLst>
                            <p:childTnLst>
                              <p:par>
                                <p:cTn id="61" presetID="42" presetClass="entr" presetSubtype="0" fill="hold" nodeType="after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500"/>
                                        <p:tgtEl>
                                          <p:spTgt spid="3">
                                            <p:txEl>
                                              <p:pRg st="9" end="9"/>
                                            </p:txEl>
                                          </p:spTgt>
                                        </p:tgtEl>
                                      </p:cBhvr>
                                    </p:animEffect>
                                    <p:anim calcmode="lin" valueType="num">
                                      <p:cBhvr>
                                        <p:cTn id="64"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441448"/>
            <a:ext cx="7848600" cy="4416552"/>
          </a:xfrm>
        </p:spPr>
        <p:txBody>
          <a:bodyPr>
            <a:normAutofit/>
          </a:bodyPr>
          <a:lstStyle/>
          <a:p>
            <a:pPr lvl="1">
              <a:lnSpc>
                <a:spcPct val="80000"/>
              </a:lnSpc>
            </a:pPr>
            <a:r>
              <a:rPr lang="en-US" sz="2200" dirty="0" smtClean="0"/>
              <a:t>The </a:t>
            </a:r>
            <a:r>
              <a:rPr lang="en-US" sz="2200" u="sng" dirty="0" smtClean="0"/>
              <a:t>Promise</a:t>
            </a:r>
            <a:r>
              <a:rPr lang="en-US" sz="2200" dirty="0" smtClean="0"/>
              <a:t> of God brings hope and victory</a:t>
            </a:r>
          </a:p>
          <a:p>
            <a:pPr lvl="2"/>
            <a:r>
              <a:rPr lang="en-US" dirty="0" smtClean="0"/>
              <a:t>“I </a:t>
            </a:r>
            <a:r>
              <a:rPr lang="en-US" u="sng" dirty="0" smtClean="0"/>
              <a:t>will</a:t>
            </a:r>
            <a:r>
              <a:rPr lang="en-US" dirty="0" smtClean="0"/>
              <a:t> utterly consume everything” (1:2)</a:t>
            </a:r>
          </a:p>
          <a:p>
            <a:pPr lvl="2"/>
            <a:r>
              <a:rPr lang="en-US" dirty="0" smtClean="0"/>
              <a:t>“I </a:t>
            </a:r>
            <a:r>
              <a:rPr lang="en-US" u="sng" dirty="0" smtClean="0"/>
              <a:t>will</a:t>
            </a:r>
            <a:r>
              <a:rPr lang="en-US" dirty="0" smtClean="0"/>
              <a:t> consume…I </a:t>
            </a:r>
            <a:r>
              <a:rPr lang="en-US" u="sng" dirty="0" smtClean="0"/>
              <a:t>will</a:t>
            </a:r>
            <a:r>
              <a:rPr lang="en-US" dirty="0" smtClean="0"/>
              <a:t> consume…I </a:t>
            </a:r>
            <a:r>
              <a:rPr lang="en-US" u="sng" dirty="0" smtClean="0"/>
              <a:t>will</a:t>
            </a:r>
            <a:r>
              <a:rPr lang="en-US" dirty="0" smtClean="0"/>
              <a:t> cut off” (1:3)</a:t>
            </a:r>
          </a:p>
          <a:p>
            <a:pPr lvl="2"/>
            <a:r>
              <a:rPr lang="en-US" dirty="0" smtClean="0"/>
              <a:t>“I </a:t>
            </a:r>
            <a:r>
              <a:rPr lang="en-US" u="sng" dirty="0" smtClean="0"/>
              <a:t>will</a:t>
            </a:r>
            <a:r>
              <a:rPr lang="en-US" dirty="0" smtClean="0"/>
              <a:t> stretch out My hand…I </a:t>
            </a:r>
            <a:r>
              <a:rPr lang="en-US" u="sng" dirty="0" smtClean="0"/>
              <a:t>will</a:t>
            </a:r>
            <a:r>
              <a:rPr lang="en-US" dirty="0" smtClean="0"/>
              <a:t> cut off” (1:4)</a:t>
            </a:r>
          </a:p>
          <a:p>
            <a:pPr lvl="2"/>
            <a:r>
              <a:rPr lang="en-US" dirty="0" smtClean="0"/>
              <a:t>“I </a:t>
            </a:r>
            <a:r>
              <a:rPr lang="en-US" u="sng" dirty="0" smtClean="0"/>
              <a:t>will</a:t>
            </a:r>
            <a:r>
              <a:rPr lang="en-US" dirty="0" smtClean="0"/>
              <a:t> punish the princes and the king’s children” (1:8)</a:t>
            </a:r>
          </a:p>
          <a:p>
            <a:pPr lvl="2"/>
            <a:r>
              <a:rPr lang="en-US" dirty="0" smtClean="0"/>
              <a:t>“I </a:t>
            </a:r>
            <a:r>
              <a:rPr lang="en-US" u="sng" dirty="0" smtClean="0"/>
              <a:t>will</a:t>
            </a:r>
            <a:r>
              <a:rPr lang="en-US" dirty="0" smtClean="0"/>
              <a:t> punish all those who leap over the threshold” (1:9)</a:t>
            </a:r>
          </a:p>
          <a:p>
            <a:pPr lvl="2"/>
            <a:r>
              <a:rPr lang="en-US" dirty="0" smtClean="0"/>
              <a:t>“I </a:t>
            </a:r>
            <a:r>
              <a:rPr lang="en-US" u="sng" dirty="0" smtClean="0"/>
              <a:t>will</a:t>
            </a:r>
            <a:r>
              <a:rPr lang="en-US" dirty="0" smtClean="0"/>
              <a:t> search Jerusalem with lamps and punish” (1:12)</a:t>
            </a:r>
          </a:p>
          <a:p>
            <a:pPr lvl="2"/>
            <a:r>
              <a:rPr lang="en-US" dirty="0" smtClean="0"/>
              <a:t>“I </a:t>
            </a:r>
            <a:r>
              <a:rPr lang="en-US" u="sng" dirty="0" smtClean="0"/>
              <a:t>will</a:t>
            </a:r>
            <a:r>
              <a:rPr lang="en-US" dirty="0" smtClean="0"/>
              <a:t> bring distress upon men” (1:17)</a:t>
            </a:r>
          </a:p>
          <a:p>
            <a:pPr lvl="2"/>
            <a:r>
              <a:rPr lang="en-US" dirty="0" smtClean="0"/>
              <a:t>“He </a:t>
            </a:r>
            <a:r>
              <a:rPr lang="en-US" u="sng" dirty="0" smtClean="0"/>
              <a:t>will</a:t>
            </a:r>
            <a:r>
              <a:rPr lang="en-US" dirty="0" smtClean="0"/>
              <a:t> make speedy riddance of all whose who dwell” (1:18)</a:t>
            </a:r>
          </a:p>
          <a:p>
            <a:pPr lvl="2"/>
            <a:r>
              <a:rPr lang="en-US" dirty="0" smtClean="0"/>
              <a:t>“I </a:t>
            </a:r>
            <a:r>
              <a:rPr lang="en-US" u="sng" dirty="0" smtClean="0"/>
              <a:t>will</a:t>
            </a:r>
            <a:r>
              <a:rPr lang="en-US" dirty="0" smtClean="0"/>
              <a:t> destroy you, so there shall be no inhabitant” (2:5)</a:t>
            </a:r>
          </a:p>
          <a:p>
            <a:pPr lvl="2"/>
            <a:r>
              <a:rPr lang="en-US" dirty="0" smtClean="0"/>
              <a:t>“He </a:t>
            </a:r>
            <a:r>
              <a:rPr lang="en-US" u="sng" dirty="0" smtClean="0"/>
              <a:t>will</a:t>
            </a:r>
            <a:r>
              <a:rPr lang="en-US" dirty="0" smtClean="0"/>
              <a:t> reduce to nothing all the gods of the earth” (2:11)</a:t>
            </a:r>
          </a:p>
          <a:p>
            <a:pPr lvl="2"/>
            <a:r>
              <a:rPr lang="en-US" dirty="0" smtClean="0"/>
              <a:t>“He </a:t>
            </a:r>
            <a:r>
              <a:rPr lang="en-US" u="sng" dirty="0" smtClean="0"/>
              <a:t>will</a:t>
            </a:r>
            <a:r>
              <a:rPr lang="en-US" dirty="0" smtClean="0"/>
              <a:t> stretch out His hand…He </a:t>
            </a:r>
            <a:r>
              <a:rPr lang="en-US" u="sng" dirty="0" smtClean="0"/>
              <a:t>will</a:t>
            </a:r>
            <a:r>
              <a:rPr lang="en-US" dirty="0" smtClean="0"/>
              <a:t> lay bare…” (2:13-14)</a:t>
            </a:r>
          </a:p>
        </p:txBody>
      </p:sp>
      <p:sp>
        <p:nvSpPr>
          <p:cNvPr id="11" name="Title 1"/>
          <p:cNvSpPr>
            <a:spLocks noGrp="1"/>
          </p:cNvSpPr>
          <p:nvPr>
            <p:ph type="title"/>
          </p:nvPr>
        </p:nvSpPr>
        <p:spPr>
          <a:xfrm>
            <a:off x="2209800" y="228600"/>
            <a:ext cx="6934200" cy="838200"/>
          </a:xfrm>
        </p:spPr>
        <p:txBody>
          <a:bodyPr>
            <a:noAutofit/>
          </a:bodyPr>
          <a:lstStyle/>
          <a:p>
            <a:r>
              <a:rPr lang="en-US" sz="4000" dirty="0" smtClean="0"/>
              <a:t>The Prophecy of Zephaniah</a:t>
            </a:r>
            <a:endParaRPr lang="en-US" sz="2800" dirty="0"/>
          </a:p>
        </p:txBody>
      </p:sp>
      <p:sp>
        <p:nvSpPr>
          <p:cNvPr id="12" name="Rectangle 11"/>
          <p:cNvSpPr/>
          <p:nvPr/>
        </p:nvSpPr>
        <p:spPr>
          <a:xfrm>
            <a:off x="304800" y="1066800"/>
            <a:ext cx="8566769"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2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The Day of the Lord: A Day of Wrath &amp; Love</a:t>
            </a:r>
            <a:endParaRPr lang="en-US" sz="32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13" name="Rectangle 12"/>
          <p:cNvSpPr/>
          <p:nvPr/>
        </p:nvSpPr>
        <p:spPr>
          <a:xfrm>
            <a:off x="1462883" y="1905000"/>
            <a:ext cx="6890028"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The Day of the Lord </a:t>
            </a:r>
            <a:r>
              <a:rPr lang="en-US" sz="3200" b="1" u="sng"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For His People</a:t>
            </a:r>
            <a:endParaRPr lang="en-US" sz="3200" b="1" u="sng" cap="none" spc="0" dirty="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anim calcmode="lin" valueType="num">
                                      <p:cBhvr>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anim calcmode="lin" valueType="num">
                                      <p:cBhvr>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anim calcmode="lin" valueType="num">
                                      <p:cBhvr>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anim calcmode="lin" valueType="num">
                                      <p:cBhvr>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anim calcmode="lin" valueType="num">
                                      <p:cBhvr>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500"/>
                                        <p:tgtEl>
                                          <p:spTgt spid="3">
                                            <p:txEl>
                                              <p:pRg st="6" end="6"/>
                                            </p:txEl>
                                          </p:spTgt>
                                        </p:tgtEl>
                                      </p:cBhvr>
                                    </p:animEffect>
                                    <p:anim calcmode="lin" valueType="num">
                                      <p:cBhvr>
                                        <p:cTn id="4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500"/>
                                        <p:tgtEl>
                                          <p:spTgt spid="3">
                                            <p:txEl>
                                              <p:pRg st="7" end="7"/>
                                            </p:txEl>
                                          </p:spTgt>
                                        </p:tgtEl>
                                      </p:cBhvr>
                                    </p:animEffect>
                                    <p:anim calcmode="lin" valueType="num">
                                      <p:cBhvr>
                                        <p:cTn id="5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nodeType="after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500"/>
                                        <p:tgtEl>
                                          <p:spTgt spid="3">
                                            <p:txEl>
                                              <p:pRg st="8" end="8"/>
                                            </p:txEl>
                                          </p:spTgt>
                                        </p:tgtEl>
                                      </p:cBhvr>
                                    </p:animEffect>
                                    <p:anim calcmode="lin" valueType="num">
                                      <p:cBhvr>
                                        <p:cTn id="56"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42" presetClass="entr" presetSubtype="0" fill="hold" nodeType="after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Effect transition="in" filter="fade">
                                      <p:cBhvr>
                                        <p:cTn id="61" dur="500"/>
                                        <p:tgtEl>
                                          <p:spTgt spid="3">
                                            <p:txEl>
                                              <p:pRg st="9" end="9"/>
                                            </p:txEl>
                                          </p:spTgt>
                                        </p:tgtEl>
                                      </p:cBhvr>
                                    </p:animEffect>
                                    <p:anim calcmode="lin" valueType="num">
                                      <p:cBhvr>
                                        <p:cTn id="62"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3"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42" presetClass="entr" presetSubtype="0" fill="hold" nodeType="after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Effect transition="in" filter="fade">
                                      <p:cBhvr>
                                        <p:cTn id="67" dur="500"/>
                                        <p:tgtEl>
                                          <p:spTgt spid="3">
                                            <p:txEl>
                                              <p:pRg st="10" end="10"/>
                                            </p:txEl>
                                          </p:spTgt>
                                        </p:tgtEl>
                                      </p:cBhvr>
                                    </p:animEffect>
                                    <p:anim calcmode="lin" valueType="num">
                                      <p:cBhvr>
                                        <p:cTn id="68"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9" dur="5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42" presetClass="entr" presetSubtype="0" fill="hold" nodeType="after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Effect transition="in" filter="fade">
                                      <p:cBhvr>
                                        <p:cTn id="73" dur="500"/>
                                        <p:tgtEl>
                                          <p:spTgt spid="3">
                                            <p:txEl>
                                              <p:pRg st="11" end="11"/>
                                            </p:txEl>
                                          </p:spTgt>
                                        </p:tgtEl>
                                      </p:cBhvr>
                                    </p:animEffect>
                                    <p:anim calcmode="lin" valueType="num">
                                      <p:cBhvr>
                                        <p:cTn id="74"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5" dur="5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441448"/>
            <a:ext cx="7848600" cy="4416552"/>
          </a:xfrm>
        </p:spPr>
        <p:txBody>
          <a:bodyPr>
            <a:normAutofit fontScale="92500" lnSpcReduction="10000"/>
          </a:bodyPr>
          <a:lstStyle/>
          <a:p>
            <a:pPr lvl="1"/>
            <a:r>
              <a:rPr lang="en-US" dirty="0" smtClean="0"/>
              <a:t>The </a:t>
            </a:r>
            <a:r>
              <a:rPr lang="en-US" u="sng" dirty="0" smtClean="0"/>
              <a:t>Promise</a:t>
            </a:r>
            <a:r>
              <a:rPr lang="en-US" dirty="0" smtClean="0"/>
              <a:t> of God brings hope and victory</a:t>
            </a:r>
          </a:p>
          <a:p>
            <a:pPr lvl="2"/>
            <a:r>
              <a:rPr lang="en-US" dirty="0" smtClean="0"/>
              <a:t>“The Lord their God </a:t>
            </a:r>
            <a:r>
              <a:rPr lang="en-US" u="sng" dirty="0" smtClean="0"/>
              <a:t>will</a:t>
            </a:r>
            <a:r>
              <a:rPr lang="en-US" dirty="0" smtClean="0"/>
              <a:t> intervene for them” (2:7)</a:t>
            </a:r>
          </a:p>
          <a:p>
            <a:pPr lvl="2"/>
            <a:r>
              <a:rPr lang="en-US" dirty="0" smtClean="0"/>
              <a:t>“I </a:t>
            </a:r>
            <a:r>
              <a:rPr lang="en-US" u="sng" dirty="0" smtClean="0"/>
              <a:t>will</a:t>
            </a:r>
            <a:r>
              <a:rPr lang="en-US" dirty="0" smtClean="0"/>
              <a:t> restore to the peoples a pure language” (3:9)</a:t>
            </a:r>
          </a:p>
          <a:p>
            <a:pPr lvl="2"/>
            <a:r>
              <a:rPr lang="en-US" dirty="0" smtClean="0"/>
              <a:t>“I </a:t>
            </a:r>
            <a:r>
              <a:rPr lang="en-US" u="sng" dirty="0" smtClean="0"/>
              <a:t>will</a:t>
            </a:r>
            <a:r>
              <a:rPr lang="en-US" dirty="0" smtClean="0"/>
              <a:t> take away from your midst” the proud (3:11)</a:t>
            </a:r>
          </a:p>
          <a:p>
            <a:pPr lvl="2"/>
            <a:r>
              <a:rPr lang="en-US" dirty="0" smtClean="0"/>
              <a:t>“I </a:t>
            </a:r>
            <a:r>
              <a:rPr lang="en-US" u="sng" dirty="0" smtClean="0"/>
              <a:t>will</a:t>
            </a:r>
            <a:r>
              <a:rPr lang="en-US" dirty="0" smtClean="0"/>
              <a:t> leave in your midst a meek and humble people” (3:12)</a:t>
            </a:r>
          </a:p>
          <a:p>
            <a:pPr lvl="2"/>
            <a:r>
              <a:rPr lang="en-US" dirty="0" smtClean="0"/>
              <a:t>“The Mighty One </a:t>
            </a:r>
            <a:r>
              <a:rPr lang="en-US" u="sng" dirty="0" smtClean="0"/>
              <a:t>will</a:t>
            </a:r>
            <a:r>
              <a:rPr lang="en-US" dirty="0" smtClean="0"/>
              <a:t> save” (3:17)</a:t>
            </a:r>
          </a:p>
          <a:p>
            <a:pPr lvl="2"/>
            <a:r>
              <a:rPr lang="en-US" dirty="0" smtClean="0"/>
              <a:t>“He </a:t>
            </a:r>
            <a:r>
              <a:rPr lang="en-US" u="sng" dirty="0" smtClean="0"/>
              <a:t>will</a:t>
            </a:r>
            <a:r>
              <a:rPr lang="en-US" dirty="0" smtClean="0"/>
              <a:t> rejoice over you with gladness” (3:17)</a:t>
            </a:r>
          </a:p>
          <a:p>
            <a:pPr lvl="2"/>
            <a:r>
              <a:rPr lang="en-US" dirty="0" smtClean="0"/>
              <a:t>“He </a:t>
            </a:r>
            <a:r>
              <a:rPr lang="en-US" u="sng" dirty="0" smtClean="0"/>
              <a:t>will</a:t>
            </a:r>
            <a:r>
              <a:rPr lang="en-US" dirty="0" smtClean="0"/>
              <a:t> quiet you with His love” (3:17)</a:t>
            </a:r>
          </a:p>
          <a:p>
            <a:pPr lvl="2"/>
            <a:r>
              <a:rPr lang="en-US" dirty="0" smtClean="0"/>
              <a:t>“He </a:t>
            </a:r>
            <a:r>
              <a:rPr lang="en-US" u="sng" dirty="0" smtClean="0"/>
              <a:t>will</a:t>
            </a:r>
            <a:r>
              <a:rPr lang="en-US" dirty="0" smtClean="0"/>
              <a:t> rejoice over you with singing” (3:17)</a:t>
            </a:r>
          </a:p>
          <a:p>
            <a:pPr lvl="2"/>
            <a:r>
              <a:rPr lang="en-US" dirty="0" smtClean="0"/>
              <a:t>“I </a:t>
            </a:r>
            <a:r>
              <a:rPr lang="en-US" u="sng" dirty="0" smtClean="0"/>
              <a:t>will</a:t>
            </a:r>
            <a:r>
              <a:rPr lang="en-US" dirty="0" smtClean="0"/>
              <a:t> gather those who sorrow over the appointed assembly”</a:t>
            </a:r>
          </a:p>
          <a:p>
            <a:pPr lvl="2"/>
            <a:r>
              <a:rPr lang="en-US" dirty="0" smtClean="0"/>
              <a:t>“I </a:t>
            </a:r>
            <a:r>
              <a:rPr lang="en-US" u="sng" dirty="0" smtClean="0"/>
              <a:t>will</a:t>
            </a:r>
            <a:r>
              <a:rPr lang="en-US" dirty="0" smtClean="0"/>
              <a:t> deal with all who afflict you” (3:19)</a:t>
            </a:r>
          </a:p>
          <a:p>
            <a:pPr lvl="2"/>
            <a:r>
              <a:rPr lang="en-US" dirty="0" smtClean="0"/>
              <a:t>“I </a:t>
            </a:r>
            <a:r>
              <a:rPr lang="en-US" u="sng" dirty="0" smtClean="0"/>
              <a:t>will</a:t>
            </a:r>
            <a:r>
              <a:rPr lang="en-US" dirty="0" smtClean="0"/>
              <a:t> save the lame” (3:19)</a:t>
            </a:r>
          </a:p>
          <a:p>
            <a:pPr lvl="2"/>
            <a:r>
              <a:rPr lang="en-US" dirty="0" smtClean="0"/>
              <a:t>“I </a:t>
            </a:r>
            <a:r>
              <a:rPr lang="en-US" u="sng" dirty="0" smtClean="0"/>
              <a:t>will</a:t>
            </a:r>
            <a:r>
              <a:rPr lang="en-US" dirty="0" smtClean="0"/>
              <a:t> appoint for them praise and fame in every land” (3:19-20)</a:t>
            </a:r>
          </a:p>
          <a:p>
            <a:pPr lvl="2"/>
            <a:r>
              <a:rPr lang="en-US" dirty="0" smtClean="0"/>
              <a:t>“I </a:t>
            </a:r>
            <a:r>
              <a:rPr lang="en-US" u="sng" dirty="0" smtClean="0"/>
              <a:t>will</a:t>
            </a:r>
            <a:r>
              <a:rPr lang="en-US" dirty="0" smtClean="0"/>
              <a:t> bring you back” (3:20)</a:t>
            </a:r>
          </a:p>
          <a:p>
            <a:pPr lvl="2"/>
            <a:r>
              <a:rPr lang="en-US" dirty="0" smtClean="0"/>
              <a:t>“I gather you…when I return your captives” (3:20)</a:t>
            </a:r>
          </a:p>
        </p:txBody>
      </p:sp>
      <p:sp>
        <p:nvSpPr>
          <p:cNvPr id="11" name="Title 1"/>
          <p:cNvSpPr>
            <a:spLocks noGrp="1"/>
          </p:cNvSpPr>
          <p:nvPr>
            <p:ph type="title"/>
          </p:nvPr>
        </p:nvSpPr>
        <p:spPr>
          <a:xfrm>
            <a:off x="2209800" y="228600"/>
            <a:ext cx="6934200" cy="838200"/>
          </a:xfrm>
        </p:spPr>
        <p:txBody>
          <a:bodyPr>
            <a:noAutofit/>
          </a:bodyPr>
          <a:lstStyle/>
          <a:p>
            <a:r>
              <a:rPr lang="en-US" sz="4000" dirty="0" smtClean="0"/>
              <a:t>The Prophecy of Zephaniah</a:t>
            </a:r>
            <a:endParaRPr lang="en-US" sz="2800" dirty="0"/>
          </a:p>
        </p:txBody>
      </p:sp>
      <p:sp>
        <p:nvSpPr>
          <p:cNvPr id="12" name="Rectangle 11"/>
          <p:cNvSpPr/>
          <p:nvPr/>
        </p:nvSpPr>
        <p:spPr>
          <a:xfrm>
            <a:off x="304800" y="1066800"/>
            <a:ext cx="8566769"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2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The Day of the Lord: A Day of Wrath &amp; Love</a:t>
            </a:r>
            <a:endParaRPr lang="en-US" sz="32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13" name="Rectangle 12"/>
          <p:cNvSpPr/>
          <p:nvPr/>
        </p:nvSpPr>
        <p:spPr>
          <a:xfrm>
            <a:off x="1462883" y="1905000"/>
            <a:ext cx="6890028"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The Day of the Lord </a:t>
            </a:r>
            <a:r>
              <a:rPr lang="en-US" sz="3200" b="1" u="sng"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For His People</a:t>
            </a:r>
            <a:endParaRPr lang="en-US" sz="3200" b="1" u="sng" cap="none" spc="0" dirty="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anim calcmode="lin" valueType="num">
                                      <p:cBhvr>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anim calcmode="lin" valueType="num">
                                      <p:cBhvr>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500"/>
                                        <p:tgtEl>
                                          <p:spTgt spid="3">
                                            <p:txEl>
                                              <p:pRg st="7" end="7"/>
                                            </p:txEl>
                                          </p:spTgt>
                                        </p:tgtEl>
                                      </p:cBhvr>
                                    </p:animEffect>
                                    <p:anim calcmode="lin" valueType="num">
                                      <p:cBhvr>
                                        <p:cTn id="4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nodeType="after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500"/>
                                        <p:tgtEl>
                                          <p:spTgt spid="3">
                                            <p:txEl>
                                              <p:pRg st="8" end="8"/>
                                            </p:txEl>
                                          </p:spTgt>
                                        </p:tgtEl>
                                      </p:cBhvr>
                                    </p:animEffect>
                                    <p:anim calcmode="lin" valueType="num">
                                      <p:cBhvr>
                                        <p:cTn id="5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nodeType="after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500"/>
                                        <p:tgtEl>
                                          <p:spTgt spid="3">
                                            <p:txEl>
                                              <p:pRg st="9" end="9"/>
                                            </p:txEl>
                                          </p:spTgt>
                                        </p:tgtEl>
                                      </p:cBhvr>
                                    </p:animEffect>
                                    <p:anim calcmode="lin" valueType="num">
                                      <p:cBhvr>
                                        <p:cTn id="5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7"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42" presetClass="entr" presetSubtype="0" fill="hold" nodeType="after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500"/>
                                        <p:tgtEl>
                                          <p:spTgt spid="3">
                                            <p:txEl>
                                              <p:pRg st="10" end="10"/>
                                            </p:txEl>
                                          </p:spTgt>
                                        </p:tgtEl>
                                      </p:cBhvr>
                                    </p:animEffect>
                                    <p:anim calcmode="lin" valueType="num">
                                      <p:cBhvr>
                                        <p:cTn id="62"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5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42" presetClass="entr" presetSubtype="0" fill="hold" nodeType="after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Effect transition="in" filter="fade">
                                      <p:cBhvr>
                                        <p:cTn id="67" dur="500"/>
                                        <p:tgtEl>
                                          <p:spTgt spid="3">
                                            <p:txEl>
                                              <p:pRg st="11" end="11"/>
                                            </p:txEl>
                                          </p:spTgt>
                                        </p:tgtEl>
                                      </p:cBhvr>
                                    </p:animEffect>
                                    <p:anim calcmode="lin" valueType="num">
                                      <p:cBhvr>
                                        <p:cTn id="68"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9" dur="5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42" presetClass="entr" presetSubtype="0" fill="hold" nodeType="after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Effect transition="in" filter="fade">
                                      <p:cBhvr>
                                        <p:cTn id="73" dur="500"/>
                                        <p:tgtEl>
                                          <p:spTgt spid="3">
                                            <p:txEl>
                                              <p:pRg st="12" end="12"/>
                                            </p:txEl>
                                          </p:spTgt>
                                        </p:tgtEl>
                                      </p:cBhvr>
                                    </p:animEffect>
                                    <p:anim calcmode="lin" valueType="num">
                                      <p:cBhvr>
                                        <p:cTn id="74"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5" dur="5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par>
                          <p:cTn id="76" fill="hold">
                            <p:stCondLst>
                              <p:cond delay="6000"/>
                            </p:stCondLst>
                            <p:childTnLst>
                              <p:par>
                                <p:cTn id="77" presetID="42" presetClass="entr" presetSubtype="0" fill="hold" nodeType="afterEffect">
                                  <p:stCondLst>
                                    <p:cond delay="0"/>
                                  </p:stCondLst>
                                  <p:childTnLst>
                                    <p:set>
                                      <p:cBhvr>
                                        <p:cTn id="78" dur="1" fill="hold">
                                          <p:stCondLst>
                                            <p:cond delay="0"/>
                                          </p:stCondLst>
                                        </p:cTn>
                                        <p:tgtEl>
                                          <p:spTgt spid="3">
                                            <p:txEl>
                                              <p:pRg st="13" end="13"/>
                                            </p:txEl>
                                          </p:spTgt>
                                        </p:tgtEl>
                                        <p:attrNameLst>
                                          <p:attrName>style.visibility</p:attrName>
                                        </p:attrNameLst>
                                      </p:cBhvr>
                                      <p:to>
                                        <p:strVal val="visible"/>
                                      </p:to>
                                    </p:set>
                                    <p:animEffect transition="in" filter="fade">
                                      <p:cBhvr>
                                        <p:cTn id="79" dur="500"/>
                                        <p:tgtEl>
                                          <p:spTgt spid="3">
                                            <p:txEl>
                                              <p:pRg st="13" end="13"/>
                                            </p:txEl>
                                          </p:spTgt>
                                        </p:tgtEl>
                                      </p:cBhvr>
                                    </p:animEffect>
                                    <p:anim calcmode="lin" valueType="num">
                                      <p:cBhvr>
                                        <p:cTn id="80"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1" dur="5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par>
                          <p:cTn id="82" fill="hold">
                            <p:stCondLst>
                              <p:cond delay="6500"/>
                            </p:stCondLst>
                            <p:childTnLst>
                              <p:par>
                                <p:cTn id="83" presetID="42" presetClass="entr" presetSubtype="0" fill="hold" nodeType="afterEffect">
                                  <p:stCondLst>
                                    <p:cond delay="0"/>
                                  </p:stCondLst>
                                  <p:childTnLst>
                                    <p:set>
                                      <p:cBhvr>
                                        <p:cTn id="84" dur="1" fill="hold">
                                          <p:stCondLst>
                                            <p:cond delay="0"/>
                                          </p:stCondLst>
                                        </p:cTn>
                                        <p:tgtEl>
                                          <p:spTgt spid="3">
                                            <p:txEl>
                                              <p:pRg st="14" end="14"/>
                                            </p:txEl>
                                          </p:spTgt>
                                        </p:tgtEl>
                                        <p:attrNameLst>
                                          <p:attrName>style.visibility</p:attrName>
                                        </p:attrNameLst>
                                      </p:cBhvr>
                                      <p:to>
                                        <p:strVal val="visible"/>
                                      </p:to>
                                    </p:set>
                                    <p:animEffect transition="in" filter="fade">
                                      <p:cBhvr>
                                        <p:cTn id="85" dur="500"/>
                                        <p:tgtEl>
                                          <p:spTgt spid="3">
                                            <p:txEl>
                                              <p:pRg st="14" end="14"/>
                                            </p:txEl>
                                          </p:spTgt>
                                        </p:tgtEl>
                                      </p:cBhvr>
                                    </p:animEffect>
                                    <p:anim calcmode="lin" valueType="num">
                                      <p:cBhvr>
                                        <p:cTn id="86"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87" dur="5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441448"/>
            <a:ext cx="7848600" cy="4416552"/>
          </a:xfrm>
        </p:spPr>
        <p:txBody>
          <a:bodyPr>
            <a:normAutofit/>
          </a:bodyPr>
          <a:lstStyle/>
          <a:p>
            <a:pPr lvl="1"/>
            <a:r>
              <a:rPr lang="en-US" dirty="0" smtClean="0"/>
              <a:t>Avoid complacency (1:12)</a:t>
            </a:r>
          </a:p>
          <a:p>
            <a:pPr lvl="1"/>
            <a:r>
              <a:rPr lang="en-US" dirty="0" smtClean="0"/>
              <a:t>Seek the Lord (2:3) </a:t>
            </a:r>
          </a:p>
          <a:p>
            <a:pPr lvl="1"/>
            <a:r>
              <a:rPr lang="en-US" dirty="0" smtClean="0"/>
              <a:t>Seek righteousness (2:3)</a:t>
            </a:r>
          </a:p>
          <a:p>
            <a:pPr lvl="1"/>
            <a:r>
              <a:rPr lang="en-US" dirty="0" smtClean="0"/>
              <a:t>Seek humility (2:3)</a:t>
            </a:r>
          </a:p>
          <a:p>
            <a:pPr lvl="1"/>
            <a:r>
              <a:rPr lang="en-US" dirty="0" smtClean="0"/>
              <a:t>Fear God (3:7)</a:t>
            </a:r>
          </a:p>
          <a:p>
            <a:pPr lvl="1"/>
            <a:r>
              <a:rPr lang="en-US" dirty="0" smtClean="0"/>
              <a:t>Receive instruction (3:7)</a:t>
            </a:r>
          </a:p>
          <a:p>
            <a:pPr lvl="1"/>
            <a:r>
              <a:rPr lang="en-US" dirty="0" smtClean="0"/>
              <a:t>Wait on the Lord (3:8)</a:t>
            </a:r>
          </a:p>
          <a:p>
            <a:pPr lvl="1"/>
            <a:r>
              <a:rPr lang="en-US" dirty="0" smtClean="0"/>
              <a:t>Trust Him (3:1, 12)</a:t>
            </a:r>
          </a:p>
          <a:p>
            <a:pPr lvl="1"/>
            <a:r>
              <a:rPr lang="en-US" dirty="0" smtClean="0"/>
              <a:t>Rejoice &amp; be glad (3:14-15)</a:t>
            </a:r>
          </a:p>
        </p:txBody>
      </p:sp>
      <p:sp>
        <p:nvSpPr>
          <p:cNvPr id="11" name="Title 1"/>
          <p:cNvSpPr>
            <a:spLocks noGrp="1"/>
          </p:cNvSpPr>
          <p:nvPr>
            <p:ph type="title"/>
          </p:nvPr>
        </p:nvSpPr>
        <p:spPr>
          <a:xfrm>
            <a:off x="2209800" y="228600"/>
            <a:ext cx="6934200" cy="838200"/>
          </a:xfrm>
        </p:spPr>
        <p:txBody>
          <a:bodyPr>
            <a:noAutofit/>
          </a:bodyPr>
          <a:lstStyle/>
          <a:p>
            <a:r>
              <a:rPr lang="en-US" sz="4000" dirty="0" smtClean="0"/>
              <a:t>The Prophecy of Zephaniah</a:t>
            </a:r>
            <a:endParaRPr lang="en-US" sz="2800" dirty="0"/>
          </a:p>
        </p:txBody>
      </p:sp>
      <p:sp>
        <p:nvSpPr>
          <p:cNvPr id="12" name="Rectangle 11"/>
          <p:cNvSpPr/>
          <p:nvPr/>
        </p:nvSpPr>
        <p:spPr>
          <a:xfrm>
            <a:off x="304800" y="1066800"/>
            <a:ext cx="8566769"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2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The Day of the Lord: A Day of Wrath &amp; Love</a:t>
            </a:r>
            <a:endParaRPr lang="en-US" sz="32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13" name="Rectangle 12"/>
          <p:cNvSpPr/>
          <p:nvPr/>
        </p:nvSpPr>
        <p:spPr>
          <a:xfrm>
            <a:off x="1462883" y="1905000"/>
            <a:ext cx="6890028"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The Day of the Lord </a:t>
            </a:r>
            <a:r>
              <a:rPr lang="en-US" sz="3200" b="1" u="sng"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For His People</a:t>
            </a:r>
            <a:endParaRPr lang="en-US" sz="3200" b="1" u="sng" cap="none" spc="0" dirty="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anim calcmode="lin" valueType="num">
                                      <p:cBhvr>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anim calcmode="lin" valueType="num">
                                      <p:cBhvr>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anim calcmode="lin" valueType="num">
                                      <p:cBhvr>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anim calcmode="lin" valueType="num">
                                      <p:cBhvr>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anim calcmode="lin" valueType="num">
                                      <p:cBhvr>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500"/>
                                        <p:tgtEl>
                                          <p:spTgt spid="3">
                                            <p:txEl>
                                              <p:pRg st="6" end="6"/>
                                            </p:txEl>
                                          </p:spTgt>
                                        </p:tgtEl>
                                      </p:cBhvr>
                                    </p:animEffect>
                                    <p:anim calcmode="lin" valueType="num">
                                      <p:cBhvr>
                                        <p:cTn id="4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500"/>
                                        <p:tgtEl>
                                          <p:spTgt spid="3">
                                            <p:txEl>
                                              <p:pRg st="7" end="7"/>
                                            </p:txEl>
                                          </p:spTgt>
                                        </p:tgtEl>
                                      </p:cBhvr>
                                    </p:animEffect>
                                    <p:anim calcmode="lin" valueType="num">
                                      <p:cBhvr>
                                        <p:cTn id="5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nodeType="after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500"/>
                                        <p:tgtEl>
                                          <p:spTgt spid="3">
                                            <p:txEl>
                                              <p:pRg st="8" end="8"/>
                                            </p:txEl>
                                          </p:spTgt>
                                        </p:tgtEl>
                                      </p:cBhvr>
                                    </p:animEffect>
                                    <p:anim calcmode="lin" valueType="num">
                                      <p:cBhvr>
                                        <p:cTn id="56"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828800"/>
            <a:ext cx="7848600" cy="5029200"/>
          </a:xfrm>
        </p:spPr>
        <p:txBody>
          <a:bodyPr>
            <a:normAutofit/>
          </a:bodyPr>
          <a:lstStyle/>
          <a:p>
            <a:r>
              <a:rPr lang="en-US" dirty="0" smtClean="0">
                <a:gradFill>
                  <a:gsLst>
                    <a:gs pos="0">
                      <a:srgbClr val="FFFF00"/>
                    </a:gs>
                    <a:gs pos="25000">
                      <a:srgbClr val="FFCC00"/>
                    </a:gs>
                  </a:gsLst>
                  <a:lin ang="5400000" scaled="0"/>
                </a:gradFill>
              </a:rPr>
              <a:t>Introduction to Zephaniah</a:t>
            </a:r>
            <a:endParaRPr lang="en-US" u="sng" dirty="0" smtClean="0">
              <a:gradFill>
                <a:gsLst>
                  <a:gs pos="0">
                    <a:srgbClr val="FFFF00"/>
                  </a:gs>
                  <a:gs pos="25000">
                    <a:srgbClr val="FFCC00"/>
                  </a:gs>
                </a:gsLst>
                <a:lin ang="5400000" scaled="0"/>
              </a:gradFill>
            </a:endParaRPr>
          </a:p>
          <a:p>
            <a:pPr lvl="1"/>
            <a:r>
              <a:rPr lang="en-US" dirty="0" smtClean="0"/>
              <a:t>The prophecy of Zephaniah, having as its major theme “</a:t>
            </a:r>
            <a:r>
              <a:rPr lang="en-US" u="sng" dirty="0" smtClean="0"/>
              <a:t>the day of the Lord</a:t>
            </a:r>
            <a:r>
              <a:rPr lang="en-US" dirty="0" smtClean="0"/>
              <a:t>” (found in this book more than any other Bible book), emphasizes the certainty of </a:t>
            </a:r>
            <a:r>
              <a:rPr lang="en-US" u="sng" dirty="0" smtClean="0"/>
              <a:t>God’s wrath</a:t>
            </a:r>
            <a:r>
              <a:rPr lang="en-US" dirty="0" smtClean="0"/>
              <a:t> and of </a:t>
            </a:r>
            <a:r>
              <a:rPr lang="en-US" u="sng" dirty="0" smtClean="0"/>
              <a:t>God’s love</a:t>
            </a:r>
            <a:r>
              <a:rPr lang="en-US" dirty="0" smtClean="0"/>
              <a:t>, both of which can and are experienced in “the day of the Lord.”</a:t>
            </a:r>
          </a:p>
          <a:p>
            <a:pPr lvl="1"/>
            <a:r>
              <a:rPr lang="en-US" dirty="0" smtClean="0"/>
              <a:t>Prophesied 640-625 B.C. to Southern Kingdom, Judah</a:t>
            </a:r>
          </a:p>
          <a:p>
            <a:pPr lvl="2"/>
            <a:r>
              <a:rPr lang="en-US" dirty="0" smtClean="0"/>
              <a:t>During the reign of Josiah, around time of Josiah’s reforms</a:t>
            </a:r>
          </a:p>
          <a:p>
            <a:pPr lvl="2"/>
            <a:r>
              <a:rPr lang="en-US" dirty="0" smtClean="0"/>
              <a:t>Contemporary with Jeremiah</a:t>
            </a:r>
          </a:p>
          <a:p>
            <a:pPr lvl="1"/>
            <a:r>
              <a:rPr lang="en-US" dirty="0" smtClean="0"/>
              <a:t>The Source of Zephaniah’s message</a:t>
            </a:r>
          </a:p>
          <a:p>
            <a:pPr lvl="2"/>
            <a:r>
              <a:rPr lang="en-US" dirty="0" smtClean="0"/>
              <a:t>“The word of the Lord which came to Zephaniah” (1:1)</a:t>
            </a:r>
          </a:p>
          <a:p>
            <a:pPr lvl="2"/>
            <a:r>
              <a:rPr lang="en-US" dirty="0" smtClean="0"/>
              <a:t>“Says the Lord” (1:2, 3, 10; 2:9; 3:8)</a:t>
            </a:r>
          </a:p>
          <a:p>
            <a:pPr lvl="2"/>
            <a:r>
              <a:rPr lang="en-US" dirty="0" smtClean="0"/>
              <a:t>“Says the Lord” (3:20)</a:t>
            </a:r>
          </a:p>
        </p:txBody>
      </p:sp>
      <p:sp>
        <p:nvSpPr>
          <p:cNvPr id="6" name="Title 1"/>
          <p:cNvSpPr>
            <a:spLocks noGrp="1"/>
          </p:cNvSpPr>
          <p:nvPr>
            <p:ph type="title"/>
          </p:nvPr>
        </p:nvSpPr>
        <p:spPr>
          <a:xfrm>
            <a:off x="2209800" y="228600"/>
            <a:ext cx="6934200" cy="838200"/>
          </a:xfrm>
        </p:spPr>
        <p:txBody>
          <a:bodyPr>
            <a:noAutofit/>
          </a:bodyPr>
          <a:lstStyle/>
          <a:p>
            <a:r>
              <a:rPr lang="en-US" sz="4000" dirty="0" smtClean="0"/>
              <a:t>The Prophecy of Zephaniah</a:t>
            </a:r>
            <a:endParaRPr lang="en-US" sz="2800" dirty="0"/>
          </a:p>
        </p:txBody>
      </p:sp>
      <p:sp>
        <p:nvSpPr>
          <p:cNvPr id="7" name="Rectangle 6"/>
          <p:cNvSpPr/>
          <p:nvPr/>
        </p:nvSpPr>
        <p:spPr>
          <a:xfrm>
            <a:off x="304800" y="1066800"/>
            <a:ext cx="8566769"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2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The Day of the Lord: A Day of Wrath &amp; Love</a:t>
            </a:r>
            <a:endParaRPr lang="en-US" sz="32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anim calcmode="lin" valueType="num">
                                      <p:cBhvr>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anim calcmode="lin" valueType="num">
                                      <p:cBhvr>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anim calcmode="lin" valueType="num">
                                      <p:cBhvr>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anim calcmode="lin" valueType="num">
                                      <p:cBhvr>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anim calcmode="lin" valueType="num">
                                      <p:cBhvr>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500"/>
                                        <p:tgtEl>
                                          <p:spTgt spid="3">
                                            <p:txEl>
                                              <p:pRg st="6" end="6"/>
                                            </p:txEl>
                                          </p:spTgt>
                                        </p:tgtEl>
                                      </p:cBhvr>
                                    </p:animEffect>
                                    <p:anim calcmode="lin" valueType="num">
                                      <p:cBhvr>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42" presetClass="entr" presetSubtype="0" fill="hold" grpId="0" nodeType="after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500"/>
                                        <p:tgtEl>
                                          <p:spTgt spid="3">
                                            <p:txEl>
                                              <p:pRg st="7" end="7"/>
                                            </p:txEl>
                                          </p:spTgt>
                                        </p:tgtEl>
                                      </p:cBhvr>
                                    </p:animEffect>
                                    <p:anim calcmode="lin" valueType="num">
                                      <p:cBhvr>
                                        <p:cTn id="4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9"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42" presetClass="entr" presetSubtype="0" fill="hold" grpId="0" nodeType="after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500"/>
                                        <p:tgtEl>
                                          <p:spTgt spid="3">
                                            <p:txEl>
                                              <p:pRg st="8" end="8"/>
                                            </p:txEl>
                                          </p:spTgt>
                                        </p:tgtEl>
                                      </p:cBhvr>
                                    </p:animEffect>
                                    <p:anim calcmode="lin" valueType="num">
                                      <p:cBhvr>
                                        <p:cTn id="54"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26" name="Picture 2" descr="\\pblfpr\users\David\_Graphics\Oxygen Graphics\Dunjun-Scroll\Dunjun-Scroll_B.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Content Placeholder 2"/>
          <p:cNvSpPr>
            <a:spLocks noGrp="1"/>
          </p:cNvSpPr>
          <p:nvPr>
            <p:ph idx="1"/>
          </p:nvPr>
        </p:nvSpPr>
        <p:spPr>
          <a:xfrm>
            <a:off x="304800" y="3578352"/>
            <a:ext cx="7543800" cy="3279648"/>
          </a:xfrm>
        </p:spPr>
        <p:txBody>
          <a:bodyPr>
            <a:normAutofit/>
          </a:bodyPr>
          <a:lstStyle/>
          <a:p>
            <a:pPr marL="457200" indent="-457200">
              <a:lnSpc>
                <a:spcPct val="100000"/>
              </a:lnSpc>
              <a:buFont typeface="Wingdings" pitchFamily="2" charset="2"/>
              <a:buChar char="ü"/>
            </a:pPr>
            <a:r>
              <a:rPr lang="en-US" dirty="0" smtClean="0">
                <a:solidFill>
                  <a:schemeClr val="bg1"/>
                </a:solidFill>
              </a:rPr>
              <a:t>Believe Jesus is God’s Son – Rom. 10:9</a:t>
            </a:r>
          </a:p>
          <a:p>
            <a:pPr marL="457200" indent="-457200">
              <a:lnSpc>
                <a:spcPct val="100000"/>
              </a:lnSpc>
              <a:buFont typeface="Wingdings" pitchFamily="2" charset="2"/>
              <a:buChar char="ü"/>
            </a:pPr>
            <a:r>
              <a:rPr lang="en-US" dirty="0" smtClean="0">
                <a:solidFill>
                  <a:schemeClr val="bg1"/>
                </a:solidFill>
              </a:rPr>
              <a:t>Repent of your sins – Acts 3:19</a:t>
            </a:r>
          </a:p>
          <a:p>
            <a:pPr marL="457200" indent="-457200">
              <a:lnSpc>
                <a:spcPct val="100000"/>
              </a:lnSpc>
              <a:buFont typeface="Wingdings" pitchFamily="2" charset="2"/>
              <a:buChar char="ü"/>
            </a:pPr>
            <a:r>
              <a:rPr lang="en-US" dirty="0" smtClean="0">
                <a:solidFill>
                  <a:schemeClr val="bg1"/>
                </a:solidFill>
              </a:rPr>
              <a:t>Confess your faith in Jesus – Rom. 10:10</a:t>
            </a:r>
          </a:p>
          <a:p>
            <a:pPr marL="457200" indent="-457200">
              <a:lnSpc>
                <a:spcPct val="100000"/>
              </a:lnSpc>
              <a:buFont typeface="Wingdings" pitchFamily="2" charset="2"/>
              <a:buChar char="ü"/>
            </a:pPr>
            <a:r>
              <a:rPr lang="en-US" dirty="0" smtClean="0">
                <a:solidFill>
                  <a:schemeClr val="bg1"/>
                </a:solidFill>
              </a:rPr>
              <a:t>Be immersed for forgiveness – Acts 2:38</a:t>
            </a:r>
          </a:p>
          <a:p>
            <a:pPr marL="457200" indent="-457200">
              <a:lnSpc>
                <a:spcPct val="100000"/>
              </a:lnSpc>
              <a:buFont typeface="Wingdings" pitchFamily="2" charset="2"/>
              <a:buChar char="ü"/>
            </a:pPr>
            <a:r>
              <a:rPr lang="en-US" dirty="0" smtClean="0">
                <a:solidFill>
                  <a:schemeClr val="bg1"/>
                </a:solidFill>
              </a:rPr>
              <a:t>Serve Him faithfully for life – 1 Cor. 15:58</a:t>
            </a:r>
          </a:p>
        </p:txBody>
      </p:sp>
      <p:sp>
        <p:nvSpPr>
          <p:cNvPr id="6" name="Title 1"/>
          <p:cNvSpPr>
            <a:spLocks noGrp="1"/>
          </p:cNvSpPr>
          <p:nvPr>
            <p:ph type="title"/>
          </p:nvPr>
        </p:nvSpPr>
        <p:spPr>
          <a:xfrm>
            <a:off x="-152400" y="304800"/>
            <a:ext cx="6781800" cy="838200"/>
          </a:xfrm>
        </p:spPr>
        <p:txBody>
          <a:bodyPr>
            <a:noAutofit/>
          </a:bodyPr>
          <a:lstStyle/>
          <a:p>
            <a:r>
              <a:rPr lang="en-US" dirty="0" smtClean="0"/>
              <a:t>Faced with Two Options</a:t>
            </a:r>
            <a:endParaRPr lang="en-US" sz="3200" dirty="0"/>
          </a:p>
        </p:txBody>
      </p:sp>
      <p:sp>
        <p:nvSpPr>
          <p:cNvPr id="7" name="Rectangle 6"/>
          <p:cNvSpPr/>
          <p:nvPr/>
        </p:nvSpPr>
        <p:spPr>
          <a:xfrm>
            <a:off x="1275734" y="1447800"/>
            <a:ext cx="3932487" cy="1846659"/>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lnSpc>
                <a:spcPct val="95000"/>
              </a:lnSpc>
            </a:pPr>
            <a:r>
              <a:rPr lang="en-US" sz="4000" b="1"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A Day of Wrath</a:t>
            </a:r>
            <a:endParaRPr lang="en-US" sz="40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a:p>
            <a:pPr algn="ctr">
              <a:lnSpc>
                <a:spcPct val="95000"/>
              </a:lnSpc>
            </a:pPr>
            <a:r>
              <a:rPr lang="en-US" sz="40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or </a:t>
            </a:r>
          </a:p>
          <a:p>
            <a:pPr algn="ctr">
              <a:lnSpc>
                <a:spcPct val="95000"/>
              </a:lnSpc>
            </a:pPr>
            <a:r>
              <a:rPr lang="en-US" sz="40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A Day of Love</a:t>
            </a:r>
            <a:endParaRPr lang="en-US" sz="40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3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anim calcmode="lin" valueType="num">
                                      <p:cBhvr>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5" fill="hold">
                            <p:stCondLst>
                              <p:cond delay="500"/>
                            </p:stCondLst>
                            <p:childTnLst>
                              <p:par>
                                <p:cTn id="16" presetID="42" presetClass="entr" presetSubtype="0" fill="hold"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anim calcmode="lin" valueType="num">
                                      <p:cBhvr>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1" fill="hold">
                            <p:stCondLst>
                              <p:cond delay="1000"/>
                            </p:stCondLst>
                            <p:childTnLst>
                              <p:par>
                                <p:cTn id="22" presetID="42" presetClass="entr" presetSubtype="0" fill="hold"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anim calcmode="lin" valueType="num">
                                      <p:cBhvr>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7" fill="hold">
                            <p:stCondLst>
                              <p:cond delay="1500"/>
                            </p:stCondLst>
                            <p:childTnLst>
                              <p:par>
                                <p:cTn id="28" presetID="42" presetClass="entr" presetSubtype="0" fill="hold" nodeType="after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500"/>
                                        <p:tgtEl>
                                          <p:spTgt spid="3">
                                            <p:txEl>
                                              <p:pRg st="3" end="3"/>
                                            </p:txEl>
                                          </p:spTgt>
                                        </p:tgtEl>
                                      </p:cBhvr>
                                    </p:animEffect>
                                    <p:anim calcmode="lin" valueType="num">
                                      <p:cBhvr>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3" fill="hold">
                            <p:stCondLst>
                              <p:cond delay="2000"/>
                            </p:stCondLst>
                            <p:childTnLst>
                              <p:par>
                                <p:cTn id="34" presetID="42" presetClass="entr" presetSubtype="0" fill="hold" nodeType="after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500"/>
                                        <p:tgtEl>
                                          <p:spTgt spid="3">
                                            <p:txEl>
                                              <p:pRg st="4" end="4"/>
                                            </p:txEl>
                                          </p:spTgt>
                                        </p:tgtEl>
                                      </p:cBhvr>
                                    </p:animEffect>
                                    <p:anim calcmode="lin" valueType="num">
                                      <p:cBhvr>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828800"/>
            <a:ext cx="7848600" cy="5029200"/>
          </a:xfrm>
        </p:spPr>
        <p:txBody>
          <a:bodyPr>
            <a:normAutofit/>
          </a:bodyPr>
          <a:lstStyle/>
          <a:p>
            <a:r>
              <a:rPr lang="en-US" dirty="0" smtClean="0">
                <a:gradFill>
                  <a:gsLst>
                    <a:gs pos="0">
                      <a:srgbClr val="FFFF00"/>
                    </a:gs>
                    <a:gs pos="25000">
                      <a:srgbClr val="FFCC00"/>
                    </a:gs>
                  </a:gsLst>
                  <a:lin ang="5400000" scaled="0"/>
                </a:gradFill>
              </a:rPr>
              <a:t>Introduction to Zephaniah</a:t>
            </a:r>
            <a:endParaRPr lang="en-US" u="sng" dirty="0" smtClean="0">
              <a:gradFill>
                <a:gsLst>
                  <a:gs pos="0">
                    <a:srgbClr val="FFFF00"/>
                  </a:gs>
                  <a:gs pos="25000">
                    <a:srgbClr val="FFCC00"/>
                  </a:gs>
                </a:gsLst>
                <a:lin ang="5400000" scaled="0"/>
              </a:gradFill>
            </a:endParaRPr>
          </a:p>
          <a:p>
            <a:pPr lvl="1"/>
            <a:r>
              <a:rPr lang="en-US" dirty="0" smtClean="0"/>
              <a:t>Condition </a:t>
            </a:r>
            <a:r>
              <a:rPr lang="en-US" dirty="0" smtClean="0"/>
              <a:t>of the nation</a:t>
            </a:r>
          </a:p>
          <a:p>
            <a:pPr lvl="2"/>
            <a:r>
              <a:rPr lang="en-US" dirty="0" smtClean="0"/>
              <a:t>Hezekiah Revived Reverence for Jehovah – 2 Kg. 18</a:t>
            </a:r>
          </a:p>
          <a:p>
            <a:pPr lvl="2"/>
            <a:r>
              <a:rPr lang="en-US" dirty="0" smtClean="0"/>
              <a:t>Manasseh Rejected the Way of Jehovah (55 yrs) – 2 Kg. 21:2</a:t>
            </a:r>
          </a:p>
          <a:p>
            <a:pPr lvl="2"/>
            <a:r>
              <a:rPr lang="en-US" dirty="0" smtClean="0"/>
              <a:t>Manasseh Rebuilt Abominations of Jehovah – 2 Kg. 21:3-8</a:t>
            </a:r>
          </a:p>
          <a:p>
            <a:pPr lvl="2"/>
            <a:r>
              <a:rPr lang="en-US" dirty="0" smtClean="0"/>
              <a:t>Manasseh Ravaged the Nation of Jehovah – 2 Kg. 21:9-16</a:t>
            </a:r>
          </a:p>
          <a:p>
            <a:pPr lvl="2"/>
            <a:r>
              <a:rPr lang="en-US" dirty="0" err="1" smtClean="0"/>
              <a:t>Amon</a:t>
            </a:r>
            <a:r>
              <a:rPr lang="en-US" dirty="0" smtClean="0"/>
              <a:t> Retained Abominations of Jehovah (2 yrs) – 2 Kg. 21:21</a:t>
            </a:r>
          </a:p>
          <a:p>
            <a:pPr lvl="2"/>
            <a:r>
              <a:rPr lang="en-US" dirty="0" smtClean="0"/>
              <a:t>Josiah Reared Devoid of Jehovah (8 + 12 yrs) – 2 Chr. 34:3</a:t>
            </a:r>
          </a:p>
          <a:p>
            <a:pPr lvl="2"/>
            <a:r>
              <a:rPr lang="en-US" dirty="0" smtClean="0"/>
              <a:t>34 years after Josiah’s reforms, Jerusalem fell to Babylon</a:t>
            </a:r>
          </a:p>
          <a:p>
            <a:pPr lvl="2"/>
            <a:endParaRPr lang="en-US" dirty="0" smtClean="0"/>
          </a:p>
        </p:txBody>
      </p:sp>
      <p:sp>
        <p:nvSpPr>
          <p:cNvPr id="6" name="Title 1"/>
          <p:cNvSpPr>
            <a:spLocks noGrp="1"/>
          </p:cNvSpPr>
          <p:nvPr>
            <p:ph type="title"/>
          </p:nvPr>
        </p:nvSpPr>
        <p:spPr>
          <a:xfrm>
            <a:off x="2209800" y="228600"/>
            <a:ext cx="6934200" cy="838200"/>
          </a:xfrm>
        </p:spPr>
        <p:txBody>
          <a:bodyPr>
            <a:noAutofit/>
          </a:bodyPr>
          <a:lstStyle/>
          <a:p>
            <a:r>
              <a:rPr lang="en-US" sz="4000" dirty="0" smtClean="0"/>
              <a:t>The Prophecy of Zephaniah</a:t>
            </a:r>
            <a:endParaRPr lang="en-US" sz="2800" dirty="0"/>
          </a:p>
        </p:txBody>
      </p:sp>
      <p:sp>
        <p:nvSpPr>
          <p:cNvPr id="7" name="Rectangle 6"/>
          <p:cNvSpPr/>
          <p:nvPr/>
        </p:nvSpPr>
        <p:spPr>
          <a:xfrm>
            <a:off x="304800" y="1066800"/>
            <a:ext cx="8566769"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2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The Day of the Lord: A Day of Wrath &amp; Love</a:t>
            </a:r>
            <a:endParaRPr lang="en-US" sz="32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anim calcmode="lin" valueType="num">
                                      <p:cBhvr>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anim calcmode="lin" valueType="num">
                                      <p:cBhvr>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500"/>
                                        <p:tgtEl>
                                          <p:spTgt spid="3">
                                            <p:txEl>
                                              <p:pRg st="7" end="7"/>
                                            </p:txEl>
                                          </p:spTgt>
                                        </p:tgtEl>
                                      </p:cBhvr>
                                    </p:animEffect>
                                    <p:anim calcmode="lin" valueType="num">
                                      <p:cBhvr>
                                        <p:cTn id="4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grpId="0" nodeType="after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500"/>
                                        <p:tgtEl>
                                          <p:spTgt spid="3">
                                            <p:txEl>
                                              <p:pRg st="8" end="8"/>
                                            </p:txEl>
                                          </p:spTgt>
                                        </p:tgtEl>
                                      </p:cBhvr>
                                    </p:animEffect>
                                    <p:anim calcmode="lin" valueType="num">
                                      <p:cBhvr>
                                        <p:cTn id="5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441448"/>
            <a:ext cx="7848600" cy="4416552"/>
          </a:xfrm>
        </p:spPr>
        <p:txBody>
          <a:bodyPr>
            <a:normAutofit/>
          </a:bodyPr>
          <a:lstStyle/>
          <a:p>
            <a:pPr lvl="1"/>
            <a:r>
              <a:rPr lang="en-US" dirty="0" smtClean="0"/>
              <a:t>Judah’s Day of Wrath Was </a:t>
            </a:r>
            <a:r>
              <a:rPr lang="en-US" u="sng" dirty="0" smtClean="0"/>
              <a:t>Nearing</a:t>
            </a:r>
          </a:p>
          <a:p>
            <a:pPr lvl="2"/>
            <a:r>
              <a:rPr lang="en-US" dirty="0" smtClean="0"/>
              <a:t>“The day of the Lord is at hand” (1:7)</a:t>
            </a:r>
          </a:p>
          <a:p>
            <a:pPr lvl="2"/>
            <a:r>
              <a:rPr lang="en-US" dirty="0" smtClean="0"/>
              <a:t>“The great day of the Lord is near” (1:14)</a:t>
            </a:r>
          </a:p>
          <a:p>
            <a:pPr lvl="2"/>
            <a:r>
              <a:rPr lang="en-US" dirty="0" smtClean="0"/>
              <a:t>“It is near and hastens quickly” (1:14)</a:t>
            </a:r>
          </a:p>
          <a:p>
            <a:pPr lvl="2"/>
            <a:r>
              <a:rPr lang="en-US" dirty="0" smtClean="0"/>
              <a:t>The “day of the Lord” was:</a:t>
            </a:r>
          </a:p>
          <a:p>
            <a:pPr lvl="3"/>
            <a:r>
              <a:rPr lang="en-US" dirty="0" smtClean="0"/>
              <a:t>Any day in Biblical history when God brought (or will bring) judgment upon a people</a:t>
            </a:r>
          </a:p>
          <a:p>
            <a:pPr lvl="3"/>
            <a:r>
              <a:rPr lang="en-US" dirty="0" smtClean="0"/>
              <a:t>When God’s enemies would be put down and God’s people (and God Himself) would be exalted</a:t>
            </a:r>
          </a:p>
          <a:p>
            <a:pPr lvl="2"/>
            <a:endParaRPr lang="en-US" dirty="0" smtClean="0"/>
          </a:p>
        </p:txBody>
      </p:sp>
      <p:sp>
        <p:nvSpPr>
          <p:cNvPr id="11" name="Title 1"/>
          <p:cNvSpPr>
            <a:spLocks noGrp="1"/>
          </p:cNvSpPr>
          <p:nvPr>
            <p:ph type="title"/>
          </p:nvPr>
        </p:nvSpPr>
        <p:spPr>
          <a:xfrm>
            <a:off x="2209800" y="228600"/>
            <a:ext cx="6934200" cy="838200"/>
          </a:xfrm>
        </p:spPr>
        <p:txBody>
          <a:bodyPr>
            <a:noAutofit/>
          </a:bodyPr>
          <a:lstStyle/>
          <a:p>
            <a:r>
              <a:rPr lang="en-US" sz="4000" dirty="0" smtClean="0"/>
              <a:t>The Prophecy of Zephaniah</a:t>
            </a:r>
            <a:endParaRPr lang="en-US" sz="2800" dirty="0"/>
          </a:p>
        </p:txBody>
      </p:sp>
      <p:sp>
        <p:nvSpPr>
          <p:cNvPr id="12" name="Rectangle 11"/>
          <p:cNvSpPr/>
          <p:nvPr/>
        </p:nvSpPr>
        <p:spPr>
          <a:xfrm>
            <a:off x="304800" y="1066800"/>
            <a:ext cx="8566769"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2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The Day of the Lord: A Day of Wrath &amp; Love</a:t>
            </a:r>
            <a:endParaRPr lang="en-US" sz="32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13" name="Rectangle 12"/>
          <p:cNvSpPr/>
          <p:nvPr/>
        </p:nvSpPr>
        <p:spPr>
          <a:xfrm>
            <a:off x="1462883" y="1905000"/>
            <a:ext cx="6789038"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The Day of the Lord </a:t>
            </a:r>
            <a:r>
              <a:rPr lang="en-US" sz="3200" b="1" u="sng"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Against Judah</a:t>
            </a:r>
            <a:endParaRPr lang="en-US" sz="3200" b="1" u="sng" cap="none" spc="0" dirty="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anim calcmode="lin" valueType="num">
                                      <p:cBhvr>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5" fill="hold">
                            <p:stCondLst>
                              <p:cond delay="500"/>
                            </p:stCondLst>
                            <p:childTnLst>
                              <p:par>
                                <p:cTn id="16" presetID="42" presetClass="entr" presetSubtype="0" fill="hold"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anim calcmode="lin" valueType="num">
                                      <p:cBhvr>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1" fill="hold">
                            <p:stCondLst>
                              <p:cond delay="1000"/>
                            </p:stCondLst>
                            <p:childTnLst>
                              <p:par>
                                <p:cTn id="22" presetID="42" presetClass="entr" presetSubtype="0" fill="hold"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anim calcmode="lin" valueType="num">
                                      <p:cBhvr>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7" fill="hold">
                            <p:stCondLst>
                              <p:cond delay="1500"/>
                            </p:stCondLst>
                            <p:childTnLst>
                              <p:par>
                                <p:cTn id="28" presetID="42" presetClass="entr" presetSubtype="0" fill="hold" nodeType="after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500"/>
                                        <p:tgtEl>
                                          <p:spTgt spid="3">
                                            <p:txEl>
                                              <p:pRg st="3" end="3"/>
                                            </p:txEl>
                                          </p:spTgt>
                                        </p:tgtEl>
                                      </p:cBhvr>
                                    </p:animEffect>
                                    <p:anim calcmode="lin" valueType="num">
                                      <p:cBhvr>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3" fill="hold">
                            <p:stCondLst>
                              <p:cond delay="2000"/>
                            </p:stCondLst>
                            <p:childTnLst>
                              <p:par>
                                <p:cTn id="34" presetID="42" presetClass="entr" presetSubtype="0" fill="hold" nodeType="after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500"/>
                                        <p:tgtEl>
                                          <p:spTgt spid="3">
                                            <p:txEl>
                                              <p:pRg st="4" end="4"/>
                                            </p:txEl>
                                          </p:spTgt>
                                        </p:tgtEl>
                                      </p:cBhvr>
                                    </p:animEffect>
                                    <p:anim calcmode="lin" valueType="num">
                                      <p:cBhvr>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9" fill="hold">
                            <p:stCondLst>
                              <p:cond delay="2500"/>
                            </p:stCondLst>
                            <p:childTnLst>
                              <p:par>
                                <p:cTn id="40" presetID="42" presetClass="entr" presetSubtype="0" fill="hold" nodeType="after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500"/>
                                        <p:tgtEl>
                                          <p:spTgt spid="3">
                                            <p:txEl>
                                              <p:pRg st="5" end="5"/>
                                            </p:txEl>
                                          </p:spTgt>
                                        </p:tgtEl>
                                      </p:cBhvr>
                                    </p:animEffect>
                                    <p:anim calcmode="lin" valueType="num">
                                      <p:cBhvr>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5" fill="hold">
                            <p:stCondLst>
                              <p:cond delay="3000"/>
                            </p:stCondLst>
                            <p:childTnLst>
                              <p:par>
                                <p:cTn id="46" presetID="42" presetClass="entr" presetSubtype="0" fill="hold" nodeType="after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500"/>
                                        <p:tgtEl>
                                          <p:spTgt spid="3">
                                            <p:txEl>
                                              <p:pRg st="6" end="6"/>
                                            </p:txEl>
                                          </p:spTgt>
                                        </p:tgtEl>
                                      </p:cBhvr>
                                    </p:animEffect>
                                    <p:anim calcmode="lin" valueType="num">
                                      <p:cBhvr>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441448"/>
            <a:ext cx="7848600" cy="4416552"/>
          </a:xfrm>
        </p:spPr>
        <p:txBody>
          <a:bodyPr>
            <a:normAutofit/>
          </a:bodyPr>
          <a:lstStyle/>
          <a:p>
            <a:pPr lvl="1"/>
            <a:r>
              <a:rPr lang="en-US" dirty="0" smtClean="0"/>
              <a:t>Judah’s Day of Wrath Was </a:t>
            </a:r>
            <a:r>
              <a:rPr lang="en-US" u="sng" dirty="0" smtClean="0"/>
              <a:t>Devastating</a:t>
            </a:r>
          </a:p>
          <a:p>
            <a:pPr lvl="2"/>
            <a:r>
              <a:rPr lang="en-US" dirty="0" smtClean="0"/>
              <a:t>It was a day of punishment</a:t>
            </a:r>
          </a:p>
          <a:p>
            <a:pPr lvl="3"/>
            <a:r>
              <a:rPr lang="en-US" dirty="0" smtClean="0"/>
              <a:t>“I will punish…” (1:8)</a:t>
            </a:r>
          </a:p>
          <a:p>
            <a:pPr lvl="3"/>
            <a:r>
              <a:rPr lang="en-US" dirty="0" smtClean="0"/>
              <a:t>“I will punish…” (1:9)</a:t>
            </a:r>
          </a:p>
          <a:p>
            <a:pPr lvl="3"/>
            <a:r>
              <a:rPr lang="en-US" dirty="0" smtClean="0"/>
              <a:t>“I will search Jerusalem with lamps, and punish” (1:12)</a:t>
            </a:r>
          </a:p>
          <a:p>
            <a:pPr lvl="3"/>
            <a:r>
              <a:rPr lang="en-US" dirty="0" smtClean="0"/>
              <a:t>“I punished her” (3:7)</a:t>
            </a:r>
          </a:p>
          <a:p>
            <a:pPr lvl="3"/>
            <a:r>
              <a:rPr lang="en-US" dirty="0" smtClean="0"/>
              <a:t>“There shall be on that day…the sound of a mournful cry…a wailing…a loud crashing” (1:10)</a:t>
            </a:r>
          </a:p>
          <a:p>
            <a:pPr lvl="3"/>
            <a:r>
              <a:rPr lang="en-US" dirty="0" smtClean="0"/>
              <a:t>“There the mighty men shall cry out” (1:14)</a:t>
            </a:r>
          </a:p>
          <a:p>
            <a:pPr lvl="2"/>
            <a:r>
              <a:rPr lang="en-US" dirty="0" smtClean="0"/>
              <a:t>It was a day of sacrifice</a:t>
            </a:r>
          </a:p>
          <a:p>
            <a:pPr lvl="3"/>
            <a:r>
              <a:rPr lang="en-US" dirty="0" smtClean="0"/>
              <a:t>“The day of the Lord’s sacrifice” (1:8)</a:t>
            </a:r>
          </a:p>
          <a:p>
            <a:pPr lvl="3"/>
            <a:r>
              <a:rPr lang="en-US" dirty="0" smtClean="0"/>
              <a:t>“The Lord has prepared a sacrifice” (1:7)</a:t>
            </a:r>
          </a:p>
          <a:p>
            <a:pPr lvl="3"/>
            <a:r>
              <a:rPr lang="en-US" dirty="0" smtClean="0"/>
              <a:t>“He has invited His guests” (1:7)</a:t>
            </a:r>
          </a:p>
          <a:p>
            <a:pPr lvl="3"/>
            <a:endParaRPr lang="en-US" dirty="0" smtClean="0"/>
          </a:p>
          <a:p>
            <a:pPr lvl="2"/>
            <a:endParaRPr lang="en-US" dirty="0" smtClean="0"/>
          </a:p>
        </p:txBody>
      </p:sp>
      <p:sp>
        <p:nvSpPr>
          <p:cNvPr id="11" name="Title 1"/>
          <p:cNvSpPr>
            <a:spLocks noGrp="1"/>
          </p:cNvSpPr>
          <p:nvPr>
            <p:ph type="title"/>
          </p:nvPr>
        </p:nvSpPr>
        <p:spPr>
          <a:xfrm>
            <a:off x="2209800" y="228600"/>
            <a:ext cx="6934200" cy="838200"/>
          </a:xfrm>
        </p:spPr>
        <p:txBody>
          <a:bodyPr>
            <a:noAutofit/>
          </a:bodyPr>
          <a:lstStyle/>
          <a:p>
            <a:r>
              <a:rPr lang="en-US" sz="4000" dirty="0" smtClean="0"/>
              <a:t>The Prophecy of Zephaniah</a:t>
            </a:r>
            <a:endParaRPr lang="en-US" sz="2800" dirty="0"/>
          </a:p>
        </p:txBody>
      </p:sp>
      <p:sp>
        <p:nvSpPr>
          <p:cNvPr id="12" name="Rectangle 11"/>
          <p:cNvSpPr/>
          <p:nvPr/>
        </p:nvSpPr>
        <p:spPr>
          <a:xfrm>
            <a:off x="304800" y="1066800"/>
            <a:ext cx="8566769"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2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The Day of the Lord: A Day of Wrath &amp; Love</a:t>
            </a:r>
            <a:endParaRPr lang="en-US" sz="32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13" name="Rectangle 12"/>
          <p:cNvSpPr/>
          <p:nvPr/>
        </p:nvSpPr>
        <p:spPr>
          <a:xfrm>
            <a:off x="1462883" y="1905000"/>
            <a:ext cx="6789038"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The Day of the Lord </a:t>
            </a:r>
            <a:r>
              <a:rPr lang="en-US" sz="3200" b="1" u="sng"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Against Judah</a:t>
            </a:r>
            <a:endParaRPr lang="en-US" sz="3200" b="1" u="sng" cap="none" spc="0" dirty="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anim calcmode="lin" valueType="num">
                                      <p:cBhvr>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anim calcmode="lin" valueType="num">
                                      <p:cBhvr>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anim calcmode="lin" valueType="num">
                                      <p:cBhvr>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anim calcmode="lin" valueType="num">
                                      <p:cBhvr>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anim calcmode="lin" valueType="num">
                                      <p:cBhvr>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500"/>
                                        <p:tgtEl>
                                          <p:spTgt spid="3">
                                            <p:txEl>
                                              <p:pRg st="6" end="6"/>
                                            </p:txEl>
                                          </p:spTgt>
                                        </p:tgtEl>
                                      </p:cBhvr>
                                    </p:animEffect>
                                    <p:anim calcmode="lin" valueType="num">
                                      <p:cBhvr>
                                        <p:cTn id="4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500"/>
                                        <p:tgtEl>
                                          <p:spTgt spid="3">
                                            <p:txEl>
                                              <p:pRg st="7" end="7"/>
                                            </p:txEl>
                                          </p:spTgt>
                                        </p:tgtEl>
                                      </p:cBhvr>
                                    </p:animEffect>
                                    <p:anim calcmode="lin" valueType="num">
                                      <p:cBhvr>
                                        <p:cTn id="5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500"/>
                                        <p:tgtEl>
                                          <p:spTgt spid="3">
                                            <p:txEl>
                                              <p:pRg st="8" end="8"/>
                                            </p:txEl>
                                          </p:spTgt>
                                        </p:tgtEl>
                                      </p:cBhvr>
                                    </p:animEffect>
                                    <p:anim calcmode="lin" valueType="num">
                                      <p:cBhvr>
                                        <p:cTn id="5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9" fill="hold">
                            <p:stCondLst>
                              <p:cond delay="500"/>
                            </p:stCondLst>
                            <p:childTnLst>
                              <p:par>
                                <p:cTn id="60" presetID="42" presetClass="entr" presetSubtype="0" fill="hold" nodeType="after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fade">
                                      <p:cBhvr>
                                        <p:cTn id="62" dur="500"/>
                                        <p:tgtEl>
                                          <p:spTgt spid="3">
                                            <p:txEl>
                                              <p:pRg st="9" end="9"/>
                                            </p:txEl>
                                          </p:spTgt>
                                        </p:tgtEl>
                                      </p:cBhvr>
                                    </p:animEffect>
                                    <p:anim calcmode="lin" valueType="num">
                                      <p:cBhvr>
                                        <p:cTn id="6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4"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65" fill="hold">
                            <p:stCondLst>
                              <p:cond delay="1000"/>
                            </p:stCondLst>
                            <p:childTnLst>
                              <p:par>
                                <p:cTn id="66" presetID="42" presetClass="entr" presetSubtype="0" fill="hold" nodeType="afterEffect">
                                  <p:stCondLst>
                                    <p:cond delay="0"/>
                                  </p:stCondLst>
                                  <p:childTnLst>
                                    <p:set>
                                      <p:cBhvr>
                                        <p:cTn id="67" dur="1" fill="hold">
                                          <p:stCondLst>
                                            <p:cond delay="0"/>
                                          </p:stCondLst>
                                        </p:cTn>
                                        <p:tgtEl>
                                          <p:spTgt spid="3">
                                            <p:txEl>
                                              <p:pRg st="10" end="10"/>
                                            </p:txEl>
                                          </p:spTgt>
                                        </p:tgtEl>
                                        <p:attrNameLst>
                                          <p:attrName>style.visibility</p:attrName>
                                        </p:attrNameLst>
                                      </p:cBhvr>
                                      <p:to>
                                        <p:strVal val="visible"/>
                                      </p:to>
                                    </p:set>
                                    <p:animEffect transition="in" filter="fade">
                                      <p:cBhvr>
                                        <p:cTn id="68" dur="500"/>
                                        <p:tgtEl>
                                          <p:spTgt spid="3">
                                            <p:txEl>
                                              <p:pRg st="10" end="10"/>
                                            </p:txEl>
                                          </p:spTgt>
                                        </p:tgtEl>
                                      </p:cBhvr>
                                    </p:animEffect>
                                    <p:anim calcmode="lin" valueType="num">
                                      <p:cBhvr>
                                        <p:cTn id="6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0" dur="5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71" fill="hold">
                            <p:stCondLst>
                              <p:cond delay="1500"/>
                            </p:stCondLst>
                            <p:childTnLst>
                              <p:par>
                                <p:cTn id="72" presetID="42" presetClass="entr" presetSubtype="0" fill="hold" nodeType="afterEffect">
                                  <p:stCondLst>
                                    <p:cond delay="0"/>
                                  </p:stCondLst>
                                  <p:childTnLst>
                                    <p:set>
                                      <p:cBhvr>
                                        <p:cTn id="73" dur="1" fill="hold">
                                          <p:stCondLst>
                                            <p:cond delay="0"/>
                                          </p:stCondLst>
                                        </p:cTn>
                                        <p:tgtEl>
                                          <p:spTgt spid="3">
                                            <p:txEl>
                                              <p:pRg st="11" end="11"/>
                                            </p:txEl>
                                          </p:spTgt>
                                        </p:tgtEl>
                                        <p:attrNameLst>
                                          <p:attrName>style.visibility</p:attrName>
                                        </p:attrNameLst>
                                      </p:cBhvr>
                                      <p:to>
                                        <p:strVal val="visible"/>
                                      </p:to>
                                    </p:set>
                                    <p:animEffect transition="in" filter="fade">
                                      <p:cBhvr>
                                        <p:cTn id="74" dur="500"/>
                                        <p:tgtEl>
                                          <p:spTgt spid="3">
                                            <p:txEl>
                                              <p:pRg st="11" end="11"/>
                                            </p:txEl>
                                          </p:spTgt>
                                        </p:tgtEl>
                                      </p:cBhvr>
                                    </p:animEffect>
                                    <p:anim calcmode="lin" valueType="num">
                                      <p:cBhvr>
                                        <p:cTn id="7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6" dur="5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441448"/>
            <a:ext cx="7848600" cy="4416552"/>
          </a:xfrm>
        </p:spPr>
        <p:txBody>
          <a:bodyPr>
            <a:normAutofit/>
          </a:bodyPr>
          <a:lstStyle/>
          <a:p>
            <a:pPr lvl="1"/>
            <a:r>
              <a:rPr lang="en-US" dirty="0" smtClean="0"/>
              <a:t>Judah’s Day of Wrath Was </a:t>
            </a:r>
            <a:r>
              <a:rPr lang="en-US" u="sng" dirty="0" smtClean="0"/>
              <a:t>Devastating</a:t>
            </a:r>
          </a:p>
          <a:p>
            <a:pPr lvl="2"/>
            <a:r>
              <a:rPr lang="en-US" dirty="0" smtClean="0"/>
              <a:t>It was a day of wrath</a:t>
            </a:r>
          </a:p>
          <a:p>
            <a:pPr lvl="3"/>
            <a:r>
              <a:rPr lang="en-US" dirty="0" smtClean="0"/>
              <a:t>“That day is a day of wrath” (1:15)</a:t>
            </a:r>
          </a:p>
          <a:p>
            <a:pPr lvl="3"/>
            <a:r>
              <a:rPr lang="en-US" dirty="0" smtClean="0"/>
              <a:t>“In the day of the Lord’s wrath” (1:18)</a:t>
            </a:r>
          </a:p>
          <a:p>
            <a:pPr lvl="3"/>
            <a:r>
              <a:rPr lang="en-US" dirty="0" smtClean="0"/>
              <a:t>“Before the Lord’s fierce anger comes upon you” (2:2)</a:t>
            </a:r>
          </a:p>
          <a:p>
            <a:pPr lvl="3"/>
            <a:r>
              <a:rPr lang="en-US" dirty="0" smtClean="0"/>
              <a:t>“The day of the Lord’s anger comes upon you” (2:2)</a:t>
            </a:r>
          </a:p>
          <a:p>
            <a:pPr lvl="3"/>
            <a:r>
              <a:rPr lang="en-US" dirty="0" smtClean="0"/>
              <a:t>“In the day of the Lord’s anger” (2:3)</a:t>
            </a:r>
          </a:p>
          <a:p>
            <a:pPr lvl="2"/>
            <a:r>
              <a:rPr lang="en-US" dirty="0" smtClean="0"/>
              <a:t>It was a day of jealousy</a:t>
            </a:r>
          </a:p>
          <a:p>
            <a:pPr lvl="3"/>
            <a:r>
              <a:rPr lang="en-US" dirty="0" smtClean="0"/>
              <a:t>“The whole land shall be devoured by the fire” (1:18)</a:t>
            </a:r>
          </a:p>
          <a:p>
            <a:pPr lvl="3"/>
            <a:r>
              <a:rPr lang="en-US" dirty="0" smtClean="0"/>
              <a:t>“Pour on them My indignation, all my fierce anger” (3:8)</a:t>
            </a:r>
          </a:p>
          <a:p>
            <a:pPr lvl="3"/>
            <a:r>
              <a:rPr lang="en-US" dirty="0" smtClean="0"/>
              <a:t>“All the earth shall be devoured with the fire” (3:8)</a:t>
            </a:r>
          </a:p>
          <a:p>
            <a:pPr lvl="3"/>
            <a:endParaRPr lang="en-US" dirty="0" smtClean="0"/>
          </a:p>
          <a:p>
            <a:pPr lvl="2"/>
            <a:endParaRPr lang="en-US" dirty="0" smtClean="0"/>
          </a:p>
        </p:txBody>
      </p:sp>
      <p:sp>
        <p:nvSpPr>
          <p:cNvPr id="11" name="Title 1"/>
          <p:cNvSpPr>
            <a:spLocks noGrp="1"/>
          </p:cNvSpPr>
          <p:nvPr>
            <p:ph type="title"/>
          </p:nvPr>
        </p:nvSpPr>
        <p:spPr>
          <a:xfrm>
            <a:off x="2209800" y="228600"/>
            <a:ext cx="6934200" cy="838200"/>
          </a:xfrm>
        </p:spPr>
        <p:txBody>
          <a:bodyPr>
            <a:noAutofit/>
          </a:bodyPr>
          <a:lstStyle/>
          <a:p>
            <a:r>
              <a:rPr lang="en-US" sz="4000" dirty="0" smtClean="0"/>
              <a:t>The Prophecy of Zephaniah</a:t>
            </a:r>
            <a:endParaRPr lang="en-US" sz="2800" dirty="0"/>
          </a:p>
        </p:txBody>
      </p:sp>
      <p:sp>
        <p:nvSpPr>
          <p:cNvPr id="12" name="Rectangle 11"/>
          <p:cNvSpPr/>
          <p:nvPr/>
        </p:nvSpPr>
        <p:spPr>
          <a:xfrm>
            <a:off x="304800" y="1066800"/>
            <a:ext cx="8566769"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2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The Day of the Lord: A Day of Wrath &amp; Love</a:t>
            </a:r>
            <a:endParaRPr lang="en-US" sz="32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13" name="Rectangle 12"/>
          <p:cNvSpPr/>
          <p:nvPr/>
        </p:nvSpPr>
        <p:spPr>
          <a:xfrm>
            <a:off x="1462883" y="1905000"/>
            <a:ext cx="6789038"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The Day of the Lord </a:t>
            </a:r>
            <a:r>
              <a:rPr lang="en-US" sz="3200" b="1" u="sng"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Against Judah</a:t>
            </a:r>
            <a:endParaRPr lang="en-US" sz="3200" b="1" u="sng" cap="none" spc="0" dirty="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anim calcmode="lin" valueType="num">
                                      <p:cBhvr>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anim calcmode="lin" valueType="num">
                                      <p:cBhvr>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500"/>
                                        <p:tgtEl>
                                          <p:spTgt spid="3">
                                            <p:txEl>
                                              <p:pRg st="7" end="7"/>
                                            </p:txEl>
                                          </p:spTgt>
                                        </p:tgtEl>
                                      </p:cBhvr>
                                    </p:animEffect>
                                    <p:anim calcmode="lin" valueType="num">
                                      <p:cBhvr>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
                            </p:stCondLst>
                            <p:childTnLst>
                              <p:par>
                                <p:cTn id="48" presetID="42" presetClass="entr" presetSubtype="0" fill="hold" nodeType="after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fade">
                                      <p:cBhvr>
                                        <p:cTn id="50" dur="500"/>
                                        <p:tgtEl>
                                          <p:spTgt spid="3">
                                            <p:txEl>
                                              <p:pRg st="8" end="8"/>
                                            </p:txEl>
                                          </p:spTgt>
                                        </p:tgtEl>
                                      </p:cBhvr>
                                    </p:animEffect>
                                    <p:anim calcmode="lin" valueType="num">
                                      <p:cBhvr>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2"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3" fill="hold">
                            <p:stCondLst>
                              <p:cond delay="1000"/>
                            </p:stCondLst>
                            <p:childTnLst>
                              <p:par>
                                <p:cTn id="54" presetID="42" presetClass="entr" presetSubtype="0" fill="hold" nodeType="after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500"/>
                                        <p:tgtEl>
                                          <p:spTgt spid="3">
                                            <p:txEl>
                                              <p:pRg st="9" end="9"/>
                                            </p:txEl>
                                          </p:spTgt>
                                        </p:tgtEl>
                                      </p:cBhvr>
                                    </p:animEffect>
                                    <p:anim calcmode="lin" valueType="num">
                                      <p:cBhvr>
                                        <p:cTn id="5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59" fill="hold">
                            <p:stCondLst>
                              <p:cond delay="1500"/>
                            </p:stCondLst>
                            <p:childTnLst>
                              <p:par>
                                <p:cTn id="60" presetID="42" presetClass="entr" presetSubtype="0" fill="hold" nodeType="after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fade">
                                      <p:cBhvr>
                                        <p:cTn id="62" dur="500"/>
                                        <p:tgtEl>
                                          <p:spTgt spid="3">
                                            <p:txEl>
                                              <p:pRg st="10" end="10"/>
                                            </p:txEl>
                                          </p:spTgt>
                                        </p:tgtEl>
                                      </p:cBhvr>
                                    </p:animEffect>
                                    <p:anim calcmode="lin" valueType="num">
                                      <p:cBhvr>
                                        <p:cTn id="6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4" dur="5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441448"/>
            <a:ext cx="7848600" cy="4416552"/>
          </a:xfrm>
        </p:spPr>
        <p:txBody>
          <a:bodyPr>
            <a:normAutofit fontScale="92500" lnSpcReduction="10000"/>
          </a:bodyPr>
          <a:lstStyle/>
          <a:p>
            <a:pPr lvl="1">
              <a:lnSpc>
                <a:spcPct val="100000"/>
              </a:lnSpc>
            </a:pPr>
            <a:r>
              <a:rPr lang="en-US" sz="2600" dirty="0" smtClean="0"/>
              <a:t>Judah’s Day of Wrath Was </a:t>
            </a:r>
            <a:r>
              <a:rPr lang="en-US" sz="2600" u="sng" dirty="0" smtClean="0"/>
              <a:t>Devastating</a:t>
            </a:r>
          </a:p>
          <a:p>
            <a:pPr lvl="2">
              <a:lnSpc>
                <a:spcPct val="100000"/>
              </a:lnSpc>
            </a:pPr>
            <a:r>
              <a:rPr lang="en-US" sz="2200" dirty="0" smtClean="0"/>
              <a:t>It was a day of utter ruin</a:t>
            </a:r>
          </a:p>
          <a:p>
            <a:pPr lvl="3"/>
            <a:r>
              <a:rPr lang="en-US" dirty="0" smtClean="0"/>
              <a:t>“I will utterly consume everything” (1:2)</a:t>
            </a:r>
          </a:p>
          <a:p>
            <a:pPr lvl="3"/>
            <a:r>
              <a:rPr lang="en-US" dirty="0" smtClean="0"/>
              <a:t>“I will cut off man from the face of the land” (1:3)</a:t>
            </a:r>
          </a:p>
          <a:p>
            <a:pPr lvl="3"/>
            <a:r>
              <a:rPr lang="en-US" dirty="0" smtClean="0"/>
              <a:t>“I will stretch out my hand against Judah” (1:4)</a:t>
            </a:r>
          </a:p>
          <a:p>
            <a:pPr lvl="3"/>
            <a:r>
              <a:rPr lang="en-US" dirty="0" smtClean="0"/>
              <a:t>Lose “their goods…houses…vineyards” (1:13)</a:t>
            </a:r>
          </a:p>
          <a:p>
            <a:pPr lvl="3"/>
            <a:r>
              <a:rPr lang="en-US" dirty="0" smtClean="0"/>
              <a:t>“The noise of the day of the LORD is bitter” (1:14)</a:t>
            </a:r>
          </a:p>
          <a:p>
            <a:pPr lvl="3"/>
            <a:r>
              <a:rPr lang="en-US" dirty="0" smtClean="0"/>
              <a:t>“A day of trouble and distress” (1:15)</a:t>
            </a:r>
          </a:p>
          <a:p>
            <a:pPr lvl="3"/>
            <a:r>
              <a:rPr lang="en-US" dirty="0" smtClean="0"/>
              <a:t>“A day of devastation and desolation” (1:15)</a:t>
            </a:r>
          </a:p>
          <a:p>
            <a:pPr lvl="3"/>
            <a:r>
              <a:rPr lang="en-US" dirty="0" smtClean="0"/>
              <a:t>“A day of darkness and gloominess” (1:15)</a:t>
            </a:r>
          </a:p>
          <a:p>
            <a:pPr lvl="3"/>
            <a:r>
              <a:rPr lang="en-US" dirty="0" smtClean="0"/>
              <a:t>“A day of clouds and thick darkness” (1:15)</a:t>
            </a:r>
          </a:p>
          <a:p>
            <a:pPr lvl="3"/>
            <a:r>
              <a:rPr lang="en-US" dirty="0" smtClean="0"/>
              <a:t>“A day of trumpet and alarm” (1:15)</a:t>
            </a:r>
          </a:p>
          <a:p>
            <a:pPr lvl="3"/>
            <a:r>
              <a:rPr lang="en-US" dirty="0" smtClean="0"/>
              <a:t>“Against the fortified cities and the high towers” (1:15)</a:t>
            </a:r>
          </a:p>
          <a:p>
            <a:pPr lvl="3"/>
            <a:r>
              <a:rPr lang="en-US" dirty="0" smtClean="0"/>
              <a:t>“I will bring distress upon men” (1:17)</a:t>
            </a:r>
          </a:p>
          <a:p>
            <a:pPr lvl="3"/>
            <a:endParaRPr lang="en-US" dirty="0" smtClean="0"/>
          </a:p>
          <a:p>
            <a:pPr lvl="3"/>
            <a:endParaRPr lang="en-US" dirty="0" smtClean="0"/>
          </a:p>
          <a:p>
            <a:pPr lvl="2"/>
            <a:endParaRPr lang="en-US" dirty="0" smtClean="0"/>
          </a:p>
        </p:txBody>
      </p:sp>
      <p:sp>
        <p:nvSpPr>
          <p:cNvPr id="11" name="Title 1"/>
          <p:cNvSpPr>
            <a:spLocks noGrp="1"/>
          </p:cNvSpPr>
          <p:nvPr>
            <p:ph type="title"/>
          </p:nvPr>
        </p:nvSpPr>
        <p:spPr>
          <a:xfrm>
            <a:off x="2209800" y="228600"/>
            <a:ext cx="6934200" cy="838200"/>
          </a:xfrm>
        </p:spPr>
        <p:txBody>
          <a:bodyPr>
            <a:noAutofit/>
          </a:bodyPr>
          <a:lstStyle/>
          <a:p>
            <a:r>
              <a:rPr lang="en-US" sz="4000" dirty="0" smtClean="0"/>
              <a:t>The Prophecy of Zephaniah</a:t>
            </a:r>
            <a:endParaRPr lang="en-US" sz="2800" dirty="0"/>
          </a:p>
        </p:txBody>
      </p:sp>
      <p:sp>
        <p:nvSpPr>
          <p:cNvPr id="12" name="Rectangle 11"/>
          <p:cNvSpPr/>
          <p:nvPr/>
        </p:nvSpPr>
        <p:spPr>
          <a:xfrm>
            <a:off x="304800" y="1066800"/>
            <a:ext cx="8566769"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2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The Day of the Lord: A Day of Wrath &amp; Love</a:t>
            </a:r>
            <a:endParaRPr lang="en-US" sz="32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13" name="Rectangle 12"/>
          <p:cNvSpPr/>
          <p:nvPr/>
        </p:nvSpPr>
        <p:spPr>
          <a:xfrm>
            <a:off x="1462883" y="1905000"/>
            <a:ext cx="6789038"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The Day of the Lord </a:t>
            </a:r>
            <a:r>
              <a:rPr lang="en-US" sz="3200" b="1" u="sng"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Against Judah</a:t>
            </a:r>
            <a:endParaRPr lang="en-US" sz="3200" b="1" u="sng" cap="none" spc="0" dirty="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anim calcmode="lin" valueType="num">
                                      <p:cBhvr>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anim calcmode="lin" valueType="num">
                                      <p:cBhvr>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500"/>
                                        <p:tgtEl>
                                          <p:spTgt spid="3">
                                            <p:txEl>
                                              <p:pRg st="7" end="7"/>
                                            </p:txEl>
                                          </p:spTgt>
                                        </p:tgtEl>
                                      </p:cBhvr>
                                    </p:animEffect>
                                    <p:anim calcmode="lin" valueType="num">
                                      <p:cBhvr>
                                        <p:cTn id="4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nodeType="after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500"/>
                                        <p:tgtEl>
                                          <p:spTgt spid="3">
                                            <p:txEl>
                                              <p:pRg st="8" end="8"/>
                                            </p:txEl>
                                          </p:spTgt>
                                        </p:tgtEl>
                                      </p:cBhvr>
                                    </p:animEffect>
                                    <p:anim calcmode="lin" valueType="num">
                                      <p:cBhvr>
                                        <p:cTn id="5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nodeType="after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500"/>
                                        <p:tgtEl>
                                          <p:spTgt spid="3">
                                            <p:txEl>
                                              <p:pRg st="9" end="9"/>
                                            </p:txEl>
                                          </p:spTgt>
                                        </p:tgtEl>
                                      </p:cBhvr>
                                    </p:animEffect>
                                    <p:anim calcmode="lin" valueType="num">
                                      <p:cBhvr>
                                        <p:cTn id="5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7"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42" presetClass="entr" presetSubtype="0" fill="hold" nodeType="after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500"/>
                                        <p:tgtEl>
                                          <p:spTgt spid="3">
                                            <p:txEl>
                                              <p:pRg st="10" end="10"/>
                                            </p:txEl>
                                          </p:spTgt>
                                        </p:tgtEl>
                                      </p:cBhvr>
                                    </p:animEffect>
                                    <p:anim calcmode="lin" valueType="num">
                                      <p:cBhvr>
                                        <p:cTn id="62"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5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42" presetClass="entr" presetSubtype="0" fill="hold" nodeType="after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Effect transition="in" filter="fade">
                                      <p:cBhvr>
                                        <p:cTn id="67" dur="500"/>
                                        <p:tgtEl>
                                          <p:spTgt spid="3">
                                            <p:txEl>
                                              <p:pRg st="11" end="11"/>
                                            </p:txEl>
                                          </p:spTgt>
                                        </p:tgtEl>
                                      </p:cBhvr>
                                    </p:animEffect>
                                    <p:anim calcmode="lin" valueType="num">
                                      <p:cBhvr>
                                        <p:cTn id="68"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9" dur="5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42" presetClass="entr" presetSubtype="0" fill="hold" nodeType="after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Effect transition="in" filter="fade">
                                      <p:cBhvr>
                                        <p:cTn id="73" dur="500"/>
                                        <p:tgtEl>
                                          <p:spTgt spid="3">
                                            <p:txEl>
                                              <p:pRg st="12" end="12"/>
                                            </p:txEl>
                                          </p:spTgt>
                                        </p:tgtEl>
                                      </p:cBhvr>
                                    </p:animEffect>
                                    <p:anim calcmode="lin" valueType="num">
                                      <p:cBhvr>
                                        <p:cTn id="74"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5" dur="5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par>
                          <p:cTn id="76" fill="hold">
                            <p:stCondLst>
                              <p:cond delay="6000"/>
                            </p:stCondLst>
                            <p:childTnLst>
                              <p:par>
                                <p:cTn id="77" presetID="42" presetClass="entr" presetSubtype="0" fill="hold" nodeType="afterEffect">
                                  <p:stCondLst>
                                    <p:cond delay="0"/>
                                  </p:stCondLst>
                                  <p:childTnLst>
                                    <p:set>
                                      <p:cBhvr>
                                        <p:cTn id="78" dur="1" fill="hold">
                                          <p:stCondLst>
                                            <p:cond delay="0"/>
                                          </p:stCondLst>
                                        </p:cTn>
                                        <p:tgtEl>
                                          <p:spTgt spid="3">
                                            <p:txEl>
                                              <p:pRg st="13" end="13"/>
                                            </p:txEl>
                                          </p:spTgt>
                                        </p:tgtEl>
                                        <p:attrNameLst>
                                          <p:attrName>style.visibility</p:attrName>
                                        </p:attrNameLst>
                                      </p:cBhvr>
                                      <p:to>
                                        <p:strVal val="visible"/>
                                      </p:to>
                                    </p:set>
                                    <p:animEffect transition="in" filter="fade">
                                      <p:cBhvr>
                                        <p:cTn id="79" dur="500"/>
                                        <p:tgtEl>
                                          <p:spTgt spid="3">
                                            <p:txEl>
                                              <p:pRg st="13" end="13"/>
                                            </p:txEl>
                                          </p:spTgt>
                                        </p:tgtEl>
                                      </p:cBhvr>
                                    </p:animEffect>
                                    <p:anim calcmode="lin" valueType="num">
                                      <p:cBhvr>
                                        <p:cTn id="80"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1" dur="5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441448"/>
            <a:ext cx="7848600" cy="4416552"/>
          </a:xfrm>
        </p:spPr>
        <p:txBody>
          <a:bodyPr>
            <a:normAutofit/>
          </a:bodyPr>
          <a:lstStyle/>
          <a:p>
            <a:pPr lvl="1"/>
            <a:r>
              <a:rPr lang="en-US" dirty="0" smtClean="0"/>
              <a:t>Judah’s Day of Wrath Was </a:t>
            </a:r>
            <a:r>
              <a:rPr lang="en-US" u="sng" dirty="0" smtClean="0"/>
              <a:t>Justified</a:t>
            </a:r>
          </a:p>
          <a:p>
            <a:pPr lvl="2"/>
            <a:r>
              <a:rPr lang="en-US" dirty="0" smtClean="0"/>
              <a:t>Sin has consequences</a:t>
            </a:r>
          </a:p>
          <a:p>
            <a:pPr lvl="3"/>
            <a:r>
              <a:rPr lang="en-US" dirty="0" smtClean="0"/>
              <a:t>“They shall walk like blind men, Because they have sinned against the Lord” (1:17)</a:t>
            </a:r>
          </a:p>
          <a:p>
            <a:pPr lvl="3"/>
            <a:r>
              <a:rPr lang="en-US" dirty="0" smtClean="0"/>
              <a:t>“Neither their silver nor their gold Shall be able to deliver them In the day of the LORD'S wrath…For He will make speedy riddance Of all those who dwell in the land” (18)</a:t>
            </a:r>
          </a:p>
          <a:p>
            <a:pPr lvl="3"/>
            <a:endParaRPr lang="en-US" dirty="0" smtClean="0"/>
          </a:p>
          <a:p>
            <a:pPr lvl="3"/>
            <a:endParaRPr lang="en-US" dirty="0" smtClean="0"/>
          </a:p>
          <a:p>
            <a:pPr lvl="3"/>
            <a:endParaRPr lang="en-US" dirty="0" smtClean="0"/>
          </a:p>
          <a:p>
            <a:pPr lvl="3"/>
            <a:endParaRPr lang="en-US" dirty="0" smtClean="0"/>
          </a:p>
          <a:p>
            <a:pPr lvl="2"/>
            <a:endParaRPr lang="en-US" dirty="0" smtClean="0"/>
          </a:p>
        </p:txBody>
      </p:sp>
      <p:sp>
        <p:nvSpPr>
          <p:cNvPr id="11" name="Title 1"/>
          <p:cNvSpPr>
            <a:spLocks noGrp="1"/>
          </p:cNvSpPr>
          <p:nvPr>
            <p:ph type="title"/>
          </p:nvPr>
        </p:nvSpPr>
        <p:spPr>
          <a:xfrm>
            <a:off x="2209800" y="228600"/>
            <a:ext cx="6934200" cy="838200"/>
          </a:xfrm>
        </p:spPr>
        <p:txBody>
          <a:bodyPr>
            <a:noAutofit/>
          </a:bodyPr>
          <a:lstStyle/>
          <a:p>
            <a:r>
              <a:rPr lang="en-US" sz="4000" dirty="0" smtClean="0"/>
              <a:t>The Prophecy of Zephaniah</a:t>
            </a:r>
            <a:endParaRPr lang="en-US" sz="2800" dirty="0"/>
          </a:p>
        </p:txBody>
      </p:sp>
      <p:sp>
        <p:nvSpPr>
          <p:cNvPr id="12" name="Rectangle 11"/>
          <p:cNvSpPr/>
          <p:nvPr/>
        </p:nvSpPr>
        <p:spPr>
          <a:xfrm>
            <a:off x="304800" y="1066800"/>
            <a:ext cx="8566769"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2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The Day of the Lord: A Day of Wrath &amp; Love</a:t>
            </a:r>
            <a:endParaRPr lang="en-US" sz="32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13" name="Rectangle 12"/>
          <p:cNvSpPr/>
          <p:nvPr/>
        </p:nvSpPr>
        <p:spPr>
          <a:xfrm>
            <a:off x="1462883" y="1905000"/>
            <a:ext cx="6789038"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The Day of the Lord </a:t>
            </a:r>
            <a:r>
              <a:rPr lang="en-US" sz="3200" b="1" u="sng"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Against Judah</a:t>
            </a:r>
            <a:endParaRPr lang="en-US" sz="3200" b="1" u="sng" cap="none" spc="0" dirty="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anim calcmode="lin" valueType="num">
                                      <p:cBhvr>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anim calcmode="lin" valueType="num">
                                      <p:cBhvr>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anim calcmode="lin" valueType="num">
                                      <p:cBhvr>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441448"/>
            <a:ext cx="7848600" cy="4416552"/>
          </a:xfrm>
        </p:spPr>
        <p:txBody>
          <a:bodyPr>
            <a:normAutofit/>
          </a:bodyPr>
          <a:lstStyle/>
          <a:p>
            <a:pPr lvl="1"/>
            <a:r>
              <a:rPr lang="en-US" dirty="0" smtClean="0"/>
              <a:t>Judah’s Day of Wrath Was </a:t>
            </a:r>
            <a:r>
              <a:rPr lang="en-US" u="sng" dirty="0" smtClean="0"/>
              <a:t>Justified</a:t>
            </a:r>
          </a:p>
          <a:p>
            <a:pPr lvl="2"/>
            <a:r>
              <a:rPr lang="en-US" dirty="0" smtClean="0"/>
              <a:t>Religious syncretism was skillfully practiced</a:t>
            </a:r>
          </a:p>
          <a:p>
            <a:pPr lvl="3"/>
            <a:r>
              <a:rPr lang="en-US" dirty="0" smtClean="0"/>
              <a:t>They worshiped Baal, following idolatrous priests (1:4)</a:t>
            </a:r>
          </a:p>
          <a:p>
            <a:pPr lvl="3"/>
            <a:r>
              <a:rPr lang="en-US" dirty="0" smtClean="0"/>
              <a:t>They worshiped the sun, moon and starts (1:5)</a:t>
            </a:r>
          </a:p>
          <a:p>
            <a:pPr lvl="3"/>
            <a:r>
              <a:rPr lang="en-US" dirty="0" smtClean="0"/>
              <a:t>They worshiped </a:t>
            </a:r>
            <a:r>
              <a:rPr lang="en-US" dirty="0" err="1" smtClean="0"/>
              <a:t>Milcom</a:t>
            </a:r>
            <a:r>
              <a:rPr lang="en-US" dirty="0" smtClean="0"/>
              <a:t>/</a:t>
            </a:r>
            <a:r>
              <a:rPr lang="en-US" dirty="0" err="1" smtClean="0"/>
              <a:t>Molech</a:t>
            </a:r>
            <a:r>
              <a:rPr lang="en-US" dirty="0" smtClean="0"/>
              <a:t> (1:5)</a:t>
            </a:r>
          </a:p>
          <a:p>
            <a:pPr lvl="3"/>
            <a:r>
              <a:rPr lang="en-US" dirty="0" smtClean="0"/>
              <a:t>While, at the same time, they worshiped Jehovah (1:5)!</a:t>
            </a:r>
          </a:p>
          <a:p>
            <a:pPr lvl="3"/>
            <a:r>
              <a:rPr lang="en-US" dirty="0" err="1" smtClean="0"/>
              <a:t>Ahaz</a:t>
            </a:r>
            <a:r>
              <a:rPr lang="en-US" dirty="0" smtClean="0"/>
              <a:t> &amp; Manasseh introduced this (2 </a:t>
            </a:r>
            <a:r>
              <a:rPr lang="en-US" dirty="0" err="1" smtClean="0"/>
              <a:t>Kgs</a:t>
            </a:r>
            <a:r>
              <a:rPr lang="en-US" dirty="0" smtClean="0"/>
              <a:t>. 21:3-5; 23:11ff)</a:t>
            </a:r>
          </a:p>
          <a:p>
            <a:pPr lvl="3"/>
            <a:r>
              <a:rPr lang="en-US" dirty="0" smtClean="0"/>
              <a:t>God’s summary:  “Those who have turned back from following the Lord, and have not sought the Lord, nor inquired of Him” (1:6)</a:t>
            </a:r>
          </a:p>
          <a:p>
            <a:pPr lvl="3"/>
            <a:endParaRPr lang="en-US" dirty="0" smtClean="0"/>
          </a:p>
          <a:p>
            <a:pPr lvl="2"/>
            <a:endParaRPr lang="en-US" dirty="0" smtClean="0"/>
          </a:p>
        </p:txBody>
      </p:sp>
      <p:sp>
        <p:nvSpPr>
          <p:cNvPr id="11" name="Title 1"/>
          <p:cNvSpPr>
            <a:spLocks noGrp="1"/>
          </p:cNvSpPr>
          <p:nvPr>
            <p:ph type="title"/>
          </p:nvPr>
        </p:nvSpPr>
        <p:spPr>
          <a:xfrm>
            <a:off x="2209800" y="228600"/>
            <a:ext cx="6934200" cy="838200"/>
          </a:xfrm>
        </p:spPr>
        <p:txBody>
          <a:bodyPr>
            <a:noAutofit/>
          </a:bodyPr>
          <a:lstStyle/>
          <a:p>
            <a:r>
              <a:rPr lang="en-US" sz="4000" dirty="0" smtClean="0"/>
              <a:t>The Prophecy of Zephaniah</a:t>
            </a:r>
            <a:endParaRPr lang="en-US" sz="2800" dirty="0"/>
          </a:p>
        </p:txBody>
      </p:sp>
      <p:sp>
        <p:nvSpPr>
          <p:cNvPr id="12" name="Rectangle 11"/>
          <p:cNvSpPr/>
          <p:nvPr/>
        </p:nvSpPr>
        <p:spPr>
          <a:xfrm>
            <a:off x="304800" y="1066800"/>
            <a:ext cx="8566769"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2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The Day of the Lord: A Day of Wrath &amp; Love</a:t>
            </a:r>
            <a:endParaRPr lang="en-US" sz="32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13" name="Rectangle 12"/>
          <p:cNvSpPr/>
          <p:nvPr/>
        </p:nvSpPr>
        <p:spPr>
          <a:xfrm>
            <a:off x="1462883" y="1905000"/>
            <a:ext cx="6789038" cy="584775"/>
          </a:xfrm>
          <a:prstGeom prst="rect">
            <a:avLst/>
          </a:prstGeom>
          <a:noFill/>
          <a:effectLst>
            <a:outerShdw blurRad="50800" dist="50800" dir="2700000" algn="ctr" rotWithShape="0">
              <a:schemeClr val="tx1"/>
            </a:outerShdw>
          </a:effectLst>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The Day of the Lord </a:t>
            </a:r>
            <a:r>
              <a:rPr lang="en-US" sz="3200" b="1" u="sng" dirty="0" smtClean="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rPr>
              <a:t>Against Judah</a:t>
            </a:r>
            <a:endParaRPr lang="en-US" sz="3200" b="1" u="sng" cap="none" spc="0" dirty="0">
              <a:ln w="11430"/>
              <a:gradFill>
                <a:gsLst>
                  <a:gs pos="0">
                    <a:srgbClr val="FFFF00"/>
                  </a:gs>
                  <a:gs pos="25000">
                    <a:srgbClr val="FFCC00"/>
                  </a:gs>
                  <a:gs pos="50000">
                    <a:srgbClr val="FFBF40"/>
                  </a:gs>
                  <a:gs pos="75000">
                    <a:srgbClr val="CC9900"/>
                  </a:gs>
                  <a:gs pos="100000">
                    <a:srgbClr val="FFA260"/>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anim calcmode="lin" valueType="num">
                                      <p:cBhvr>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anim calcmode="lin" valueType="num">
                                      <p:cBhvr>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500"/>
                                        <p:tgtEl>
                                          <p:spTgt spid="3">
                                            <p:txEl>
                                              <p:pRg st="7" end="7"/>
                                            </p:txEl>
                                          </p:spTgt>
                                        </p:tgtEl>
                                      </p:cBhvr>
                                    </p:animEffect>
                                    <p:anim calcmode="lin" valueType="num">
                                      <p:cBhvr>
                                        <p:cTn id="4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5860</TotalTime>
  <Words>2545</Words>
  <Application>Microsoft Office PowerPoint</Application>
  <PresentationFormat>On-screen Show (4:3)</PresentationFormat>
  <Paragraphs>247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The Prophecy of Zephaniah</vt:lpstr>
      <vt:lpstr>The Prophecy of Zephaniah</vt:lpstr>
      <vt:lpstr>The Prophecy of Zephaniah</vt:lpstr>
      <vt:lpstr>The Prophecy of Zephaniah</vt:lpstr>
      <vt:lpstr>The Prophecy of Zephaniah</vt:lpstr>
      <vt:lpstr>The Prophecy of Zephaniah</vt:lpstr>
      <vt:lpstr>The Prophecy of Zephaniah</vt:lpstr>
      <vt:lpstr>The Prophecy of Zephaniah</vt:lpstr>
      <vt:lpstr>The Prophecy of Zephaniah</vt:lpstr>
      <vt:lpstr>The Prophecy of Zephaniah</vt:lpstr>
      <vt:lpstr>The Prophecy of Zephaniah</vt:lpstr>
      <vt:lpstr>The Prophecy of Zephaniah</vt:lpstr>
      <vt:lpstr>The Prophecy of Zephaniah</vt:lpstr>
      <vt:lpstr>The Prophecy of Zephaniah</vt:lpstr>
      <vt:lpstr>The Prophecy of Zephaniah</vt:lpstr>
      <vt:lpstr>The Prophecy of Zephaniah</vt:lpstr>
      <vt:lpstr>The Prophecy of Zephaniah</vt:lpstr>
      <vt:lpstr>The Prophecy of Zephaniah</vt:lpstr>
      <vt:lpstr>Faced with Two Options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David</cp:lastModifiedBy>
  <cp:revision>279</cp:revision>
  <dcterms:created xsi:type="dcterms:W3CDTF">2010-09-04T02:43:12Z</dcterms:created>
  <dcterms:modified xsi:type="dcterms:W3CDTF">2011-09-04T21:24:18Z</dcterms:modified>
</cp:coreProperties>
</file>