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5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0FA41-2A5F-4CA0-84D5-BABCD4D03C7D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332C-E5B4-439C-A6E8-DF41C4103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0FA41-2A5F-4CA0-84D5-BABCD4D03C7D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332C-E5B4-439C-A6E8-DF41C4103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0FA41-2A5F-4CA0-84D5-BABCD4D03C7D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332C-E5B4-439C-A6E8-DF41C4103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6248400"/>
          </a:xfrm>
        </p:spPr>
        <p:txBody>
          <a:bodyPr>
            <a:normAutofit/>
          </a:bodyPr>
          <a:lstStyle>
            <a:lvl1pPr marL="346075" indent="-346075">
              <a:buFont typeface="+mj-lt"/>
              <a:buAutoNum type="arabicPeriod"/>
              <a:defRPr sz="2100" b="1">
                <a:solidFill>
                  <a:srgbClr val="000099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1pPr>
            <a:lvl2pPr marL="627063" indent="-223838">
              <a:defRPr sz="2000" b="1">
                <a:solidFill>
                  <a:srgbClr val="000099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2pPr>
            <a:lvl3pPr marL="914400" indent="-230188">
              <a:defRPr sz="2000" b="1">
                <a:solidFill>
                  <a:srgbClr val="000099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3pPr>
            <a:lvl4pPr>
              <a:defRPr sz="2000" b="1">
                <a:solidFill>
                  <a:srgbClr val="000066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4pPr>
            <a:lvl5pPr>
              <a:defRPr sz="2000" b="1">
                <a:solidFill>
                  <a:srgbClr val="000066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0FA41-2A5F-4CA0-84D5-BABCD4D03C7D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332C-E5B4-439C-A6E8-DF41C4103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easuring-tape 5x7.5 bw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6914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6248400"/>
          </a:xfrm>
        </p:spPr>
        <p:txBody>
          <a:bodyPr>
            <a:normAutofit/>
          </a:bodyPr>
          <a:lstStyle>
            <a:lvl1pPr marL="346075" indent="-346075">
              <a:buFont typeface="+mj-lt"/>
              <a:buAutoNum type="arabicPeriod"/>
              <a:defRPr sz="2100" b="1"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1pPr>
            <a:lvl2pPr marL="627063" indent="-223838">
              <a:defRPr sz="2000" b="1"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2pPr>
            <a:lvl3pPr marL="914400" indent="-230188">
              <a:defRPr sz="2000" b="1"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3pPr>
            <a:lvl4pPr>
              <a:defRPr sz="2000" b="1"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4pPr>
            <a:lvl5pPr>
              <a:defRPr sz="2000" b="1"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6248400"/>
          </a:xfrm>
        </p:spPr>
        <p:txBody>
          <a:bodyPr>
            <a:normAutofit/>
          </a:bodyPr>
          <a:lstStyle>
            <a:lvl1pPr marL="346075" indent="-346075">
              <a:buFont typeface="+mj-lt"/>
              <a:buAutoNum type="arabicPeriod"/>
              <a:defRPr sz="2100" b="1">
                <a:solidFill>
                  <a:srgbClr val="000099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1pPr>
            <a:lvl2pPr marL="627063" indent="-223838">
              <a:defRPr sz="2000" b="1">
                <a:solidFill>
                  <a:srgbClr val="000099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2pPr>
            <a:lvl3pPr marL="914400" indent="-230188">
              <a:defRPr sz="2000" b="1">
                <a:solidFill>
                  <a:srgbClr val="000099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3pPr>
            <a:lvl4pPr>
              <a:defRPr sz="2000" b="1">
                <a:solidFill>
                  <a:srgbClr val="000066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4pPr>
            <a:lvl5pPr>
              <a:defRPr sz="2000" b="1">
                <a:solidFill>
                  <a:srgbClr val="000066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0FA41-2A5F-4CA0-84D5-BABCD4D03C7D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332C-E5B4-439C-A6E8-DF41C4103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0FA41-2A5F-4CA0-84D5-BABCD4D03C7D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332C-E5B4-439C-A6E8-DF41C4103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0FA41-2A5F-4CA0-84D5-BABCD4D03C7D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332C-E5B4-439C-A6E8-DF41C4103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0FA41-2A5F-4CA0-84D5-BABCD4D03C7D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332C-E5B4-439C-A6E8-DF41C4103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0FA41-2A5F-4CA0-84D5-BABCD4D03C7D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2332C-E5B4-439C-A6E8-DF41C4103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0FA41-2A5F-4CA0-84D5-BABCD4D03C7D}" type="datetimeFigureOut">
              <a:rPr lang="en-US" smtClean="0"/>
              <a:pPr/>
              <a:t>9/4/2011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2332C-E5B4-439C-A6E8-DF41C41031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izing U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2" y="0"/>
            <a:ext cx="9140196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38938" y="1371600"/>
            <a:ext cx="567655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381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Md BT" pitchFamily="34" charset="0"/>
              </a:rPr>
              <a:t>Sizing Up</a:t>
            </a:r>
            <a:endParaRPr lang="en-US" sz="8800" b="1" i="1" spc="50" dirty="0">
              <a:ln w="11430"/>
              <a:gradFill>
                <a:gsLst>
                  <a:gs pos="25000">
                    <a:srgbClr val="0000CC"/>
                  </a:gs>
                  <a:gs pos="100000">
                    <a:srgbClr val="000099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utura Md BT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2638961"/>
            <a:ext cx="706635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3175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Lt BT" pitchFamily="34" charset="0"/>
              </a:rPr>
              <a:t>the Competition</a:t>
            </a:r>
            <a:endParaRPr lang="en-US" sz="8000" b="1" i="1" spc="50" dirty="0">
              <a:ln w="11430"/>
              <a:gradFill>
                <a:gsLst>
                  <a:gs pos="25000">
                    <a:srgbClr val="0000CC"/>
                  </a:gs>
                  <a:gs pos="100000">
                    <a:srgbClr val="000099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utura Lt BT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56891" y="6273225"/>
            <a:ext cx="27871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Lt BT" pitchFamily="34" charset="0"/>
              </a:rPr>
              <a:t>Luke 11:14-23</a:t>
            </a:r>
            <a:endParaRPr lang="en-US" sz="3200" b="1" i="1" spc="50" dirty="0">
              <a:ln w="11430"/>
              <a:gradFill>
                <a:gsLst>
                  <a:gs pos="25000">
                    <a:srgbClr val="0000CC"/>
                  </a:gs>
                  <a:gs pos="100000">
                    <a:srgbClr val="000099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utura Lt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measuring-tape 5x7.5 infinity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0"/>
            <a:ext cx="4572000" cy="685800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4572000" y="609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72000" y="1371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72000" y="2133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572000" y="2895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572000" y="3657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572000" y="4419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572000" y="5181600"/>
            <a:ext cx="4572000" cy="16764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609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0" y="1371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0" y="2133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0" y="2895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657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0" y="4419600"/>
            <a:ext cx="4572000" cy="7620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5181600"/>
            <a:ext cx="4572000" cy="16764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measuring-tape 5x7.5 infinity copy.jpg"/>
          <p:cNvPicPr>
            <a:picLocks noChangeAspect="1"/>
          </p:cNvPicPr>
          <p:nvPr/>
        </p:nvPicPr>
        <p:blipFill>
          <a:blip r:embed="rId2" cstate="print"/>
          <a:srcRect b="91111"/>
          <a:stretch>
            <a:fillRect/>
          </a:stretch>
        </p:blipFill>
        <p:spPr>
          <a:xfrm>
            <a:off x="4572000" y="0"/>
            <a:ext cx="4572000" cy="609600"/>
          </a:xfrm>
          <a:prstGeom prst="rect">
            <a:avLst/>
          </a:prstGeom>
        </p:spPr>
      </p:pic>
      <p:pic>
        <p:nvPicPr>
          <p:cNvPr id="14" name="Picture 13" descr="measuring-tape 5x7.5 bw.jpg"/>
          <p:cNvPicPr>
            <a:picLocks noChangeAspect="1"/>
          </p:cNvPicPr>
          <p:nvPr/>
        </p:nvPicPr>
        <p:blipFill>
          <a:blip r:embed="rId3" cstate="print"/>
          <a:srcRect b="91111"/>
          <a:stretch>
            <a:fillRect/>
          </a:stretch>
        </p:blipFill>
        <p:spPr>
          <a:xfrm>
            <a:off x="0" y="0"/>
            <a:ext cx="4569142" cy="6096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609600"/>
            <a:ext cx="4572000" cy="6248400"/>
          </a:xfrm>
          <a:ln>
            <a:noFill/>
          </a:ln>
        </p:spPr>
        <p:txBody>
          <a:bodyPr/>
          <a:lstStyle/>
          <a:p>
            <a:r>
              <a:rPr lang="en-US" dirty="0" smtClean="0"/>
              <a:t>Satan has his own kingdom!</a:t>
            </a:r>
          </a:p>
          <a:p>
            <a:pPr lvl="1"/>
            <a:r>
              <a:rPr lang="en-US" dirty="0" smtClean="0"/>
              <a:t>“ruler of this world” – Jn. 14:30</a:t>
            </a:r>
          </a:p>
          <a:p>
            <a:r>
              <a:rPr lang="en-US" dirty="0" smtClean="0"/>
              <a:t>Satan is strong!</a:t>
            </a:r>
          </a:p>
          <a:p>
            <a:pPr lvl="1"/>
            <a:r>
              <a:rPr lang="en-US" dirty="0" smtClean="0"/>
              <a:t>Has “devices” – 2 Cor. 2:11; 11:3, 14</a:t>
            </a:r>
          </a:p>
          <a:p>
            <a:r>
              <a:rPr lang="en-US" dirty="0" smtClean="0"/>
              <a:t>Satan is fully armed!</a:t>
            </a:r>
          </a:p>
          <a:p>
            <a:pPr lvl="1"/>
            <a:r>
              <a:rPr lang="en-US" dirty="0" smtClean="0"/>
              <a:t>Relies on the power of sin</a:t>
            </a:r>
            <a:r>
              <a:rPr lang="en-US" sz="1800" dirty="0" smtClean="0"/>
              <a:t> – </a:t>
            </a:r>
            <a:r>
              <a:rPr lang="en-US" dirty="0" smtClean="0"/>
              <a:t>Jn. 8:34</a:t>
            </a:r>
          </a:p>
          <a:p>
            <a:r>
              <a:rPr lang="en-US" dirty="0" smtClean="0"/>
              <a:t>Satan has his own palace!</a:t>
            </a:r>
          </a:p>
          <a:p>
            <a:pPr lvl="1"/>
            <a:r>
              <a:rPr lang="en-US" dirty="0" smtClean="0"/>
              <a:t>In the heart of sinful man</a:t>
            </a:r>
            <a:r>
              <a:rPr lang="en-US" sz="1800" dirty="0" smtClean="0"/>
              <a:t> – </a:t>
            </a:r>
            <a:r>
              <a:rPr lang="en-US" dirty="0" smtClean="0"/>
              <a:t>Ro. 6:12</a:t>
            </a:r>
          </a:p>
          <a:p>
            <a:r>
              <a:rPr lang="en-US" dirty="0" smtClean="0"/>
              <a:t>Satan is on guard!</a:t>
            </a:r>
          </a:p>
          <a:p>
            <a:pPr lvl="1"/>
            <a:r>
              <a:rPr lang="en-US" dirty="0" smtClean="0"/>
              <a:t>Securing palace for him – 1 Pet. 5:8</a:t>
            </a:r>
          </a:p>
          <a:p>
            <a:r>
              <a:rPr lang="en-US" dirty="0" smtClean="0"/>
              <a:t>Satan has goods!</a:t>
            </a:r>
          </a:p>
          <a:p>
            <a:pPr lvl="1"/>
            <a:r>
              <a:rPr lang="en-US" dirty="0" smtClean="0"/>
              <a:t>Faculties of each soul – Ro. 6:13, 19</a:t>
            </a:r>
          </a:p>
          <a:p>
            <a:r>
              <a:rPr lang="en-US" dirty="0" smtClean="0"/>
              <a:t>Satan keeps peace!</a:t>
            </a:r>
          </a:p>
          <a:p>
            <a:pPr lvl="1"/>
            <a:r>
              <a:rPr lang="en-US" dirty="0" smtClean="0"/>
              <a:t>Calms sinner into lull – Ro. 6:20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609600"/>
            <a:ext cx="4572000" cy="6248400"/>
          </a:xfrm>
        </p:spPr>
        <p:txBody>
          <a:bodyPr/>
          <a:lstStyle/>
          <a:p>
            <a:r>
              <a:rPr lang="en-US" dirty="0" smtClean="0"/>
              <a:t>Jesus is King of the divine kingdom!</a:t>
            </a:r>
          </a:p>
          <a:p>
            <a:pPr lvl="1"/>
            <a:r>
              <a:rPr lang="en-US" dirty="0" smtClean="0"/>
              <a:t>Matt. 16:18-19; Dan. 2:44; Col. 1:13</a:t>
            </a:r>
          </a:p>
          <a:p>
            <a:r>
              <a:rPr lang="en-US" dirty="0" smtClean="0"/>
              <a:t>Jesus is stronger, needs only finger!</a:t>
            </a:r>
          </a:p>
          <a:p>
            <a:pPr lvl="1"/>
            <a:r>
              <a:rPr lang="en-US" dirty="0" smtClean="0"/>
              <a:t>Col. 1:15-18; Matt. 19:26; 1 Jn. 4:4</a:t>
            </a:r>
          </a:p>
          <a:p>
            <a:r>
              <a:rPr lang="en-US" dirty="0" smtClean="0"/>
              <a:t>Jesus takes away all Satan’s armor!</a:t>
            </a:r>
          </a:p>
          <a:p>
            <a:pPr lvl="1"/>
            <a:r>
              <a:rPr lang="en-US" dirty="0" smtClean="0"/>
              <a:t>John 16:33; 8:32; Acts 26:18</a:t>
            </a:r>
          </a:p>
          <a:p>
            <a:r>
              <a:rPr lang="en-US" dirty="0" smtClean="0"/>
              <a:t>Jesus is rightful owner of palace!</a:t>
            </a:r>
          </a:p>
          <a:p>
            <a:pPr lvl="1"/>
            <a:r>
              <a:rPr lang="en-US" dirty="0" smtClean="0"/>
              <a:t>1 Cor. 6:20; Rom. 10:9; 1 Pet. 3:15</a:t>
            </a:r>
          </a:p>
          <a:p>
            <a:r>
              <a:rPr lang="en-US" dirty="0" smtClean="0"/>
              <a:t>Jesus comes upon &amp; overpowers!</a:t>
            </a:r>
          </a:p>
          <a:p>
            <a:pPr lvl="1"/>
            <a:r>
              <a:rPr lang="en-US" dirty="0" smtClean="0"/>
              <a:t>John 12:31; 1 John 3:8; Heb. 2:14</a:t>
            </a:r>
          </a:p>
          <a:p>
            <a:r>
              <a:rPr lang="en-US" dirty="0" smtClean="0"/>
              <a:t>Jesus  takes the goods for Himself!</a:t>
            </a:r>
          </a:p>
          <a:p>
            <a:pPr lvl="1"/>
            <a:r>
              <a:rPr lang="en-US" dirty="0" smtClean="0"/>
              <a:t>Rom. 6:3, 4, 6, 7, 11, 16, 17, 18, 22</a:t>
            </a:r>
          </a:p>
          <a:p>
            <a:r>
              <a:rPr lang="en-US" dirty="0" smtClean="0"/>
              <a:t>Jesus both attacks &amp; awards peace!</a:t>
            </a:r>
          </a:p>
          <a:p>
            <a:pPr lvl="1"/>
            <a:r>
              <a:rPr lang="en-US" dirty="0" smtClean="0"/>
              <a:t>Ac. 2:37; 17:7; Jn. 14:27; Ph. 4:4-7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4165" y="0"/>
            <a:ext cx="19832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952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Futura Lt BT" pitchFamily="34" charset="0"/>
              </a:rPr>
              <a:t>Sizing Up</a:t>
            </a:r>
            <a:endParaRPr lang="en-US" sz="3600" b="1" i="1" dirty="0">
              <a:ln w="952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Futura Lt B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1200" y="0"/>
            <a:ext cx="25314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Futura Md BT" pitchFamily="34" charset="0"/>
              </a:rPr>
              <a:t>the Enemy</a:t>
            </a:r>
            <a:endParaRPr lang="en-US" sz="36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Futura Md B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0"/>
            <a:ext cx="20409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Lt BT" pitchFamily="34" charset="0"/>
              </a:rPr>
              <a:t>Sizing Up</a:t>
            </a:r>
            <a:endParaRPr lang="en-US" sz="3600" b="1" i="1" spc="50" dirty="0">
              <a:ln w="11430"/>
              <a:gradFill>
                <a:gsLst>
                  <a:gs pos="25000">
                    <a:srgbClr val="0000CC"/>
                  </a:gs>
                  <a:gs pos="100000">
                    <a:srgbClr val="000099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utura Lt B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75830" y="0"/>
            <a:ext cx="24352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3175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Md BT" pitchFamily="34" charset="0"/>
              </a:rPr>
              <a:t>the Victor</a:t>
            </a:r>
            <a:endParaRPr lang="en-US" sz="3600" b="1" i="1" spc="50" dirty="0">
              <a:ln w="11430"/>
              <a:gradFill>
                <a:gsLst>
                  <a:gs pos="25000">
                    <a:srgbClr val="0000CC"/>
                  </a:gs>
                  <a:gs pos="100000">
                    <a:srgbClr val="000099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utura Md BT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98" y="5943600"/>
            <a:ext cx="914150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Lt BT" pitchFamily="34" charset="0"/>
              </a:rPr>
              <a:t>In this spiritual conflict, </a:t>
            </a:r>
            <a:r>
              <a:rPr lang="en-US" sz="28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Md BT" pitchFamily="34" charset="0"/>
              </a:rPr>
              <a:t>neutrality is impossible!</a:t>
            </a:r>
          </a:p>
          <a:p>
            <a:pPr algn="ctr"/>
            <a:r>
              <a:rPr lang="en-US" sz="28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Md BT" pitchFamily="34" charset="0"/>
              </a:rPr>
              <a:t>Jesus</a:t>
            </a:r>
            <a:r>
              <a:rPr lang="en-US" sz="28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Lt BT" pitchFamily="34" charset="0"/>
              </a:rPr>
              <a:t> said: “He who is </a:t>
            </a:r>
            <a:r>
              <a:rPr lang="en-US" sz="28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Md BT" pitchFamily="34" charset="0"/>
              </a:rPr>
              <a:t>not with Me is against Me!”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6629400" y="3867834"/>
            <a:ext cx="2209800" cy="1999566"/>
            <a:chOff x="6629400" y="3867834"/>
            <a:chExt cx="2209800" cy="1999566"/>
          </a:xfrm>
        </p:grpSpPr>
        <p:sp>
          <p:nvSpPr>
            <p:cNvPr id="37" name="TextBox 36"/>
            <p:cNvSpPr txBox="1"/>
            <p:nvPr/>
          </p:nvSpPr>
          <p:spPr>
            <a:xfrm>
              <a:off x="7239000" y="4648200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Infinity</a:t>
              </a:r>
            </a:p>
            <a:p>
              <a:r>
                <a:rPr lang="en-US" b="1" dirty="0" smtClean="0"/>
                <a:t>Not “eight”</a:t>
              </a:r>
              <a:endParaRPr lang="en-US" b="1" dirty="0"/>
            </a:p>
          </p:txBody>
        </p:sp>
        <p:cxnSp>
          <p:nvCxnSpPr>
            <p:cNvPr id="39" name="Straight Arrow Connector 38"/>
            <p:cNvCxnSpPr>
              <a:stCxn id="37" idx="1"/>
            </p:cNvCxnSpPr>
            <p:nvPr/>
          </p:nvCxnSpPr>
          <p:spPr>
            <a:xfrm rot="10800000" flipV="1">
              <a:off x="6629400" y="4971366"/>
              <a:ext cx="609600" cy="13403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5400000" flipH="1" flipV="1">
              <a:off x="7801317" y="3991317"/>
              <a:ext cx="856566" cy="6096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0800000">
              <a:off x="8458200" y="5715000"/>
              <a:ext cx="228600" cy="15240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500"/>
                            </p:stCondLst>
                            <p:childTnLst>
                              <p:par>
                                <p:cTn id="16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000"/>
                            </p:stCondLst>
                            <p:childTnLst>
                              <p:par>
                                <p:cTn id="21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000"/>
                            </p:stCondLst>
                            <p:childTnLst>
                              <p:par>
                                <p:cTn id="23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1000"/>
                            </p:stCondLst>
                            <p:childTnLst>
                              <p:par>
                                <p:cTn id="25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1000"/>
                            </p:stCondLst>
                            <p:childTnLst>
                              <p:par>
                                <p:cTn id="27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7" grpId="0"/>
      <p:bldP spid="8" grpId="0"/>
      <p:bldP spid="11" grpId="0"/>
      <p:bldP spid="12" grpId="0"/>
      <p:bldP spid="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measuring-tape 5x7.5 infinity copy.jpg"/>
          <p:cNvPicPr>
            <a:picLocks noChangeAspect="1"/>
          </p:cNvPicPr>
          <p:nvPr/>
        </p:nvPicPr>
        <p:blipFill>
          <a:blip r:embed="rId2" cstate="print"/>
          <a:srcRect b="-1"/>
          <a:stretch>
            <a:fillRect/>
          </a:stretch>
        </p:blipFill>
        <p:spPr>
          <a:xfrm>
            <a:off x="4572000" y="0"/>
            <a:ext cx="4572000" cy="6858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286000" y="-4876800"/>
            <a:ext cx="4572000" cy="6172200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measuring-tape 5x7.5 infinity copy.jpg"/>
          <p:cNvPicPr>
            <a:picLocks noChangeAspect="1"/>
          </p:cNvPicPr>
          <p:nvPr/>
        </p:nvPicPr>
        <p:blipFill>
          <a:blip r:embed="rId2" cstate="print"/>
          <a:srcRect b="81111"/>
          <a:stretch>
            <a:fillRect/>
          </a:stretch>
        </p:blipFill>
        <p:spPr>
          <a:xfrm>
            <a:off x="4572000" y="0"/>
            <a:ext cx="4572000" cy="12954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362200" y="1295400"/>
            <a:ext cx="44958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Do you believe Jesus is God’s Son?</a:t>
            </a:r>
          </a:p>
          <a:p>
            <a:pPr lvl="1"/>
            <a:r>
              <a:rPr lang="en-US" dirty="0" smtClean="0"/>
              <a:t>Measure Acts 16:31</a:t>
            </a:r>
          </a:p>
          <a:p>
            <a:r>
              <a:rPr lang="en-US" dirty="0" smtClean="0"/>
              <a:t>Have you repented of your sins?</a:t>
            </a:r>
          </a:p>
          <a:p>
            <a:pPr lvl="1"/>
            <a:r>
              <a:rPr lang="en-US" dirty="0" smtClean="0"/>
              <a:t>Measure Acts 3:19</a:t>
            </a:r>
          </a:p>
          <a:p>
            <a:r>
              <a:rPr lang="en-US" dirty="0" smtClean="0"/>
              <a:t>Have you confessed your faith?</a:t>
            </a:r>
          </a:p>
          <a:p>
            <a:pPr lvl="1"/>
            <a:r>
              <a:rPr lang="en-US" dirty="0" smtClean="0"/>
              <a:t>Measure Romans 10:9-10</a:t>
            </a:r>
          </a:p>
          <a:p>
            <a:r>
              <a:rPr lang="en-US" dirty="0" smtClean="0"/>
              <a:t>Have you been baptized?</a:t>
            </a:r>
          </a:p>
          <a:p>
            <a:pPr lvl="1"/>
            <a:r>
              <a:rPr lang="en-US" dirty="0" smtClean="0"/>
              <a:t>For the remission of sins?</a:t>
            </a:r>
          </a:p>
          <a:p>
            <a:pPr lvl="2"/>
            <a:r>
              <a:rPr lang="en-US" dirty="0" smtClean="0"/>
              <a:t>Measure Acts 2:38</a:t>
            </a:r>
          </a:p>
          <a:p>
            <a:pPr lvl="1"/>
            <a:r>
              <a:rPr lang="en-US" dirty="0" smtClean="0"/>
              <a:t>Or for some other reason?</a:t>
            </a:r>
          </a:p>
          <a:p>
            <a:pPr lvl="2"/>
            <a:r>
              <a:rPr lang="en-US" dirty="0" smtClean="0"/>
              <a:t>Acts 19:1-5</a:t>
            </a:r>
          </a:p>
          <a:p>
            <a:r>
              <a:rPr lang="en-US" dirty="0" smtClean="0"/>
              <a:t>Are you living faithfully to the Lord?</a:t>
            </a:r>
          </a:p>
          <a:p>
            <a:pPr lvl="1"/>
            <a:r>
              <a:rPr lang="en-US" dirty="0" smtClean="0"/>
              <a:t>Measure 1 John 1:7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0" y="0"/>
            <a:ext cx="167796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Lt BT" pitchFamily="34" charset="0"/>
              </a:rPr>
              <a:t>Are You</a:t>
            </a:r>
            <a:endParaRPr lang="en-US" sz="3600" b="1" i="1" spc="50" dirty="0">
              <a:ln w="11430"/>
              <a:gradFill>
                <a:gsLst>
                  <a:gs pos="25000">
                    <a:srgbClr val="0000CC"/>
                  </a:gs>
                  <a:gs pos="100000">
                    <a:srgbClr val="000099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utura Lt B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42430" y="0"/>
            <a:ext cx="30155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3175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Md BT" pitchFamily="34" charset="0"/>
              </a:rPr>
              <a:t>With Christ?</a:t>
            </a:r>
            <a:endParaRPr lang="en-US" sz="3600" b="1" i="1" spc="50" dirty="0">
              <a:ln w="11430"/>
              <a:gradFill>
                <a:gsLst>
                  <a:gs pos="25000">
                    <a:srgbClr val="0000CC"/>
                  </a:gs>
                  <a:gs pos="100000">
                    <a:srgbClr val="000099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utura Md BT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98" y="6213157"/>
            <a:ext cx="9141502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6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Md BT" pitchFamily="34" charset="0"/>
              </a:rPr>
              <a:t>Neutrality is impossible!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505200" y="533400"/>
            <a:ext cx="21932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i="1" spc="50" dirty="0" smtClean="0">
                <a:ln w="11430"/>
                <a:gradFill>
                  <a:gsLst>
                    <a:gs pos="25000">
                      <a:srgbClr val="0000CC"/>
                    </a:gs>
                    <a:gs pos="100000">
                      <a:srgbClr val="000099"/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utura Lt BT" pitchFamily="34" charset="0"/>
              </a:rPr>
              <a:t>Size It Up!</a:t>
            </a:r>
            <a:endParaRPr lang="en-US" sz="3600" b="1" i="1" spc="50" dirty="0">
              <a:ln w="11430"/>
              <a:gradFill>
                <a:gsLst>
                  <a:gs pos="25000">
                    <a:srgbClr val="0000CC"/>
                  </a:gs>
                  <a:gs pos="100000">
                    <a:srgbClr val="000099"/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utura Lt BT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400"/>
                            </p:stCondLst>
                            <p:childTnLst>
                              <p:par>
                                <p:cTn id="2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 0.1166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1667 L 0 0.2277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22778 L 0 0.3388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3889 L 0 0.59444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59444 L 0 0.89444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  <p:bldP spid="11" grpId="0"/>
      <p:bldP spid="12" grpId="0"/>
      <p:bldP spid="19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358</Words>
  <Application>Microsoft Office PowerPoint</Application>
  <PresentationFormat>On-screen Show (4:3)</PresentationFormat>
  <Paragraphs>56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15</cp:revision>
  <dcterms:created xsi:type="dcterms:W3CDTF">2011-09-03T04:28:50Z</dcterms:created>
  <dcterms:modified xsi:type="dcterms:W3CDTF">2011-09-04T12:29:40Z</dcterms:modified>
</cp:coreProperties>
</file>