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4" autoAdjust="0"/>
    <p:restoredTop sz="94747" autoAdjust="0"/>
  </p:normalViewPr>
  <p:slideViewPr>
    <p:cSldViewPr>
      <p:cViewPr>
        <p:scale>
          <a:sx n="60" d="100"/>
          <a:sy n="60" d="100"/>
        </p:scale>
        <p:origin x="-144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C1B395-86E2-4714-8258-45AC15139177}" type="datetimeFigureOut">
              <a:rPr lang="en-US" smtClean="0"/>
              <a:pPr/>
              <a:t>8/28/2011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5C3551-024B-447F-8F07-F7CD35B3E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C1B395-86E2-4714-8258-45AC15139177}" type="datetimeFigureOut">
              <a:rPr lang="en-US" smtClean="0"/>
              <a:pPr/>
              <a:t>8/28/2011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5C3551-024B-447F-8F07-F7CD35B3E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C1B395-86E2-4714-8258-45AC15139177}" type="datetimeFigureOut">
              <a:rPr lang="en-US" smtClean="0"/>
              <a:pPr/>
              <a:t>8/28/2011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5C3551-024B-447F-8F07-F7CD35B3E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n>
                  <a:noFill/>
                </a:ln>
                <a:latin typeface="Papyrus" pitchFamily="66" charset="0"/>
              </a:defRPr>
            </a:lvl1pPr>
            <a:lvl2pPr>
              <a:defRPr b="1">
                <a:ln>
                  <a:noFill/>
                </a:ln>
                <a:latin typeface="Papyrus" pitchFamily="66" charset="0"/>
              </a:defRPr>
            </a:lvl2pPr>
            <a:lvl3pPr>
              <a:defRPr b="1">
                <a:ln>
                  <a:noFill/>
                </a:ln>
                <a:latin typeface="Papyrus" pitchFamily="66" charset="0"/>
              </a:defRPr>
            </a:lvl3pPr>
            <a:lvl4pPr>
              <a:defRPr sz="2000" b="1">
                <a:ln>
                  <a:noFill/>
                </a:ln>
                <a:latin typeface="Papyrus" pitchFamily="66" charset="0"/>
              </a:defRPr>
            </a:lvl4pPr>
            <a:lvl5pPr>
              <a:defRPr b="1">
                <a:ln>
                  <a:noFill/>
                </a:ln>
                <a:latin typeface="Papyrus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C1B395-86E2-4714-8258-45AC15139177}" type="datetimeFigureOut">
              <a:rPr lang="en-US" smtClean="0"/>
              <a:pPr/>
              <a:t>8/28/2011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5C3551-024B-447F-8F07-F7CD35B3E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C1B395-86E2-4714-8258-45AC15139177}" type="datetimeFigureOut">
              <a:rPr lang="en-US" smtClean="0"/>
              <a:pPr/>
              <a:t>8/28/2011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5C3551-024B-447F-8F07-F7CD35B3E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C1B395-86E2-4714-8258-45AC15139177}" type="datetimeFigureOut">
              <a:rPr lang="en-US" smtClean="0"/>
              <a:pPr/>
              <a:t>8/28/2011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5C3551-024B-447F-8F07-F7CD35B3E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C1B395-86E2-4714-8258-45AC15139177}" type="datetimeFigureOut">
              <a:rPr lang="en-US" smtClean="0"/>
              <a:pPr/>
              <a:t>8/28/2011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5C3551-024B-447F-8F07-F7CD35B3E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C1B395-86E2-4714-8258-45AC15139177}" type="datetimeFigureOut">
              <a:rPr lang="en-US" smtClean="0"/>
              <a:pPr/>
              <a:t>8/28/2011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5C3551-024B-447F-8F07-F7CD35B3E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C1B395-86E2-4714-8258-45AC15139177}" type="datetimeFigureOut">
              <a:rPr lang="en-US" smtClean="0"/>
              <a:pPr/>
              <a:t>8/28/2011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5C3551-024B-447F-8F07-F7CD35B3E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C1B395-86E2-4714-8258-45AC15139177}" type="datetimeFigureOut">
              <a:rPr lang="en-US" smtClean="0"/>
              <a:pPr/>
              <a:t>8/28/2011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5C3551-024B-447F-8F07-F7CD35B3E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C1B395-86E2-4714-8258-45AC15139177}" type="datetimeFigureOut">
              <a:rPr lang="en-US" smtClean="0"/>
              <a:pPr/>
              <a:t>8/28/2011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5C3551-024B-447F-8F07-F7CD35B3E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\\pblfpr\users\David\_Graphics\old_paper_scroll-normal-black.jpg"/>
          <p:cNvPicPr>
            <a:picLocks noChangeAspect="1" noChangeArrowheads="1"/>
          </p:cNvPicPr>
          <p:nvPr userDrawn="1"/>
        </p:nvPicPr>
        <p:blipFill>
          <a:blip r:embed="rId13" cstate="print"/>
          <a:srcRect l="6250" t="2500" r="5625" b="2500"/>
          <a:stretch>
            <a:fillRect/>
          </a:stretch>
        </p:blipFill>
        <p:spPr bwMode="auto">
          <a:xfrm>
            <a:off x="0" y="-76200"/>
            <a:ext cx="9143999" cy="6857999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05000"/>
            <a:ext cx="6400800" cy="3962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Papyru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24000" y="1384280"/>
            <a:ext cx="6019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Those </a:t>
            </a:r>
          </a:p>
          <a:p>
            <a:pPr algn="ctr">
              <a:lnSpc>
                <a:spcPct val="120000"/>
              </a:lnSpc>
            </a:pP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Noble-Minded Students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179456" y="2694057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Acts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>
            <a:off x="7059543" y="3227457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17:11-12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Those Noble-Minded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05000"/>
            <a:ext cx="6400800" cy="4038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pyrus" pitchFamily="66" charset="0"/>
              </a:rPr>
              <a:t>They Were </a:t>
            </a:r>
            <a:r>
              <a:rPr lang="en-US" u="sng" dirty="0" smtClean="0">
                <a:latin typeface="Papyrus" pitchFamily="66" charset="0"/>
              </a:rPr>
              <a:t>Bible</a:t>
            </a:r>
            <a:r>
              <a:rPr lang="en-US" dirty="0" smtClean="0">
                <a:latin typeface="Papyrus" pitchFamily="66" charset="0"/>
              </a:rPr>
              <a:t> Students</a:t>
            </a:r>
          </a:p>
          <a:p>
            <a:pPr lvl="1"/>
            <a:r>
              <a:rPr lang="en-US" dirty="0" smtClean="0">
                <a:latin typeface="Papyrus" pitchFamily="66" charset="0"/>
              </a:rPr>
              <a:t>They “searched </a:t>
            </a:r>
            <a:r>
              <a:rPr lang="en-US" u="sng" dirty="0" smtClean="0">
                <a:latin typeface="Papyrus" pitchFamily="66" charset="0"/>
              </a:rPr>
              <a:t>the Scriptures</a:t>
            </a:r>
            <a:r>
              <a:rPr lang="en-US" dirty="0" smtClean="0">
                <a:latin typeface="Papyrus" pitchFamily="66" charset="0"/>
              </a:rPr>
              <a:t>”</a:t>
            </a:r>
          </a:p>
          <a:p>
            <a:pPr lvl="2"/>
            <a:r>
              <a:rPr lang="en-US" sz="2400" dirty="0" smtClean="0">
                <a:latin typeface="Papyrus" pitchFamily="66" charset="0"/>
              </a:rPr>
              <a:t>They loved the Scripture</a:t>
            </a:r>
          </a:p>
          <a:p>
            <a:pPr lvl="2"/>
            <a:r>
              <a:rPr lang="en-US" sz="2400" dirty="0" smtClean="0">
                <a:latin typeface="Papyrus" pitchFamily="66" charset="0"/>
              </a:rPr>
              <a:t>They wanted to hear it &amp; </a:t>
            </a:r>
            <a:r>
              <a:rPr lang="en-US" sz="2400" dirty="0" smtClean="0">
                <a:latin typeface="Papyrus" pitchFamily="66" charset="0"/>
              </a:rPr>
              <a:t>to </a:t>
            </a:r>
            <a:r>
              <a:rPr lang="en-US" sz="2400" dirty="0" smtClean="0">
                <a:latin typeface="Papyrus" pitchFamily="66" charset="0"/>
              </a:rPr>
              <a:t>know it</a:t>
            </a:r>
          </a:p>
          <a:p>
            <a:pPr lvl="1"/>
            <a:r>
              <a:rPr lang="en-US" dirty="0" smtClean="0">
                <a:latin typeface="Papyrus" pitchFamily="66" charset="0"/>
              </a:rPr>
              <a:t>“</a:t>
            </a:r>
            <a:r>
              <a:rPr lang="en-US" dirty="0" smtClean="0">
                <a:latin typeface="Papyrus" pitchFamily="66" charset="0"/>
              </a:rPr>
              <a:t>They </a:t>
            </a:r>
            <a:r>
              <a:rPr lang="en-US" u="sng" dirty="0" smtClean="0">
                <a:latin typeface="Papyrus" pitchFamily="66" charset="0"/>
              </a:rPr>
              <a:t>received the word</a:t>
            </a:r>
            <a:r>
              <a:rPr lang="en-US" dirty="0" smtClean="0">
                <a:latin typeface="Papyrus" pitchFamily="66" charset="0"/>
              </a:rPr>
              <a:t>”</a:t>
            </a:r>
          </a:p>
          <a:p>
            <a:pPr lvl="2"/>
            <a:r>
              <a:rPr lang="en-US" sz="2400" dirty="0" smtClean="0">
                <a:latin typeface="Papyrus" pitchFamily="66" charset="0"/>
              </a:rPr>
              <a:t>They welcomed </a:t>
            </a:r>
            <a:r>
              <a:rPr lang="en-US" sz="2400" dirty="0" smtClean="0">
                <a:latin typeface="Papyrus" pitchFamily="66" charset="0"/>
              </a:rPr>
              <a:t>&amp; embraced it</a:t>
            </a:r>
            <a:endParaRPr lang="en-US" sz="2400" dirty="0" smtClean="0">
              <a:latin typeface="Papyrus" pitchFamily="66" charset="0"/>
            </a:endParaRPr>
          </a:p>
          <a:p>
            <a:pPr lvl="1">
              <a:spcBef>
                <a:spcPts val="576"/>
              </a:spcBef>
            </a:pPr>
            <a:r>
              <a:rPr lang="en-US" dirty="0" smtClean="0"/>
              <a:t>Are </a:t>
            </a:r>
            <a:r>
              <a:rPr lang="en-US" u="sng" dirty="0" smtClean="0"/>
              <a:t>you</a:t>
            </a:r>
            <a:r>
              <a:rPr lang="en-US" dirty="0" smtClean="0"/>
              <a:t> a Bible student?</a:t>
            </a:r>
            <a:endParaRPr lang="en-US" dirty="0">
              <a:latin typeface="Papyru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Those Noble-Minded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Papyrus" pitchFamily="66" charset="0"/>
              </a:rPr>
              <a:t>They Were </a:t>
            </a:r>
            <a:r>
              <a:rPr lang="en-US" u="sng" dirty="0" smtClean="0">
                <a:latin typeface="Papyrus" pitchFamily="66" charset="0"/>
              </a:rPr>
              <a:t>Diligent</a:t>
            </a:r>
            <a:r>
              <a:rPr lang="en-US" dirty="0" smtClean="0">
                <a:latin typeface="Papyrus" pitchFamily="66" charset="0"/>
              </a:rPr>
              <a:t> Students</a:t>
            </a:r>
          </a:p>
          <a:p>
            <a:pPr lvl="1"/>
            <a:r>
              <a:rPr lang="en-US" dirty="0" smtClean="0">
                <a:latin typeface="Papyrus" pitchFamily="66" charset="0"/>
              </a:rPr>
              <a:t>They “</a:t>
            </a:r>
            <a:r>
              <a:rPr lang="en-US" u="sng" dirty="0" smtClean="0">
                <a:latin typeface="Papyrus" pitchFamily="66" charset="0"/>
              </a:rPr>
              <a:t>searched</a:t>
            </a:r>
            <a:r>
              <a:rPr lang="en-US" dirty="0" smtClean="0">
                <a:latin typeface="Papyrus" pitchFamily="66" charset="0"/>
              </a:rPr>
              <a:t> the Scriptures”</a:t>
            </a:r>
          </a:p>
          <a:p>
            <a:pPr lvl="2"/>
            <a:r>
              <a:rPr lang="en-US" sz="2400" dirty="0" smtClean="0">
                <a:latin typeface="Papyrus" pitchFamily="66" charset="0"/>
              </a:rPr>
              <a:t>This </a:t>
            </a:r>
            <a:r>
              <a:rPr lang="en-US" sz="2400" dirty="0" smtClean="0">
                <a:latin typeface="Papyrus" pitchFamily="66" charset="0"/>
              </a:rPr>
              <a:t>present tense Greek word means:</a:t>
            </a:r>
          </a:p>
          <a:p>
            <a:pPr lvl="3"/>
            <a:r>
              <a:rPr lang="en-US" sz="2400" dirty="0" smtClean="0">
                <a:latin typeface="Papyrus" pitchFamily="66" charset="0"/>
              </a:rPr>
              <a:t>Thoroughly examine, </a:t>
            </a:r>
            <a:r>
              <a:rPr lang="en-US" sz="2400" dirty="0" smtClean="0">
                <a:latin typeface="Papyrus" pitchFamily="66" charset="0"/>
              </a:rPr>
              <a:t>investigate</a:t>
            </a:r>
            <a:endParaRPr lang="en-US" sz="2400" dirty="0" smtClean="0">
              <a:latin typeface="Papyrus" pitchFamily="66" charset="0"/>
            </a:endParaRPr>
          </a:p>
          <a:p>
            <a:pPr lvl="3"/>
            <a:r>
              <a:rPr lang="en-US" sz="2400" dirty="0" smtClean="0">
                <a:latin typeface="Papyrus" pitchFamily="66" charset="0"/>
              </a:rPr>
              <a:t>Sift </a:t>
            </a:r>
            <a:r>
              <a:rPr lang="en-US" sz="2400" dirty="0" smtClean="0">
                <a:latin typeface="Papyrus" pitchFamily="66" charset="0"/>
              </a:rPr>
              <a:t>evidence, </a:t>
            </a:r>
            <a:r>
              <a:rPr lang="en-US" sz="2400" dirty="0" smtClean="0">
                <a:latin typeface="Papyrus" pitchFamily="66" charset="0"/>
              </a:rPr>
              <a:t>making careful and exact research as in legal processes</a:t>
            </a:r>
          </a:p>
          <a:p>
            <a:pPr lvl="3"/>
            <a:r>
              <a:rPr lang="en-US" sz="2400" dirty="0" smtClean="0"/>
              <a:t>Luke </a:t>
            </a:r>
            <a:r>
              <a:rPr lang="en-US" sz="2400" dirty="0" smtClean="0"/>
              <a:t>23:14; Acts 4:9; 12:19</a:t>
            </a:r>
          </a:p>
          <a:p>
            <a:pPr lvl="1"/>
            <a:r>
              <a:rPr lang="en-US" dirty="0" smtClean="0">
                <a:latin typeface="Papyrus" pitchFamily="66" charset="0"/>
              </a:rPr>
              <a:t>How thoroughly do </a:t>
            </a:r>
            <a:r>
              <a:rPr lang="en-US" u="sng" dirty="0" smtClean="0">
                <a:latin typeface="Papyrus" pitchFamily="66" charset="0"/>
              </a:rPr>
              <a:t>you</a:t>
            </a:r>
            <a:r>
              <a:rPr lang="en-US" dirty="0" smtClean="0">
                <a:latin typeface="Papyrus" pitchFamily="66" charset="0"/>
              </a:rPr>
              <a:t> examine it?</a:t>
            </a:r>
          </a:p>
          <a:p>
            <a:pPr lvl="3"/>
            <a:endParaRPr lang="en-US" dirty="0">
              <a:latin typeface="Papyru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Those Noble-Minded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Papyrus" pitchFamily="66" charset="0"/>
              </a:rPr>
              <a:t>They Were </a:t>
            </a:r>
            <a:r>
              <a:rPr lang="en-US" u="sng" dirty="0" smtClean="0">
                <a:latin typeface="Papyrus" pitchFamily="66" charset="0"/>
              </a:rPr>
              <a:t>Honest</a:t>
            </a:r>
            <a:r>
              <a:rPr lang="en-US" dirty="0" smtClean="0">
                <a:latin typeface="Papyrus" pitchFamily="66" charset="0"/>
              </a:rPr>
              <a:t> Students</a:t>
            </a:r>
          </a:p>
          <a:p>
            <a:pPr lvl="1"/>
            <a:r>
              <a:rPr lang="en-US" dirty="0" smtClean="0">
                <a:latin typeface="Papyrus" pitchFamily="66" charset="0"/>
              </a:rPr>
              <a:t>They “searched the Scriptures </a:t>
            </a:r>
            <a:r>
              <a:rPr lang="en-US" u="sng" dirty="0" smtClean="0">
                <a:latin typeface="Papyrus" pitchFamily="66" charset="0"/>
              </a:rPr>
              <a:t>to see</a:t>
            </a:r>
            <a:r>
              <a:rPr lang="en-US" dirty="0" smtClean="0">
                <a:latin typeface="Papyrus" pitchFamily="66" charset="0"/>
              </a:rPr>
              <a:t>”</a:t>
            </a:r>
          </a:p>
          <a:p>
            <a:pPr lvl="2"/>
            <a:r>
              <a:rPr lang="en-US" sz="2400" dirty="0" smtClean="0">
                <a:latin typeface="Papyrus" pitchFamily="66" charset="0"/>
              </a:rPr>
              <a:t>Not </a:t>
            </a:r>
            <a:r>
              <a:rPr lang="en-US" sz="2400" dirty="0" smtClean="0">
                <a:latin typeface="Papyrus" pitchFamily="66" charset="0"/>
              </a:rPr>
              <a:t>to </a:t>
            </a:r>
            <a:r>
              <a:rPr lang="en-US" sz="2400" dirty="0" smtClean="0">
                <a:latin typeface="Papyrus" pitchFamily="66" charset="0"/>
              </a:rPr>
              <a:t>prove a preconceived notion</a:t>
            </a:r>
          </a:p>
          <a:p>
            <a:pPr lvl="2"/>
            <a:r>
              <a:rPr lang="en-US" sz="2400" dirty="0" smtClean="0"/>
              <a:t>But </a:t>
            </a:r>
            <a:r>
              <a:rPr lang="en-US" sz="2400" dirty="0" smtClean="0"/>
              <a:t>“whether these things were so”</a:t>
            </a:r>
          </a:p>
          <a:p>
            <a:pPr lvl="3"/>
            <a:r>
              <a:rPr lang="en-US" sz="2400" dirty="0" smtClean="0"/>
              <a:t>Knew not </a:t>
            </a:r>
            <a:r>
              <a:rPr lang="en-US" sz="2400" dirty="0"/>
              <a:t>all teaching </a:t>
            </a:r>
            <a:r>
              <a:rPr lang="en-US" sz="2400" dirty="0" smtClean="0"/>
              <a:t>was or is </a:t>
            </a:r>
            <a:r>
              <a:rPr lang="en-US" sz="2400" dirty="0"/>
              <a:t>“</a:t>
            </a:r>
            <a:r>
              <a:rPr lang="en-US" sz="2400" dirty="0" smtClean="0"/>
              <a:t>so”</a:t>
            </a:r>
          </a:p>
          <a:p>
            <a:pPr lvl="2"/>
            <a:r>
              <a:rPr lang="en-US" sz="2400" dirty="0" smtClean="0">
                <a:latin typeface="Papyrus" pitchFamily="66" charset="0"/>
              </a:rPr>
              <a:t>Trusted </a:t>
            </a:r>
            <a:r>
              <a:rPr lang="en-US" sz="2400" dirty="0" smtClean="0">
                <a:latin typeface="Papyrus" pitchFamily="66" charset="0"/>
              </a:rPr>
              <a:t>Scriptures as the sole source of true knowledge and authority</a:t>
            </a:r>
          </a:p>
          <a:p>
            <a:pPr lvl="1"/>
            <a:r>
              <a:rPr lang="en-US" dirty="0" smtClean="0"/>
              <a:t>What motivation do </a:t>
            </a:r>
            <a:r>
              <a:rPr lang="en-US" u="sng" dirty="0" smtClean="0"/>
              <a:t>you</a:t>
            </a:r>
            <a:r>
              <a:rPr lang="en-US" dirty="0" smtClean="0"/>
              <a:t> have in study?</a:t>
            </a:r>
            <a:endParaRPr lang="en-US" dirty="0" smtClean="0">
              <a:latin typeface="Papyrus" pitchFamily="66" charset="0"/>
            </a:endParaRPr>
          </a:p>
          <a:p>
            <a:pPr lvl="3"/>
            <a:endParaRPr lang="en-US" dirty="0">
              <a:latin typeface="Papyru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Those Noble-Minded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05000"/>
            <a:ext cx="6324600" cy="396240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pyrus" pitchFamily="66" charset="0"/>
              </a:rPr>
              <a:t>They Were </a:t>
            </a:r>
            <a:r>
              <a:rPr lang="en-US" u="sng" dirty="0" smtClean="0">
                <a:latin typeface="Papyrus" pitchFamily="66" charset="0"/>
              </a:rPr>
              <a:t>Regular</a:t>
            </a:r>
            <a:r>
              <a:rPr lang="en-US" dirty="0" smtClean="0">
                <a:latin typeface="Papyrus" pitchFamily="66" charset="0"/>
              </a:rPr>
              <a:t> Students</a:t>
            </a:r>
          </a:p>
          <a:p>
            <a:pPr lvl="1"/>
            <a:r>
              <a:rPr lang="en-US" dirty="0" smtClean="0">
                <a:latin typeface="Papyrus" pitchFamily="66" charset="0"/>
              </a:rPr>
              <a:t>They “searched the Scriptures </a:t>
            </a:r>
            <a:r>
              <a:rPr lang="en-US" u="sng" dirty="0" smtClean="0">
                <a:latin typeface="Papyrus" pitchFamily="66" charset="0"/>
              </a:rPr>
              <a:t>daily</a:t>
            </a:r>
            <a:r>
              <a:rPr lang="en-US" dirty="0" smtClean="0">
                <a:latin typeface="Papyrus" pitchFamily="66" charset="0"/>
              </a:rPr>
              <a:t>”</a:t>
            </a:r>
          </a:p>
          <a:p>
            <a:pPr lvl="2"/>
            <a:r>
              <a:rPr lang="en-US" sz="2400" dirty="0" smtClean="0"/>
              <a:t>“Daily” was not </a:t>
            </a:r>
            <a:r>
              <a:rPr lang="en-US" sz="2400" dirty="0" smtClean="0"/>
              <a:t>hyperbole but literal</a:t>
            </a:r>
            <a:r>
              <a:rPr lang="en-US" sz="2400" dirty="0" smtClean="0"/>
              <a:t>.</a:t>
            </a:r>
          </a:p>
          <a:p>
            <a:pPr lvl="2"/>
            <a:r>
              <a:rPr lang="en-US" sz="2400" dirty="0" smtClean="0"/>
              <a:t>Paul taught </a:t>
            </a:r>
            <a:r>
              <a:rPr lang="en-US" sz="2400" dirty="0"/>
              <a:t>daily</a:t>
            </a:r>
          </a:p>
          <a:p>
            <a:pPr lvl="3"/>
            <a:r>
              <a:rPr lang="en-US" sz="2400" dirty="0" smtClean="0"/>
              <a:t>Noble-minded </a:t>
            </a:r>
            <a:r>
              <a:rPr lang="en-US" sz="2400" dirty="0"/>
              <a:t>students </a:t>
            </a:r>
            <a:r>
              <a:rPr lang="en-US" sz="2400" dirty="0" smtClean="0"/>
              <a:t>went daily, </a:t>
            </a:r>
            <a:r>
              <a:rPr lang="en-US" sz="2400" dirty="0"/>
              <a:t>listened </a:t>
            </a:r>
            <a:r>
              <a:rPr lang="en-US" sz="2400" dirty="0" smtClean="0"/>
              <a:t>daily and </a:t>
            </a:r>
            <a:r>
              <a:rPr lang="en-US" sz="2400" dirty="0"/>
              <a:t>searched daily</a:t>
            </a:r>
          </a:p>
          <a:p>
            <a:pPr lvl="3">
              <a:spcBef>
                <a:spcPts val="300"/>
              </a:spcBef>
            </a:pPr>
            <a:r>
              <a:rPr lang="en-US" sz="2400" dirty="0"/>
              <a:t>Not weekly, not Sun-daily</a:t>
            </a:r>
          </a:p>
          <a:p>
            <a:pPr lvl="2">
              <a:spcBef>
                <a:spcPts val="300"/>
              </a:spcBef>
            </a:pPr>
            <a:r>
              <a:rPr lang="en-US" sz="2400" dirty="0"/>
              <a:t>Did they need it more than we do</a:t>
            </a:r>
            <a:r>
              <a:rPr lang="en-US" sz="2400" dirty="0" smtClean="0"/>
              <a:t>?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Do </a:t>
            </a:r>
            <a:r>
              <a:rPr lang="en-US" u="sng" dirty="0" smtClean="0"/>
              <a:t>you</a:t>
            </a:r>
            <a:r>
              <a:rPr lang="en-US" dirty="0" smtClean="0"/>
              <a:t> investigate Scripture every day?</a:t>
            </a:r>
            <a:endParaRPr lang="en-US" dirty="0"/>
          </a:p>
          <a:p>
            <a:pPr lvl="2"/>
            <a:endParaRPr lang="en-US" dirty="0" smtClean="0">
              <a:latin typeface="Papyrus" pitchFamily="66" charset="0"/>
            </a:endParaRPr>
          </a:p>
          <a:p>
            <a:pPr lvl="3"/>
            <a:endParaRPr lang="en-US" dirty="0">
              <a:latin typeface="Papyru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Those Noble-Minded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05000"/>
            <a:ext cx="6400800" cy="396240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pyrus" pitchFamily="66" charset="0"/>
              </a:rPr>
              <a:t>They Were </a:t>
            </a:r>
            <a:r>
              <a:rPr lang="en-US" u="sng" dirty="0" smtClean="0">
                <a:latin typeface="Papyrus" pitchFamily="66" charset="0"/>
              </a:rPr>
              <a:t>Prepared</a:t>
            </a:r>
            <a:r>
              <a:rPr lang="en-US" dirty="0" smtClean="0">
                <a:latin typeface="Papyrus" pitchFamily="66" charset="0"/>
              </a:rPr>
              <a:t> Students</a:t>
            </a:r>
          </a:p>
          <a:p>
            <a:pPr lvl="1"/>
            <a:r>
              <a:rPr lang="en-US" dirty="0" smtClean="0">
                <a:latin typeface="Papyrus" pitchFamily="66" charset="0"/>
              </a:rPr>
              <a:t>They received “with </a:t>
            </a:r>
            <a:r>
              <a:rPr lang="en-US" u="sng" dirty="0" smtClean="0">
                <a:latin typeface="Papyrus" pitchFamily="66" charset="0"/>
              </a:rPr>
              <a:t>all readiness of mind</a:t>
            </a:r>
            <a:r>
              <a:rPr lang="en-US" dirty="0" smtClean="0">
                <a:latin typeface="Papyrus" pitchFamily="66" charset="0"/>
              </a:rPr>
              <a:t>”</a:t>
            </a:r>
          </a:p>
          <a:p>
            <a:pPr lvl="2"/>
            <a:r>
              <a:rPr lang="en-US" sz="2400" dirty="0" smtClean="0"/>
              <a:t>Lit, received with all </a:t>
            </a:r>
            <a:r>
              <a:rPr lang="en-US" sz="2400" dirty="0" smtClean="0"/>
              <a:t>forward </a:t>
            </a:r>
            <a:r>
              <a:rPr lang="en-US" sz="2400" dirty="0" smtClean="0"/>
              <a:t>mind</a:t>
            </a:r>
          </a:p>
          <a:p>
            <a:pPr lvl="3"/>
            <a:r>
              <a:rPr lang="en-US" sz="2400" dirty="0" smtClean="0"/>
              <a:t>Stretching mind forward to learn</a:t>
            </a:r>
          </a:p>
          <a:p>
            <a:pPr lvl="3"/>
            <a:r>
              <a:rPr lang="en-US" sz="2400" dirty="0" smtClean="0"/>
              <a:t>An eager mind, rushing forward</a:t>
            </a:r>
            <a:endParaRPr lang="en-US" sz="2400" dirty="0" smtClean="0"/>
          </a:p>
          <a:p>
            <a:pPr lvl="2"/>
            <a:r>
              <a:rPr lang="en-US" sz="2400" dirty="0" smtClean="0"/>
              <a:t>Followed example of </a:t>
            </a:r>
            <a:r>
              <a:rPr lang="en-US" sz="2400" dirty="0" smtClean="0"/>
              <a:t>Ezra  (Ezra 7:10)</a:t>
            </a:r>
          </a:p>
          <a:p>
            <a:pPr lvl="1"/>
            <a:r>
              <a:rPr lang="en-US" dirty="0" smtClean="0"/>
              <a:t>How eager and forward are </a:t>
            </a:r>
            <a:r>
              <a:rPr lang="en-US" u="sng" dirty="0" smtClean="0"/>
              <a:t>you</a:t>
            </a:r>
            <a:r>
              <a:rPr lang="en-US" dirty="0" smtClean="0"/>
              <a:t> in study?</a:t>
            </a:r>
            <a:endParaRPr lang="en-US" dirty="0"/>
          </a:p>
          <a:p>
            <a:pPr lvl="2"/>
            <a:endParaRPr lang="en-US" dirty="0" smtClean="0">
              <a:latin typeface="Papyrus" pitchFamily="66" charset="0"/>
            </a:endParaRPr>
          </a:p>
          <a:p>
            <a:pPr lvl="3"/>
            <a:endParaRPr lang="en-US" dirty="0">
              <a:latin typeface="Papyru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Those Noble-Minded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05000"/>
            <a:ext cx="6400800" cy="396240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pyrus" pitchFamily="66" charset="0"/>
              </a:rPr>
              <a:t>They Were </a:t>
            </a:r>
            <a:r>
              <a:rPr lang="en-US" u="sng" dirty="0" smtClean="0">
                <a:latin typeface="Papyrus" pitchFamily="66" charset="0"/>
              </a:rPr>
              <a:t>Rewarded</a:t>
            </a:r>
            <a:r>
              <a:rPr lang="en-US" dirty="0" smtClean="0">
                <a:latin typeface="Papyrus" pitchFamily="66" charset="0"/>
              </a:rPr>
              <a:t> Students</a:t>
            </a:r>
          </a:p>
          <a:p>
            <a:pPr lvl="1"/>
            <a:r>
              <a:rPr lang="en-US" dirty="0" smtClean="0">
                <a:latin typeface="Papyrus" pitchFamily="66" charset="0"/>
              </a:rPr>
              <a:t>“Therefore </a:t>
            </a:r>
            <a:r>
              <a:rPr lang="en-US" u="sng" dirty="0" smtClean="0">
                <a:latin typeface="Papyrus" pitchFamily="66" charset="0"/>
              </a:rPr>
              <a:t>many of them believed</a:t>
            </a:r>
            <a:r>
              <a:rPr lang="en-US" dirty="0" smtClean="0">
                <a:latin typeface="Papyrus" pitchFamily="66" charset="0"/>
              </a:rPr>
              <a:t>”</a:t>
            </a:r>
          </a:p>
          <a:p>
            <a:pPr lvl="2"/>
            <a:r>
              <a:rPr lang="en-US" sz="2400" dirty="0" smtClean="0"/>
              <a:t>Result of open hearts </a:t>
            </a:r>
            <a:r>
              <a:rPr lang="en-US" sz="2400" dirty="0" smtClean="0"/>
              <a:t>+open </a:t>
            </a:r>
            <a:r>
              <a:rPr lang="en-US" sz="2400" dirty="0" smtClean="0"/>
              <a:t>Bible</a:t>
            </a:r>
          </a:p>
          <a:p>
            <a:pPr lvl="2"/>
            <a:r>
              <a:rPr lang="en-US" sz="2400" dirty="0" smtClean="0"/>
              <a:t>Many responded</a:t>
            </a:r>
          </a:p>
          <a:p>
            <a:pPr lvl="3"/>
            <a:r>
              <a:rPr lang="en-US" sz="2400" dirty="0" smtClean="0"/>
              <a:t>Not all, but not “some” </a:t>
            </a:r>
            <a:r>
              <a:rPr lang="en-US" sz="2400" dirty="0" smtClean="0"/>
              <a:t>(like </a:t>
            </a:r>
            <a:r>
              <a:rPr lang="en-US" sz="2400" dirty="0" smtClean="0"/>
              <a:t>in </a:t>
            </a:r>
            <a:r>
              <a:rPr lang="en-US" sz="2400" dirty="0" smtClean="0"/>
              <a:t>v. 4)</a:t>
            </a:r>
          </a:p>
          <a:p>
            <a:pPr lvl="2"/>
            <a:r>
              <a:rPr lang="en-US" sz="2400" dirty="0" smtClean="0"/>
              <a:t>Received &amp; obeyed like </a:t>
            </a:r>
            <a:r>
              <a:rPr lang="en-US" sz="2400" dirty="0" smtClean="0"/>
              <a:t>Acts 2:41</a:t>
            </a:r>
            <a:endParaRPr lang="en-US" sz="2400" dirty="0" smtClean="0"/>
          </a:p>
          <a:p>
            <a:pPr lvl="2"/>
            <a:r>
              <a:rPr lang="en-US" sz="2400" dirty="0" smtClean="0"/>
              <a:t>True faith </a:t>
            </a:r>
            <a:r>
              <a:rPr lang="en-US" sz="2400" dirty="0" smtClean="0"/>
              <a:t>&amp; </a:t>
            </a:r>
            <a:r>
              <a:rPr lang="en-US" sz="2400" dirty="0" smtClean="0"/>
              <a:t>leads to </a:t>
            </a:r>
            <a:r>
              <a:rPr lang="en-US" sz="2400" dirty="0" smtClean="0"/>
              <a:t>obedience</a:t>
            </a:r>
            <a:endParaRPr lang="en-US" sz="2400" dirty="0" smtClean="0"/>
          </a:p>
          <a:p>
            <a:pPr lvl="1"/>
            <a:r>
              <a:rPr lang="en-US" dirty="0" smtClean="0"/>
              <a:t>Will </a:t>
            </a:r>
            <a:r>
              <a:rPr lang="en-US" u="sng" dirty="0" smtClean="0"/>
              <a:t>you</a:t>
            </a:r>
            <a:r>
              <a:rPr lang="en-US" dirty="0" smtClean="0"/>
              <a:t> be rewarded by </a:t>
            </a:r>
            <a:r>
              <a:rPr lang="en-US" u="sng" dirty="0" smtClean="0"/>
              <a:t>your</a:t>
            </a:r>
            <a:r>
              <a:rPr lang="en-US" dirty="0" smtClean="0"/>
              <a:t> study?</a:t>
            </a:r>
            <a:endParaRPr lang="en-US" dirty="0"/>
          </a:p>
          <a:p>
            <a:pPr lvl="2"/>
            <a:endParaRPr lang="en-US" dirty="0" smtClean="0">
              <a:latin typeface="Papyrus" pitchFamily="66" charset="0"/>
            </a:endParaRPr>
          </a:p>
          <a:p>
            <a:pPr lvl="3"/>
            <a:endParaRPr lang="en-US" dirty="0">
              <a:latin typeface="Papyru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Kind of Student Are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05000"/>
            <a:ext cx="6400800" cy="3962401"/>
          </a:xfrm>
        </p:spPr>
        <p:txBody>
          <a:bodyPr/>
          <a:lstStyle/>
          <a:p>
            <a:r>
              <a:rPr lang="en-US" dirty="0" smtClean="0">
                <a:latin typeface="Papyrus" pitchFamily="66" charset="0"/>
              </a:rPr>
              <a:t>Noble-minded, with open heart?</a:t>
            </a:r>
          </a:p>
          <a:p>
            <a:r>
              <a:rPr lang="en-US" dirty="0" smtClean="0"/>
              <a:t>Daily combining that with open Bible?</a:t>
            </a:r>
          </a:p>
          <a:p>
            <a:r>
              <a:rPr lang="en-US" dirty="0" smtClean="0">
                <a:latin typeface="Papyrus" pitchFamily="66" charset="0"/>
              </a:rPr>
              <a:t>Diligent &amp; honest in your study?</a:t>
            </a:r>
          </a:p>
          <a:p>
            <a:r>
              <a:rPr lang="en-US" dirty="0" smtClean="0"/>
              <a:t>Eager &amp; obedient in your study?</a:t>
            </a:r>
          </a:p>
          <a:p>
            <a:r>
              <a:rPr lang="en-US" dirty="0" smtClean="0">
                <a:latin typeface="Papyrus" pitchFamily="66" charset="0"/>
              </a:rPr>
              <a:t>If not, you will not be rewarded!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 a Responsive Bible Student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6553200" cy="3962401"/>
          </a:xfrm>
        </p:spPr>
        <p:txBody>
          <a:bodyPr/>
          <a:lstStyle/>
          <a:p>
            <a:r>
              <a:rPr lang="en-US" dirty="0" smtClean="0">
                <a:latin typeface="Papyrus" pitchFamily="66" charset="0"/>
              </a:rPr>
              <a:t>Believe in Jesus – Acts 16:31</a:t>
            </a:r>
          </a:p>
          <a:p>
            <a:r>
              <a:rPr lang="en-US" dirty="0" smtClean="0"/>
              <a:t>Repent of sinful living – Acts 17:30</a:t>
            </a:r>
          </a:p>
          <a:p>
            <a:r>
              <a:rPr lang="en-US" dirty="0" smtClean="0">
                <a:latin typeface="Papyrus" pitchFamily="66" charset="0"/>
              </a:rPr>
              <a:t>Confess your faith – Acts 8:37</a:t>
            </a:r>
          </a:p>
          <a:p>
            <a:r>
              <a:rPr lang="en-US" dirty="0" smtClean="0"/>
              <a:t>Be immersed in water – Acts 22:16</a:t>
            </a:r>
          </a:p>
          <a:p>
            <a:pPr lvl="1"/>
            <a:r>
              <a:rPr lang="en-US" dirty="0" smtClean="0">
                <a:latin typeface="Papyrus" pitchFamily="66" charset="0"/>
              </a:rPr>
              <a:t>Sins are forgiven – Acts 2:38</a:t>
            </a:r>
          </a:p>
          <a:p>
            <a:pPr lvl="1"/>
            <a:r>
              <a:rPr lang="en-US" dirty="0" smtClean="0"/>
              <a:t>Added by God to His church – Acts 2:47</a:t>
            </a:r>
          </a:p>
          <a:p>
            <a:r>
              <a:rPr lang="en-US" dirty="0" smtClean="0">
                <a:latin typeface="Papyrus" pitchFamily="66" charset="0"/>
              </a:rPr>
              <a:t>Continue in the faith – Acts 14:22</a:t>
            </a:r>
            <a:endParaRPr lang="en-US" dirty="0">
              <a:latin typeface="Papyru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1804</TotalTime>
  <Words>418</Words>
  <Application>Microsoft Office PowerPoint</Application>
  <PresentationFormat>On-screen Show (4:3)</PresentationFormat>
  <Paragraphs>68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Those Noble-Minded Students</vt:lpstr>
      <vt:lpstr>Those Noble-Minded Students</vt:lpstr>
      <vt:lpstr>Those Noble-Minded Students</vt:lpstr>
      <vt:lpstr>Those Noble-Minded Students</vt:lpstr>
      <vt:lpstr>Those Noble-Minded Students</vt:lpstr>
      <vt:lpstr>Those Noble-Minded Students</vt:lpstr>
      <vt:lpstr>What Kind of Student Are You?</vt:lpstr>
      <vt:lpstr>Be a Responsive Bible Student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soundshack</cp:lastModifiedBy>
  <cp:revision>10</cp:revision>
  <dcterms:created xsi:type="dcterms:W3CDTF">2011-08-27T03:18:56Z</dcterms:created>
  <dcterms:modified xsi:type="dcterms:W3CDTF">2011-08-28T12:30:56Z</dcterms:modified>
</cp:coreProperties>
</file>