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80"/>
    <a:srgbClr val="0000CC"/>
    <a:srgbClr val="000099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>
        <p:scale>
          <a:sx n="120" d="100"/>
          <a:sy n="120" d="100"/>
        </p:scale>
        <p:origin x="-111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C032-D829-418E-BADD-2DBDE78FD42F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E5DA-2A46-481B-B711-A837821A7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ry-sunshine-from-the-edge - PPT siz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ry-sunshine-from-the-edge_1920x1200_71915.jpg"/>
          <p:cNvPicPr>
            <a:picLocks noChangeAspect="1"/>
          </p:cNvPicPr>
          <p:nvPr userDrawn="1"/>
        </p:nvPicPr>
        <p:blipFill>
          <a:blip r:embed="rId2" cstate="print"/>
          <a:srcRect l="24342" t="15790" b="18420"/>
          <a:stretch>
            <a:fillRect/>
          </a:stretch>
        </p:blipFill>
        <p:spPr>
          <a:xfrm>
            <a:off x="-152400" y="-152400"/>
            <a:ext cx="3505200" cy="1905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6248400" cy="1173162"/>
          </a:xfrm>
        </p:spPr>
        <p:txBody>
          <a:bodyPr anchor="t" anchorCtr="0">
            <a:normAutofit/>
          </a:bodyPr>
          <a:lstStyle>
            <a:lvl1pPr>
              <a:defRPr sz="4000" b="1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/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/>
          <a:lstStyle>
            <a:lvl1pPr>
              <a:defRPr b="1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50800" dist="25400" dir="2400000" algn="ctr" rotWithShape="0">
                    <a:schemeClr val="tx1"/>
                  </a:outerShdw>
                </a:effectLst>
              </a:defRPr>
            </a:lvl1pPr>
            <a:lvl2pPr>
              <a:defRPr b="1">
                <a:ln w="12700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4pPr>
            <a:lvl5pPr>
              <a:defRPr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52400" y="0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Demi ITC" pitchFamily="34" charset="0"/>
              </a:rPr>
              <a:t>Alive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2869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175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in Christ!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90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FB67-3F7D-4C58-B408-71FE6120D05A}" type="datetimeFigureOut">
              <a:rPr lang="en-US" smtClean="0"/>
              <a:pPr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9C26-071F-4D25-B895-97A65320B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402140"/>
            <a:ext cx="4648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Demi ITC" pitchFamily="34" charset="0"/>
              </a:rPr>
              <a:t>Alive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819400"/>
            <a:ext cx="6553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</a:rPr>
              <a:t>in Christ!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63963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rPr>
              <a:t>Colossians 2:11-13</a:t>
            </a:r>
            <a:endParaRPr lang="en-US" b="1" dirty="0">
              <a:solidFill>
                <a:schemeClr val="bg1"/>
              </a:solidFill>
              <a:effectLst>
                <a:outerShdw blurRad="254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AutoShape 49"/>
          <p:cNvSpPr>
            <a:spLocks noChangeAspect="1" noChangeArrowheads="1" noTextEdit="1"/>
          </p:cNvSpPr>
          <p:nvPr/>
        </p:nvSpPr>
        <p:spPr bwMode="auto">
          <a:xfrm>
            <a:off x="0" y="1828800"/>
            <a:ext cx="91217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115888" y="1943100"/>
            <a:ext cx="1993900" cy="671513"/>
          </a:xfrm>
          <a:prstGeom prst="rect">
            <a:avLst/>
          </a:prstGeom>
          <a:solidFill>
            <a:srgbClr val="E9F1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2109788" y="1943100"/>
            <a:ext cx="3376613" cy="671513"/>
          </a:xfrm>
          <a:prstGeom prst="rect">
            <a:avLst/>
          </a:prstGeom>
          <a:solidFill>
            <a:srgbClr val="E9F1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5486400" y="1943100"/>
            <a:ext cx="3530600" cy="671513"/>
          </a:xfrm>
          <a:prstGeom prst="rect">
            <a:avLst/>
          </a:prstGeom>
          <a:solidFill>
            <a:srgbClr val="E9F1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15888" y="2614613"/>
            <a:ext cx="1993900" cy="681038"/>
          </a:xfrm>
          <a:prstGeom prst="rect">
            <a:avLst/>
          </a:prstGeom>
          <a:solidFill>
            <a:srgbClr val="D0E3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2109788" y="2614613"/>
            <a:ext cx="3376613" cy="681038"/>
          </a:xfrm>
          <a:prstGeom prst="rect">
            <a:avLst/>
          </a:prstGeom>
          <a:solidFill>
            <a:srgbClr val="D0E3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5486400" y="2614613"/>
            <a:ext cx="3530600" cy="681038"/>
          </a:xfrm>
          <a:prstGeom prst="rect">
            <a:avLst/>
          </a:prstGeom>
          <a:solidFill>
            <a:srgbClr val="D0E3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15888" y="3295650"/>
            <a:ext cx="1993900" cy="1219200"/>
          </a:xfrm>
          <a:prstGeom prst="rect">
            <a:avLst/>
          </a:prstGeom>
          <a:solidFill>
            <a:srgbClr val="E9F1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2109788" y="3295650"/>
            <a:ext cx="3376613" cy="1219200"/>
          </a:xfrm>
          <a:prstGeom prst="rect">
            <a:avLst/>
          </a:prstGeom>
          <a:solidFill>
            <a:srgbClr val="E9F1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5486400" y="3295650"/>
            <a:ext cx="3530600" cy="1219200"/>
          </a:xfrm>
          <a:prstGeom prst="rect">
            <a:avLst/>
          </a:prstGeom>
          <a:solidFill>
            <a:srgbClr val="E9F1F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2109788" y="1933575"/>
            <a:ext cx="9525" cy="2581275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5486400" y="1933575"/>
            <a:ext cx="9525" cy="2581275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04775" y="2614613"/>
            <a:ext cx="8921750" cy="9525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04775" y="3295650"/>
            <a:ext cx="8921750" cy="9525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115888" y="1933575"/>
            <a:ext cx="9525" cy="2581275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9017000" y="1933575"/>
            <a:ext cx="9525" cy="2581275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104775" y="1943100"/>
            <a:ext cx="8921750" cy="11113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104775" y="4514850"/>
            <a:ext cx="8921750" cy="9525"/>
          </a:xfrm>
          <a:prstGeom prst="rect">
            <a:avLst/>
          </a:prstGeom>
          <a:solidFill>
            <a:srgbClr val="4BACC6"/>
          </a:solidFill>
          <a:ln w="0">
            <a:solidFill>
              <a:srgbClr val="4BAC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211138" y="1992313"/>
            <a:ext cx="16398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Condition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2206625" y="1992313"/>
            <a:ext cx="835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5581650" y="1992313"/>
            <a:ext cx="863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Dead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211138" y="2673350"/>
            <a:ext cx="1447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2206625" y="2673350"/>
            <a:ext cx="1257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 Christ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5581650" y="2673350"/>
            <a:ext cx="1917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 Trespasses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211138" y="3344863"/>
            <a:ext cx="1898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Relation to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211138" y="3776663"/>
            <a:ext cx="6334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Sin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2206625" y="3344863"/>
            <a:ext cx="169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Body of the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3740150" y="3344863"/>
            <a:ext cx="17557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flesh put off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2206625" y="3708400"/>
            <a:ext cx="3127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All trespasses forgiven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5581650" y="3344863"/>
            <a:ext cx="35877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Body of the flesh retained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5581650" y="3708400"/>
            <a:ext cx="3165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 trespasses forgiven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6248400" cy="11731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Eras Demi ITC" pitchFamily="34" charset="0"/>
              </a:rPr>
              <a:t>Only Two Possible</a:t>
            </a:r>
            <a:br>
              <a:rPr lang="en-US" dirty="0" smtClean="0">
                <a:latin typeface="Eras Demi ITC" pitchFamily="34" charset="0"/>
              </a:rPr>
            </a:br>
            <a:r>
              <a:rPr lang="en-US" dirty="0" smtClean="0">
                <a:latin typeface="Eras Demi ITC" pitchFamily="34" charset="0"/>
              </a:rPr>
              <a:t>Spiritual Conditions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11 In Him you were also circumcised with the circumcision made without hands, by putting off the body of the sins of the flesh, by the circumcision of Christ,</a:t>
            </a:r>
          </a:p>
          <a:p>
            <a:r>
              <a:rPr lang="en-US" sz="2000" b="1" dirty="0" smtClean="0"/>
              <a:t> 12 buried with Him in baptism, in which you also were raised with Him through faith in the working of God, who raised Him from the dead.</a:t>
            </a:r>
          </a:p>
          <a:p>
            <a:r>
              <a:rPr lang="en-US" sz="2000" b="1" dirty="0" smtClean="0"/>
              <a:t> 13 And you, being dead in your trespasses and the </a:t>
            </a:r>
            <a:r>
              <a:rPr lang="en-US" sz="2000" b="1" dirty="0" err="1" smtClean="0"/>
              <a:t>uncircumcision</a:t>
            </a:r>
            <a:r>
              <a:rPr lang="en-US" sz="2000" b="1" dirty="0" smtClean="0"/>
              <a:t> of your flesh, He has made alive together with Him, having forgiven you all trespasses.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57400" y="1905000"/>
            <a:ext cx="3352800" cy="2514600"/>
          </a:xfrm>
          <a:prstGeom prst="roundRect">
            <a:avLst>
              <a:gd name="adj" fmla="val 11364"/>
            </a:avLst>
          </a:prstGeom>
          <a:noFill/>
          <a:ln w="133350">
            <a:solidFill>
              <a:srgbClr val="CC0000"/>
            </a:solidFill>
          </a:ln>
          <a:effectLst>
            <a:outerShdw blurRad="50800" dist="254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 Arrow 12"/>
          <p:cNvSpPr/>
          <p:nvPr/>
        </p:nvSpPr>
        <p:spPr>
          <a:xfrm rot="16200000">
            <a:off x="2590800" y="3962400"/>
            <a:ext cx="685800" cy="990600"/>
          </a:xfrm>
          <a:prstGeom prst="bentArrow">
            <a:avLst/>
          </a:prstGeom>
          <a:solidFill>
            <a:srgbClr val="CC0000"/>
          </a:solidFill>
          <a:ln>
            <a:solidFill>
              <a:schemeClr val="bg1"/>
            </a:solidFill>
          </a:ln>
          <a:effectLst>
            <a:outerShdw blurRad="50800" dist="12700" dir="27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6150" y="4343400"/>
            <a:ext cx="57278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ras Demi ITC" pitchFamily="34" charset="0"/>
              </a:rPr>
              <a:t>What do I need to do?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24712" y="6528816"/>
            <a:ext cx="576072" cy="304800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alive</a:t>
            </a:r>
            <a:endParaRPr lang="en-US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420624" y="5001768"/>
            <a:ext cx="762000" cy="304800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In Him</a:t>
            </a:r>
            <a:endParaRPr lang="en-US" sz="2000" b="1" dirty="0"/>
          </a:p>
        </p:txBody>
      </p:sp>
      <p:sp>
        <p:nvSpPr>
          <p:cNvPr id="88" name="Rectangle 87"/>
          <p:cNvSpPr/>
          <p:nvPr/>
        </p:nvSpPr>
        <p:spPr>
          <a:xfrm>
            <a:off x="54864" y="5312664"/>
            <a:ext cx="4572000" cy="304800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putting off the body of the sins of the flesh</a:t>
            </a:r>
            <a:endParaRPr lang="en-US" sz="2000" b="1" dirty="0"/>
          </a:p>
        </p:txBody>
      </p:sp>
      <p:sp>
        <p:nvSpPr>
          <p:cNvPr id="90" name="Rectangle 89"/>
          <p:cNvSpPr/>
          <p:nvPr/>
        </p:nvSpPr>
        <p:spPr>
          <a:xfrm>
            <a:off x="2084832" y="6227064"/>
            <a:ext cx="533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dead</a:t>
            </a:r>
            <a:endParaRPr lang="en-US" sz="2000" b="1" dirty="0"/>
          </a:p>
        </p:txBody>
      </p:sp>
      <p:sp>
        <p:nvSpPr>
          <p:cNvPr id="91" name="Rectangle 90"/>
          <p:cNvSpPr/>
          <p:nvPr/>
        </p:nvSpPr>
        <p:spPr>
          <a:xfrm>
            <a:off x="2667000" y="6227064"/>
            <a:ext cx="1905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in your trespasses</a:t>
            </a:r>
            <a:endParaRPr lang="en-US" sz="2000" b="1" dirty="0"/>
          </a:p>
        </p:txBody>
      </p:sp>
      <p:sp>
        <p:nvSpPr>
          <p:cNvPr id="92" name="Rectangle 91"/>
          <p:cNvSpPr/>
          <p:nvPr/>
        </p:nvSpPr>
        <p:spPr>
          <a:xfrm>
            <a:off x="5056632" y="6227064"/>
            <a:ext cx="3429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the </a:t>
            </a:r>
            <a:r>
              <a:rPr lang="en-US" sz="2000" b="1" dirty="0" err="1" smtClean="0"/>
              <a:t>uncircumcision</a:t>
            </a:r>
            <a:r>
              <a:rPr lang="en-US" sz="2000" b="1" dirty="0" smtClean="0"/>
              <a:t> of your flesh</a:t>
            </a:r>
            <a:endParaRPr lang="en-US" sz="2000" b="1" dirty="0"/>
          </a:p>
        </p:txBody>
      </p:sp>
      <p:sp>
        <p:nvSpPr>
          <p:cNvPr id="89" name="Rectangle 88"/>
          <p:cNvSpPr/>
          <p:nvPr/>
        </p:nvSpPr>
        <p:spPr>
          <a:xfrm>
            <a:off x="3758184" y="6528816"/>
            <a:ext cx="3581400" cy="304800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000" b="1" dirty="0" smtClean="0"/>
              <a:t>having forgiven you all trespasses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" grpId="0"/>
      <p:bldP spid="1093" grpId="0"/>
      <p:bldP spid="1094" grpId="0"/>
      <p:bldP spid="1095" grpId="0"/>
      <p:bldP spid="1096" grpId="0"/>
      <p:bldP spid="1097" grpId="0"/>
      <p:bldP spid="1098" grpId="0"/>
      <p:bldP spid="1099" grpId="0"/>
      <p:bldP spid="1100" grpId="0"/>
      <p:bldP spid="1101" grpId="0"/>
      <p:bldP spid="1102" grpId="0"/>
      <p:bldP spid="1103" grpId="0"/>
      <p:bldP spid="1104" grpId="0"/>
      <p:bldP spid="11" grpId="0"/>
      <p:bldP spid="12" grpId="0" animBg="1"/>
      <p:bldP spid="13" grpId="0" animBg="1"/>
      <p:bldP spid="14" grpId="0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95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11 In Him you were also circumcised with the circumcision made without hands, by putting off the body of the sins of the flesh, by the circumcision of Christ,</a:t>
            </a:r>
          </a:p>
          <a:p>
            <a:r>
              <a:rPr lang="en-US" sz="2000" b="1" dirty="0" smtClean="0"/>
              <a:t> 12 buried with Him in baptism, in which you also were raised with Him through faith in the working of God, who raised Him from the dead.</a:t>
            </a:r>
          </a:p>
          <a:p>
            <a:r>
              <a:rPr lang="en-US" sz="2000" b="1" dirty="0" smtClean="0"/>
              <a:t> 13 And you, being dead in your trespasses and the </a:t>
            </a:r>
            <a:r>
              <a:rPr lang="en-US" sz="2000" b="1" dirty="0" err="1" smtClean="0"/>
              <a:t>uncircumcision</a:t>
            </a:r>
            <a:r>
              <a:rPr lang="en-US" sz="2000" b="1" dirty="0" smtClean="0"/>
              <a:t> of your flesh, He has made alive together with Him, having forgiven you all trespasses.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“What do I need to do to </a:t>
            </a:r>
            <a:br>
              <a:rPr lang="en-US" dirty="0" smtClean="0"/>
            </a:br>
            <a:r>
              <a:rPr lang="en-US" dirty="0" smtClean="0"/>
              <a:t>be Alive in Christ?”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Be Made Alive Together with Him</a:t>
            </a:r>
          </a:p>
          <a:p>
            <a:pPr lvl="1"/>
            <a:r>
              <a:rPr lang="en-US" dirty="0" smtClean="0"/>
              <a:t>Must be buried with Him in baptism – cf. Rom. 6:3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Grammatically essential </a:t>
            </a:r>
            <a:r>
              <a:rPr lang="en-US" sz="2000" dirty="0" smtClean="0"/>
              <a:t>–</a:t>
            </a:r>
            <a:r>
              <a:rPr lang="en-US" sz="2000" dirty="0"/>
              <a:t> </a:t>
            </a:r>
            <a:r>
              <a:rPr lang="en-US" sz="2000" dirty="0" smtClean="0"/>
              <a:t>Participle shows when sins put off</a:t>
            </a:r>
            <a:endParaRPr lang="en-US" dirty="0" smtClean="0"/>
          </a:p>
          <a:p>
            <a:pPr lvl="2">
              <a:spcBef>
                <a:spcPts val="400"/>
              </a:spcBef>
            </a:pPr>
            <a:r>
              <a:rPr lang="en-US" dirty="0" smtClean="0"/>
              <a:t>Sequentially essential </a:t>
            </a:r>
            <a:r>
              <a:rPr lang="en-US" sz="2000" dirty="0" smtClean="0"/>
              <a:t>– Raised to life not happen without burial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Must be raised up with Him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Newness of life follows being raised – cf. Rom. 6:4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Raised to new life is the work of God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488" y="6528816"/>
            <a:ext cx="3200400" cy="304800"/>
          </a:xfrm>
          <a:prstGeom prst="rect">
            <a:avLst/>
          </a:prstGeom>
          <a:solidFill>
            <a:srgbClr val="8000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made alive together with Him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867400" y="5605272"/>
            <a:ext cx="1752600" cy="304800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raised with Him</a:t>
            </a:r>
            <a:endParaRPr lang="en-US" sz="2000" b="1" dirty="0"/>
          </a:p>
        </p:txBody>
      </p:sp>
      <p:sp>
        <p:nvSpPr>
          <p:cNvPr id="12" name="Freeform 11"/>
          <p:cNvSpPr/>
          <p:nvPr/>
        </p:nvSpPr>
        <p:spPr>
          <a:xfrm>
            <a:off x="304800" y="4850098"/>
            <a:ext cx="2459893" cy="753533"/>
          </a:xfrm>
          <a:custGeom>
            <a:avLst/>
            <a:gdLst>
              <a:gd name="connsiteX0" fmla="*/ 138723 w 2459893"/>
              <a:gd name="connsiteY0" fmla="*/ 753533 h 753533"/>
              <a:gd name="connsiteX1" fmla="*/ 166077 w 2459893"/>
              <a:gd name="connsiteY1" fmla="*/ 233810 h 753533"/>
              <a:gd name="connsiteX2" fmla="*/ 1135185 w 2459893"/>
              <a:gd name="connsiteY2" fmla="*/ 3256 h 753533"/>
              <a:gd name="connsiteX3" fmla="*/ 2459893 w 2459893"/>
              <a:gd name="connsiteY3" fmla="*/ 253348 h 75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9893" h="753533">
                <a:moveTo>
                  <a:pt x="138723" y="753533"/>
                </a:moveTo>
                <a:cubicBezTo>
                  <a:pt x="69361" y="556194"/>
                  <a:pt x="0" y="358856"/>
                  <a:pt x="166077" y="233810"/>
                </a:cubicBezTo>
                <a:cubicBezTo>
                  <a:pt x="332154" y="108764"/>
                  <a:pt x="752882" y="0"/>
                  <a:pt x="1135185" y="3256"/>
                </a:cubicBezTo>
                <a:cubicBezTo>
                  <a:pt x="1517488" y="6512"/>
                  <a:pt x="1988690" y="129930"/>
                  <a:pt x="2459893" y="253348"/>
                </a:cubicBezTo>
              </a:path>
            </a:pathLst>
          </a:custGeom>
          <a:ln w="25400">
            <a:solidFill>
              <a:srgbClr val="0000CC"/>
            </a:solidFill>
            <a:tailEnd type="arrow"/>
          </a:ln>
          <a:effectLst>
            <a:outerShdw dist="12700" dir="27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" y="5605272"/>
            <a:ext cx="2971800" cy="304800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buried with Him in baptism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“What do I need to do to </a:t>
            </a:r>
            <a:br>
              <a:rPr lang="en-US" dirty="0" smtClean="0"/>
            </a:br>
            <a:r>
              <a:rPr lang="en-US" dirty="0" smtClean="0"/>
              <a:t>be Alive in Christ?”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Be Made Alive Together with Him</a:t>
            </a:r>
          </a:p>
          <a:p>
            <a:pPr>
              <a:buNone/>
            </a:pPr>
            <a:r>
              <a:rPr lang="en-US" dirty="0" smtClean="0"/>
              <a:t>2. Stay Alive in Him</a:t>
            </a:r>
          </a:p>
          <a:p>
            <a:pPr lvl="1"/>
            <a:r>
              <a:rPr lang="en-US" dirty="0" smtClean="0"/>
              <a:t>Possible for Christians &amp; churches to die – Rev. 3:1</a:t>
            </a:r>
          </a:p>
          <a:p>
            <a:pPr lvl="1"/>
            <a:r>
              <a:rPr lang="en-US" dirty="0" smtClean="0"/>
              <a:t>If you died with Christ… – Col. 2:20</a:t>
            </a:r>
          </a:p>
          <a:p>
            <a:pPr lvl="2"/>
            <a:r>
              <a:rPr lang="en-US" dirty="0" smtClean="0"/>
              <a:t>Don’t follow the world – cf. James 1:27; Romans 12:2</a:t>
            </a:r>
          </a:p>
          <a:p>
            <a:pPr lvl="2"/>
            <a:r>
              <a:rPr lang="en-US" dirty="0" smtClean="0"/>
              <a:t>Don’t follow commandments &amp; doctrines of men – 2:23</a:t>
            </a:r>
          </a:p>
          <a:p>
            <a:pPr lvl="1"/>
            <a:r>
              <a:rPr lang="en-US" dirty="0" smtClean="0"/>
              <a:t>If you were raised with Christ … – Col. 3:1-3</a:t>
            </a:r>
          </a:p>
          <a:p>
            <a:pPr lvl="2"/>
            <a:r>
              <a:rPr lang="en-US" dirty="0" smtClean="0"/>
              <a:t>Seek things above, Set your mind on things above</a:t>
            </a:r>
          </a:p>
          <a:p>
            <a:pPr lvl="2"/>
            <a:r>
              <a:rPr lang="en-US" dirty="0" smtClean="0"/>
              <a:t>Hide yourself in Christ, Keep your eyes on the goal</a:t>
            </a:r>
          </a:p>
          <a:p>
            <a:pPr lvl="2"/>
            <a:r>
              <a:rPr lang="en-US" dirty="0" smtClean="0"/>
              <a:t>Follow heaven’s authority – Col. 3:17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452</Words>
  <Application>Microsoft Office PowerPoint</Application>
  <PresentationFormat>On-screen Show (4:3)</PresentationFormat>
  <Paragraphs>53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Only Two Possible Spiritual Conditions</vt:lpstr>
      <vt:lpstr>“What do I need to do to  be Alive in Christ?”</vt:lpstr>
      <vt:lpstr>“What do I need to do to  be Alive in Christ?”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44</cp:revision>
  <dcterms:created xsi:type="dcterms:W3CDTF">2011-04-23T14:51:05Z</dcterms:created>
  <dcterms:modified xsi:type="dcterms:W3CDTF">2011-04-24T12:44:35Z</dcterms:modified>
</cp:coreProperties>
</file>