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5"/>
  </p:notesMasterIdLst>
  <p:handoutMasterIdLst>
    <p:handoutMasterId r:id="rId46"/>
  </p:handoutMasterIdLst>
  <p:sldIdLst>
    <p:sldId id="256" r:id="rId2"/>
    <p:sldId id="2193" r:id="rId3"/>
    <p:sldId id="2302" r:id="rId4"/>
    <p:sldId id="2303" r:id="rId5"/>
    <p:sldId id="2228" r:id="rId6"/>
    <p:sldId id="2304" r:id="rId7"/>
    <p:sldId id="2305" r:id="rId8"/>
    <p:sldId id="2306" r:id="rId9"/>
    <p:sldId id="2307" r:id="rId10"/>
    <p:sldId id="2308" r:id="rId11"/>
    <p:sldId id="2263" r:id="rId12"/>
    <p:sldId id="2266" r:id="rId13"/>
    <p:sldId id="2267" r:id="rId14"/>
    <p:sldId id="2229" r:id="rId15"/>
    <p:sldId id="2270" r:id="rId16"/>
    <p:sldId id="2271" r:id="rId17"/>
    <p:sldId id="2272" r:id="rId18"/>
    <p:sldId id="2268" r:id="rId19"/>
    <p:sldId id="2269" r:id="rId20"/>
    <p:sldId id="2277" r:id="rId21"/>
    <p:sldId id="2274" r:id="rId22"/>
    <p:sldId id="2275" r:id="rId23"/>
    <p:sldId id="2278" r:id="rId24"/>
    <p:sldId id="2279" r:id="rId25"/>
    <p:sldId id="2280" r:id="rId26"/>
    <p:sldId id="2281" r:id="rId27"/>
    <p:sldId id="2282" r:id="rId28"/>
    <p:sldId id="2287" r:id="rId29"/>
    <p:sldId id="2288" r:id="rId30"/>
    <p:sldId id="2289" r:id="rId31"/>
    <p:sldId id="2290" r:id="rId32"/>
    <p:sldId id="2291" r:id="rId33"/>
    <p:sldId id="2292" r:id="rId34"/>
    <p:sldId id="2293" r:id="rId35"/>
    <p:sldId id="2294" r:id="rId36"/>
    <p:sldId id="2295" r:id="rId37"/>
    <p:sldId id="2262" r:id="rId38"/>
    <p:sldId id="2296" r:id="rId39"/>
    <p:sldId id="2297" r:id="rId40"/>
    <p:sldId id="2298" r:id="rId41"/>
    <p:sldId id="2299" r:id="rId42"/>
    <p:sldId id="2300" r:id="rId43"/>
    <p:sldId id="2301" r:id="rId44"/>
  </p:sldIdLst>
  <p:sldSz cx="9144000" cy="6858000" type="screen4x3"/>
  <p:notesSz cx="7010400" cy="9283700"/>
  <p:custDataLst>
    <p:tags r:id="rId47"/>
  </p:custDataLst>
  <p:kinsoku lang="ja-JP" invalStChars="、。，．・：；？！゛゜ヽヾゝゞ々ー’”）〕］｝〉》」』】°‰′″℃￠％ぁぃぅぇぉっゃゅょゎァィゥェォッャュョヮヵヶ!%),.:;?]}｡｣､･ｧｨｩｪｫｬｭｮｯｰﾞﾟ" invalEndChars="‘“（〔［｛〈《「『【￥＄$([\{｢￡"/>
  <p:defaultTextStyle>
    <a:defPPr>
      <a:defRPr lang="en-US"/>
    </a:defPPr>
    <a:lvl1pPr algn="r" rtl="0" fontAlgn="base">
      <a:spcBef>
        <a:spcPct val="0"/>
      </a:spcBef>
      <a:spcAft>
        <a:spcPct val="0"/>
      </a:spcAft>
      <a:defRPr sz="3200" b="1" kern="1200">
        <a:solidFill>
          <a:schemeClr val="tx1"/>
        </a:solidFill>
        <a:latin typeface="Arial" charset="0"/>
        <a:ea typeface="+mn-ea"/>
        <a:cs typeface="+mn-cs"/>
      </a:defRPr>
    </a:lvl1pPr>
    <a:lvl2pPr marL="457200" algn="r" rtl="0" fontAlgn="base">
      <a:spcBef>
        <a:spcPct val="0"/>
      </a:spcBef>
      <a:spcAft>
        <a:spcPct val="0"/>
      </a:spcAft>
      <a:defRPr sz="3200" b="1" kern="1200">
        <a:solidFill>
          <a:schemeClr val="tx1"/>
        </a:solidFill>
        <a:latin typeface="Arial" charset="0"/>
        <a:ea typeface="+mn-ea"/>
        <a:cs typeface="+mn-cs"/>
      </a:defRPr>
    </a:lvl2pPr>
    <a:lvl3pPr marL="914400" algn="r" rtl="0" fontAlgn="base">
      <a:spcBef>
        <a:spcPct val="0"/>
      </a:spcBef>
      <a:spcAft>
        <a:spcPct val="0"/>
      </a:spcAft>
      <a:defRPr sz="3200" b="1" kern="1200">
        <a:solidFill>
          <a:schemeClr val="tx1"/>
        </a:solidFill>
        <a:latin typeface="Arial" charset="0"/>
        <a:ea typeface="+mn-ea"/>
        <a:cs typeface="+mn-cs"/>
      </a:defRPr>
    </a:lvl3pPr>
    <a:lvl4pPr marL="1371600" algn="r" rtl="0" fontAlgn="base">
      <a:spcBef>
        <a:spcPct val="0"/>
      </a:spcBef>
      <a:spcAft>
        <a:spcPct val="0"/>
      </a:spcAft>
      <a:defRPr sz="3200" b="1" kern="1200">
        <a:solidFill>
          <a:schemeClr val="tx1"/>
        </a:solidFill>
        <a:latin typeface="Arial" charset="0"/>
        <a:ea typeface="+mn-ea"/>
        <a:cs typeface="+mn-cs"/>
      </a:defRPr>
    </a:lvl4pPr>
    <a:lvl5pPr marL="1828800" algn="r" rtl="0" fontAlgn="base">
      <a:spcBef>
        <a:spcPct val="0"/>
      </a:spcBef>
      <a:spcAft>
        <a:spcPct val="0"/>
      </a:spcAft>
      <a:defRPr sz="3200" b="1" kern="1200">
        <a:solidFill>
          <a:schemeClr val="tx1"/>
        </a:solidFill>
        <a:latin typeface="Arial" charset="0"/>
        <a:ea typeface="+mn-ea"/>
        <a:cs typeface="+mn-cs"/>
      </a:defRPr>
    </a:lvl5pPr>
    <a:lvl6pPr marL="2286000" algn="l" defTabSz="914400" rtl="0" eaLnBrk="1" latinLnBrk="0" hangingPunct="1">
      <a:defRPr sz="3200" b="1" kern="1200">
        <a:solidFill>
          <a:schemeClr val="tx1"/>
        </a:solidFill>
        <a:latin typeface="Arial" charset="0"/>
        <a:ea typeface="+mn-ea"/>
        <a:cs typeface="+mn-cs"/>
      </a:defRPr>
    </a:lvl6pPr>
    <a:lvl7pPr marL="2743200" algn="l" defTabSz="914400" rtl="0" eaLnBrk="1" latinLnBrk="0" hangingPunct="1">
      <a:defRPr sz="3200" b="1" kern="1200">
        <a:solidFill>
          <a:schemeClr val="tx1"/>
        </a:solidFill>
        <a:latin typeface="Arial" charset="0"/>
        <a:ea typeface="+mn-ea"/>
        <a:cs typeface="+mn-cs"/>
      </a:defRPr>
    </a:lvl7pPr>
    <a:lvl8pPr marL="3200400" algn="l" defTabSz="914400" rtl="0" eaLnBrk="1" latinLnBrk="0" hangingPunct="1">
      <a:defRPr sz="3200" b="1" kern="1200">
        <a:solidFill>
          <a:schemeClr val="tx1"/>
        </a:solidFill>
        <a:latin typeface="Arial" charset="0"/>
        <a:ea typeface="+mn-ea"/>
        <a:cs typeface="+mn-cs"/>
      </a:defRPr>
    </a:lvl8pPr>
    <a:lvl9pPr marL="3657600" algn="l" defTabSz="914400" rtl="0" eaLnBrk="1" latinLnBrk="0" hangingPunct="1">
      <a:defRPr sz="3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00"/>
    <a:srgbClr val="008000"/>
    <a:srgbClr val="0033CC"/>
    <a:srgbClr val="004600"/>
    <a:srgbClr val="006200"/>
    <a:srgbClr val="006A00"/>
    <a:srgbClr val="FF0000"/>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19" autoAdjust="0"/>
    <p:restoredTop sz="94602" autoAdjust="0"/>
  </p:normalViewPr>
  <p:slideViewPr>
    <p:cSldViewPr>
      <p:cViewPr>
        <p:scale>
          <a:sx n="66" d="100"/>
          <a:sy n="66" d="100"/>
        </p:scale>
        <p:origin x="-2634" y="-1518"/>
      </p:cViewPr>
      <p:guideLst>
        <p:guide orient="horz" pos="576"/>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2971"/>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6625" y="4410075"/>
            <a:ext cx="5137150" cy="4176713"/>
          </a:xfrm>
          <a:prstGeom prst="rect">
            <a:avLst/>
          </a:prstGeom>
          <a:noFill/>
          <a:ln w="12700">
            <a:noFill/>
            <a:miter lim="800000"/>
            <a:headEnd/>
            <a:tailEnd/>
          </a:ln>
          <a:effectLst/>
        </p:spPr>
        <p:txBody>
          <a:bodyPr vert="horz" wrap="square" lIns="91610" tIns="45001" rIns="91610" bIns="45001"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39" name="Rectangle 3"/>
          <p:cNvSpPr>
            <a:spLocks noGrp="1" noRot="1" noChangeAspect="1" noChangeArrowheads="1" noTextEdit="1"/>
          </p:cNvSpPr>
          <p:nvPr>
            <p:ph type="sldImg" idx="2"/>
          </p:nvPr>
        </p:nvSpPr>
        <p:spPr bwMode="auto">
          <a:xfrm>
            <a:off x="1193800" y="701675"/>
            <a:ext cx="4622800" cy="34671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77800" y="230188"/>
            <a:ext cx="203200" cy="6503987"/>
            <a:chOff x="112" y="145"/>
            <a:chExt cx="128" cy="4097"/>
          </a:xfrm>
        </p:grpSpPr>
        <p:sp>
          <p:nvSpPr>
            <p:cNvPr id="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b="0">
                <a:latin typeface="Times New Roman" pitchFamily="18" charset="0"/>
              </a:endParaRPr>
            </a:p>
          </p:txBody>
        </p:sp>
      </p:grpSp>
      <p:grpSp>
        <p:nvGrpSpPr>
          <p:cNvPr id="7" name="Group 5"/>
          <p:cNvGrpSpPr>
            <a:grpSpLocks/>
          </p:cNvGrpSpPr>
          <p:nvPr/>
        </p:nvGrpSpPr>
        <p:grpSpPr bwMode="auto">
          <a:xfrm>
            <a:off x="8793163" y="220663"/>
            <a:ext cx="198437" cy="6408737"/>
            <a:chOff x="5539" y="139"/>
            <a:chExt cx="125" cy="4037"/>
          </a:xfrm>
        </p:grpSpPr>
        <p:sp>
          <p:nvSpPr>
            <p:cNvPr id="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 name="Group 8"/>
          <p:cNvGrpSpPr>
            <a:grpSpLocks/>
          </p:cNvGrpSpPr>
          <p:nvPr/>
        </p:nvGrpSpPr>
        <p:grpSpPr bwMode="auto">
          <a:xfrm>
            <a:off x="412750" y="6477000"/>
            <a:ext cx="8686800" cy="228600"/>
            <a:chOff x="260" y="4080"/>
            <a:chExt cx="5472" cy="144"/>
          </a:xfrm>
        </p:grpSpPr>
        <p:sp>
          <p:nvSpPr>
            <p:cNvPr id="1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1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3" name="Group 11"/>
          <p:cNvGrpSpPr>
            <a:grpSpLocks/>
          </p:cNvGrpSpPr>
          <p:nvPr/>
        </p:nvGrpSpPr>
        <p:grpSpPr bwMode="auto">
          <a:xfrm>
            <a:off x="76200" y="176213"/>
            <a:ext cx="8745538" cy="161925"/>
            <a:chOff x="48" y="111"/>
            <a:chExt cx="5509" cy="102"/>
          </a:xfrm>
        </p:grpSpPr>
        <p:sp>
          <p:nvSpPr>
            <p:cNvPr id="1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15" name="Rectangle 13"/>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16" name="Rectangle 16"/>
          <p:cNvSpPr>
            <a:spLocks noGrp="1" noChangeArrowheads="1"/>
          </p:cNvSpPr>
          <p:nvPr>
            <p:ph type="dt" sz="quarter" idx="10"/>
          </p:nvPr>
        </p:nvSpPr>
        <p:spPr>
          <a:xfrm>
            <a:off x="439738" y="5989638"/>
            <a:ext cx="1905000" cy="457200"/>
          </a:xfrm>
        </p:spPr>
        <p:txBody>
          <a:bodyPr/>
          <a:lstStyle>
            <a:lvl1pPr>
              <a:defRPr/>
            </a:lvl1pPr>
          </a:lstStyle>
          <a:p>
            <a:pPr>
              <a:defRPr/>
            </a:pPr>
            <a:endParaRPr lang="en-US"/>
          </a:p>
        </p:txBody>
      </p:sp>
      <p:sp>
        <p:nvSpPr>
          <p:cNvPr id="17" name="Rectangle 17"/>
          <p:cNvSpPr>
            <a:spLocks noGrp="1" noChangeArrowheads="1"/>
          </p:cNvSpPr>
          <p:nvPr>
            <p:ph type="ftr" sz="quarter" idx="11"/>
          </p:nvPr>
        </p:nvSpPr>
        <p:spPr>
          <a:xfrm>
            <a:off x="3135313" y="6002338"/>
            <a:ext cx="2895600" cy="457200"/>
          </a:xfrm>
        </p:spPr>
        <p:txBody>
          <a:bodyPr/>
          <a:lstStyle>
            <a:lvl1pPr>
              <a:defRPr/>
            </a:lvl1pPr>
          </a:lstStyle>
          <a:p>
            <a:pPr>
              <a:defRPr/>
            </a:pPr>
            <a:endParaRPr lang="en-US"/>
          </a:p>
        </p:txBody>
      </p:sp>
      <p:sp>
        <p:nvSpPr>
          <p:cNvPr id="18" name="Rectangle 18"/>
          <p:cNvSpPr>
            <a:spLocks noGrp="1" noChangeArrowheads="1"/>
          </p:cNvSpPr>
          <p:nvPr>
            <p:ph type="sldNum" sz="quarter" idx="12"/>
          </p:nvPr>
        </p:nvSpPr>
        <p:spPr>
          <a:xfrm>
            <a:off x="6800850" y="5978525"/>
            <a:ext cx="1905000" cy="457200"/>
          </a:xfrm>
        </p:spPr>
        <p:txBody>
          <a:bodyPr/>
          <a:lstStyle>
            <a:lvl1pPr>
              <a:defRPr/>
            </a:lvl1pPr>
          </a:lstStyle>
          <a:p>
            <a:pPr>
              <a:defRPr/>
            </a:pPr>
            <a:fld id="{DBC868EB-7015-4DA4-9DBF-58F3F60174C6}"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9651E3CF-FE93-4C1A-95C8-59A0DB2625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FE8E407B-D44D-4842-A746-17FC241227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0F2C9E59-69DB-418D-87A1-0217F2C9AF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5F61327F-EB10-458C-81E7-607C48D52A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7EB936A8-9463-42DD-8E8E-6D8377F2EF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72807813-20AA-404A-BB3D-0337A4500F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F88F2A0A-99CF-486B-AC04-3F0BCEEF5F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41F59739-5111-4526-81EA-13A1E598F5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9561E8E-DEC9-42EF-BD13-914CC23B0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68EEDC4D-21D4-441A-8E8E-29AA053B82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77800" y="230188"/>
            <a:ext cx="203200" cy="6503987"/>
            <a:chOff x="112" y="145"/>
            <a:chExt cx="128" cy="4097"/>
          </a:xfrm>
        </p:grpSpPr>
        <p:sp>
          <p:nvSpPr>
            <p:cNvPr id="9011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9011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b="0">
                <a:latin typeface="Times New Roman" pitchFamily="18" charset="0"/>
              </a:endParaRPr>
            </a:p>
          </p:txBody>
        </p:sp>
      </p:grpSp>
      <p:grpSp>
        <p:nvGrpSpPr>
          <p:cNvPr id="1027" name="Group 5"/>
          <p:cNvGrpSpPr>
            <a:grpSpLocks/>
          </p:cNvGrpSpPr>
          <p:nvPr/>
        </p:nvGrpSpPr>
        <p:grpSpPr bwMode="auto">
          <a:xfrm>
            <a:off x="8793163" y="220663"/>
            <a:ext cx="198437" cy="6408737"/>
            <a:chOff x="5539" y="139"/>
            <a:chExt cx="125" cy="4037"/>
          </a:xfrm>
        </p:grpSpPr>
        <p:sp>
          <p:nvSpPr>
            <p:cNvPr id="9011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9011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28" name="Group 8"/>
          <p:cNvGrpSpPr>
            <a:grpSpLocks/>
          </p:cNvGrpSpPr>
          <p:nvPr/>
        </p:nvGrpSpPr>
        <p:grpSpPr bwMode="auto">
          <a:xfrm>
            <a:off x="412750" y="6477000"/>
            <a:ext cx="8686800" cy="228600"/>
            <a:chOff x="260" y="4080"/>
            <a:chExt cx="5472" cy="144"/>
          </a:xfrm>
        </p:grpSpPr>
        <p:sp>
          <p:nvSpPr>
            <p:cNvPr id="9012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9012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029" name="Group 11"/>
          <p:cNvGrpSpPr>
            <a:grpSpLocks/>
          </p:cNvGrpSpPr>
          <p:nvPr/>
        </p:nvGrpSpPr>
        <p:grpSpPr bwMode="auto">
          <a:xfrm>
            <a:off x="76200" y="176213"/>
            <a:ext cx="8745538" cy="161925"/>
            <a:chOff x="48" y="111"/>
            <a:chExt cx="5509" cy="102"/>
          </a:xfrm>
        </p:grpSpPr>
        <p:sp>
          <p:nvSpPr>
            <p:cNvPr id="9012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90125" name="Rectangle 13"/>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1030" name="Group 14"/>
          <p:cNvGrpSpPr>
            <a:grpSpLocks/>
          </p:cNvGrpSpPr>
          <p:nvPr/>
        </p:nvGrpSpPr>
        <p:grpSpPr bwMode="auto">
          <a:xfrm>
            <a:off x="71438" y="176213"/>
            <a:ext cx="8745537" cy="161925"/>
            <a:chOff x="45" y="111"/>
            <a:chExt cx="5509" cy="102"/>
          </a:xfrm>
        </p:grpSpPr>
        <p:sp>
          <p:nvSpPr>
            <p:cNvPr id="9012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9012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031"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31"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b="0">
                <a:latin typeface="Times New Roman" pitchFamily="18" charset="0"/>
              </a:defRPr>
            </a:lvl1pPr>
          </a:lstStyle>
          <a:p>
            <a:pPr>
              <a:defRPr/>
            </a:pPr>
            <a:endParaRPr lang="en-US"/>
          </a:p>
        </p:txBody>
      </p:sp>
      <p:sp>
        <p:nvSpPr>
          <p:cNvPr id="90132"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latin typeface="Times New Roman" pitchFamily="18" charset="0"/>
              </a:defRPr>
            </a:lvl1pPr>
          </a:lstStyle>
          <a:p>
            <a:pPr>
              <a:defRPr/>
            </a:pPr>
            <a:endParaRPr lang="en-US"/>
          </a:p>
        </p:txBody>
      </p:sp>
      <p:sp>
        <p:nvSpPr>
          <p:cNvPr id="90133"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b="0">
                <a:latin typeface="Times New Roman" pitchFamily="18" charset="0"/>
              </a:defRPr>
            </a:lvl1pPr>
          </a:lstStyle>
          <a:p>
            <a:pPr>
              <a:defRPr/>
            </a:pPr>
            <a:fld id="{1C66A631-48B4-42E3-9F1F-39FB30119A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81000" y="457200"/>
            <a:ext cx="8382000" cy="5983689"/>
          </a:xfrm>
          <a:prstGeom prst="rect">
            <a:avLst/>
          </a:prstGeom>
          <a:noFill/>
          <a:ln w="12700">
            <a:noFill/>
            <a:miter lim="800000"/>
            <a:headEnd/>
            <a:tailEnd/>
          </a:ln>
        </p:spPr>
        <p:txBody>
          <a:bodyPr lIns="90488" tIns="44450" rIns="90488" bIns="44450">
            <a:spAutoFit/>
          </a:bodyPr>
          <a:lstStyle/>
          <a:p>
            <a:pPr algn="ctr" eaLnBrk="0" hangingPunct="0"/>
            <a:r>
              <a:rPr lang="en-US" sz="4400" dirty="0" smtClean="0"/>
              <a:t>Faith, Grace and Obedience</a:t>
            </a:r>
          </a:p>
          <a:p>
            <a:pPr algn="ctr" eaLnBrk="0" hangingPunct="0"/>
            <a:r>
              <a:rPr lang="en-US" sz="4800" dirty="0" smtClean="0"/>
              <a:t> </a:t>
            </a:r>
            <a:r>
              <a:rPr lang="en-US" sz="3900" dirty="0" smtClean="0"/>
              <a:t> </a:t>
            </a:r>
            <a:r>
              <a:rPr lang="en-US" sz="4000" dirty="0" smtClean="0"/>
              <a:t>  </a:t>
            </a:r>
            <a:endParaRPr lang="en-US" sz="40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r>
              <a:rPr lang="en-US" dirty="0" smtClean="0"/>
              <a:t>2 Kings 5:1-14</a:t>
            </a:r>
            <a:endParaRPr lang="en-US" dirty="0"/>
          </a:p>
        </p:txBody>
      </p:sp>
    </p:spTree>
  </p:cSld>
  <p:clrMapOvr>
    <a:masterClrMapping/>
  </p:clrMapOvr>
  <p:transition advTm="1860">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3600986"/>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 </a:t>
            </a:r>
            <a:endParaRPr lang="en-US" sz="2800" dirty="0" smtClean="0"/>
          </a:p>
          <a:p>
            <a:pPr marL="352425" lvl="1" algn="l">
              <a:lnSpc>
                <a:spcPct val="150000"/>
              </a:lnSpc>
              <a:buFont typeface="Arial" pitchFamily="34" charset="0"/>
              <a:buChar char="•"/>
            </a:pPr>
            <a:r>
              <a:rPr lang="en-US" sz="2800" dirty="0" smtClean="0"/>
              <a:t>  Definition of Faith</a:t>
            </a:r>
          </a:p>
          <a:p>
            <a:pPr marL="352425" lvl="1" algn="l">
              <a:lnSpc>
                <a:spcPct val="150000"/>
              </a:lnSpc>
              <a:buFont typeface="Arial" pitchFamily="34" charset="0"/>
              <a:buChar char="•"/>
            </a:pPr>
            <a:r>
              <a:rPr lang="en-US" sz="2800" dirty="0" smtClean="0"/>
              <a:t>  Definition of Grace</a:t>
            </a:r>
          </a:p>
          <a:p>
            <a:pPr marL="352425" lvl="1" algn="l">
              <a:lnSpc>
                <a:spcPct val="150000"/>
              </a:lnSpc>
              <a:buFont typeface="Arial" pitchFamily="34" charset="0"/>
              <a:buChar char="•"/>
            </a:pPr>
            <a:r>
              <a:rPr lang="en-US" sz="2800" dirty="0" smtClean="0"/>
              <a:t>  Definition of Obedience</a:t>
            </a:r>
          </a:p>
          <a:p>
            <a:pPr marL="352425" lvl="1" algn="l">
              <a:lnSpc>
                <a:spcPct val="150000"/>
              </a:lnSpc>
              <a:buFont typeface="Arial" pitchFamily="34" charset="0"/>
              <a:buChar char="•"/>
            </a:pPr>
            <a:r>
              <a:rPr lang="en-US" sz="2800" dirty="0" smtClean="0"/>
              <a:t>  Relationship of These</a:t>
            </a:r>
            <a:endParaRPr lang="en-US" sz="2800" dirty="0"/>
          </a:p>
        </p:txBody>
      </p:sp>
      <p:grpSp>
        <p:nvGrpSpPr>
          <p:cNvPr id="2" name="Group 6"/>
          <p:cNvGrpSpPr/>
          <p:nvPr/>
        </p:nvGrpSpPr>
        <p:grpSpPr>
          <a:xfrm>
            <a:off x="4953000" y="2743200"/>
            <a:ext cx="2971800" cy="3590889"/>
            <a:chOff x="2743200" y="2861286"/>
            <a:chExt cx="2971800" cy="3590889"/>
          </a:xfrm>
        </p:grpSpPr>
        <p:sp>
          <p:nvSpPr>
            <p:cNvPr id="3" name="Isosceles Triangle 2"/>
            <p:cNvSpPr/>
            <p:nvPr/>
          </p:nvSpPr>
          <p:spPr bwMode="auto">
            <a:xfrm>
              <a:off x="2743200" y="3200400"/>
              <a:ext cx="2971800" cy="26670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4" name="TextBox 3"/>
            <p:cNvSpPr txBox="1"/>
            <p:nvPr/>
          </p:nvSpPr>
          <p:spPr>
            <a:xfrm>
              <a:off x="2819400" y="5867400"/>
              <a:ext cx="2895600" cy="584775"/>
            </a:xfrm>
            <a:prstGeom prst="rect">
              <a:avLst/>
            </a:prstGeom>
            <a:noFill/>
          </p:spPr>
          <p:txBody>
            <a:bodyPr wrap="square" rtlCol="0">
              <a:spAutoFit/>
            </a:bodyPr>
            <a:lstStyle/>
            <a:p>
              <a:pPr algn="ctr"/>
              <a:r>
                <a:rPr lang="en-US" dirty="0" smtClean="0"/>
                <a:t>Grace</a:t>
              </a:r>
              <a:endParaRPr lang="en-US" dirty="0"/>
            </a:p>
          </p:txBody>
        </p:sp>
        <p:sp>
          <p:nvSpPr>
            <p:cNvPr id="5" name="TextBox 4"/>
            <p:cNvSpPr txBox="1"/>
            <p:nvPr/>
          </p:nvSpPr>
          <p:spPr>
            <a:xfrm rot="3590828">
              <a:off x="3750875" y="4091825"/>
              <a:ext cx="3062297" cy="601219"/>
            </a:xfrm>
            <a:prstGeom prst="rect">
              <a:avLst/>
            </a:prstGeom>
            <a:noFill/>
          </p:spPr>
          <p:txBody>
            <a:bodyPr wrap="square" rtlCol="0">
              <a:spAutoFit/>
            </a:bodyPr>
            <a:lstStyle/>
            <a:p>
              <a:pPr algn="ctr"/>
              <a:r>
                <a:rPr lang="en-US" dirty="0" smtClean="0"/>
                <a:t>Obedience</a:t>
              </a:r>
              <a:endParaRPr lang="en-US" dirty="0"/>
            </a:p>
          </p:txBody>
        </p:sp>
        <p:sp>
          <p:nvSpPr>
            <p:cNvPr id="6" name="TextBox 5"/>
            <p:cNvSpPr txBox="1"/>
            <p:nvPr/>
          </p:nvSpPr>
          <p:spPr>
            <a:xfrm rot="17935754">
              <a:off x="1710754" y="4090235"/>
              <a:ext cx="2895600" cy="584775"/>
            </a:xfrm>
            <a:prstGeom prst="rect">
              <a:avLst/>
            </a:prstGeom>
            <a:noFill/>
          </p:spPr>
          <p:txBody>
            <a:bodyPr wrap="square" rtlCol="0">
              <a:spAutoFit/>
            </a:bodyPr>
            <a:lstStyle/>
            <a:p>
              <a:pPr algn="ctr"/>
              <a:r>
                <a:rPr lang="en-US" dirty="0" smtClean="0"/>
                <a:t>Faith</a:t>
              </a:r>
              <a:endParaRPr lang="en-US"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sosceles Triangle 2"/>
          <p:cNvSpPr/>
          <p:nvPr/>
        </p:nvSpPr>
        <p:spPr bwMode="auto">
          <a:xfrm>
            <a:off x="2286000" y="1251337"/>
            <a:ext cx="4800600" cy="3848442"/>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4" name="TextBox 3"/>
          <p:cNvSpPr txBox="1"/>
          <p:nvPr/>
        </p:nvSpPr>
        <p:spPr>
          <a:xfrm>
            <a:off x="2409092" y="5175978"/>
            <a:ext cx="4677508" cy="843822"/>
          </a:xfrm>
          <a:prstGeom prst="rect">
            <a:avLst/>
          </a:prstGeom>
          <a:noFill/>
        </p:spPr>
        <p:txBody>
          <a:bodyPr wrap="square" rtlCol="0">
            <a:spAutoFit/>
          </a:bodyPr>
          <a:lstStyle/>
          <a:p>
            <a:pPr algn="ctr"/>
            <a:r>
              <a:rPr lang="en-US" dirty="0" smtClean="0"/>
              <a:t>Grace</a:t>
            </a:r>
            <a:endParaRPr lang="en-US" dirty="0"/>
          </a:p>
        </p:txBody>
      </p:sp>
      <p:sp>
        <p:nvSpPr>
          <p:cNvPr id="5" name="TextBox 4"/>
          <p:cNvSpPr txBox="1"/>
          <p:nvPr/>
        </p:nvSpPr>
        <p:spPr>
          <a:xfrm rot="3433489">
            <a:off x="3966928" y="2549364"/>
            <a:ext cx="4418850" cy="971200"/>
          </a:xfrm>
          <a:prstGeom prst="rect">
            <a:avLst/>
          </a:prstGeom>
          <a:noFill/>
        </p:spPr>
        <p:txBody>
          <a:bodyPr wrap="square" rtlCol="0">
            <a:spAutoFit/>
          </a:bodyPr>
          <a:lstStyle/>
          <a:p>
            <a:pPr algn="ctr"/>
            <a:r>
              <a:rPr lang="en-US" dirty="0" smtClean="0"/>
              <a:t>Obedience</a:t>
            </a:r>
            <a:endParaRPr lang="en-US" dirty="0"/>
          </a:p>
        </p:txBody>
      </p:sp>
      <p:sp>
        <p:nvSpPr>
          <p:cNvPr id="6" name="TextBox 5"/>
          <p:cNvSpPr txBox="1"/>
          <p:nvPr/>
        </p:nvSpPr>
        <p:spPr>
          <a:xfrm rot="18131285">
            <a:off x="959952" y="2661437"/>
            <a:ext cx="4451519" cy="584775"/>
          </a:xfrm>
          <a:prstGeom prst="rect">
            <a:avLst/>
          </a:prstGeom>
          <a:noFill/>
        </p:spPr>
        <p:txBody>
          <a:bodyPr wrap="square" rtlCol="0">
            <a:spAutoFit/>
          </a:bodyPr>
          <a:lstStyle/>
          <a:p>
            <a:pPr algn="ctr"/>
            <a:r>
              <a:rPr lang="en-US" dirty="0" smtClean="0">
                <a:solidFill>
                  <a:srgbClr val="FFFF00"/>
                </a:solidFill>
              </a:rPr>
              <a:t>FAITH</a:t>
            </a:r>
            <a:endParaRPr lang="en-US"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sosceles Triangle 2"/>
          <p:cNvSpPr/>
          <p:nvPr/>
        </p:nvSpPr>
        <p:spPr bwMode="auto">
          <a:xfrm>
            <a:off x="2286000" y="1251337"/>
            <a:ext cx="4800600" cy="3848442"/>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4" name="TextBox 3"/>
          <p:cNvSpPr txBox="1"/>
          <p:nvPr/>
        </p:nvSpPr>
        <p:spPr>
          <a:xfrm>
            <a:off x="2409092" y="5175978"/>
            <a:ext cx="4677508" cy="843822"/>
          </a:xfrm>
          <a:prstGeom prst="rect">
            <a:avLst/>
          </a:prstGeom>
          <a:noFill/>
        </p:spPr>
        <p:txBody>
          <a:bodyPr wrap="square" rtlCol="0">
            <a:spAutoFit/>
          </a:bodyPr>
          <a:lstStyle/>
          <a:p>
            <a:pPr algn="ctr"/>
            <a:r>
              <a:rPr lang="en-US" dirty="0" smtClean="0"/>
              <a:t>Grace</a:t>
            </a:r>
            <a:endParaRPr lang="en-US" dirty="0"/>
          </a:p>
        </p:txBody>
      </p:sp>
      <p:sp>
        <p:nvSpPr>
          <p:cNvPr id="5" name="TextBox 4"/>
          <p:cNvSpPr txBox="1"/>
          <p:nvPr/>
        </p:nvSpPr>
        <p:spPr>
          <a:xfrm rot="3433489">
            <a:off x="3968676" y="2714182"/>
            <a:ext cx="4418850" cy="584775"/>
          </a:xfrm>
          <a:prstGeom prst="rect">
            <a:avLst/>
          </a:prstGeom>
          <a:noFill/>
        </p:spPr>
        <p:txBody>
          <a:bodyPr wrap="square" rtlCol="0">
            <a:spAutoFit/>
          </a:bodyPr>
          <a:lstStyle/>
          <a:p>
            <a:pPr algn="ctr"/>
            <a:r>
              <a:rPr lang="en-US" dirty="0" smtClean="0">
                <a:solidFill>
                  <a:srgbClr val="FFFF00"/>
                </a:solidFill>
              </a:rPr>
              <a:t>OBEDIENCE</a:t>
            </a:r>
            <a:endParaRPr lang="en-US" dirty="0">
              <a:solidFill>
                <a:srgbClr val="FFFF00"/>
              </a:solidFill>
            </a:endParaRPr>
          </a:p>
        </p:txBody>
      </p:sp>
      <p:sp>
        <p:nvSpPr>
          <p:cNvPr id="6" name="TextBox 5"/>
          <p:cNvSpPr txBox="1"/>
          <p:nvPr/>
        </p:nvSpPr>
        <p:spPr>
          <a:xfrm rot="18131285">
            <a:off x="959952" y="2661437"/>
            <a:ext cx="4451519" cy="584775"/>
          </a:xfrm>
          <a:prstGeom prst="rect">
            <a:avLst/>
          </a:prstGeom>
          <a:noFill/>
        </p:spPr>
        <p:txBody>
          <a:bodyPr wrap="square" rtlCol="0">
            <a:spAutoFit/>
          </a:bodyPr>
          <a:lstStyle/>
          <a:p>
            <a:pPr algn="ctr"/>
            <a:r>
              <a:rPr lang="en-US" dirty="0" smtClean="0"/>
              <a:t>Faith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sosceles Triangle 2"/>
          <p:cNvSpPr/>
          <p:nvPr/>
        </p:nvSpPr>
        <p:spPr bwMode="auto">
          <a:xfrm>
            <a:off x="2286000" y="1251337"/>
            <a:ext cx="4800600" cy="3848442"/>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ndParaRPr>
          </a:p>
        </p:txBody>
      </p:sp>
      <p:sp>
        <p:nvSpPr>
          <p:cNvPr id="4" name="TextBox 3"/>
          <p:cNvSpPr txBox="1"/>
          <p:nvPr/>
        </p:nvSpPr>
        <p:spPr>
          <a:xfrm>
            <a:off x="2409092" y="5175978"/>
            <a:ext cx="4677508" cy="584775"/>
          </a:xfrm>
          <a:prstGeom prst="rect">
            <a:avLst/>
          </a:prstGeom>
          <a:noFill/>
        </p:spPr>
        <p:txBody>
          <a:bodyPr wrap="square" rtlCol="0">
            <a:spAutoFit/>
          </a:bodyPr>
          <a:lstStyle/>
          <a:p>
            <a:pPr algn="ctr"/>
            <a:r>
              <a:rPr lang="en-US" dirty="0" smtClean="0">
                <a:solidFill>
                  <a:srgbClr val="FFFF00"/>
                </a:solidFill>
              </a:rPr>
              <a:t>GRACE</a:t>
            </a:r>
            <a:endParaRPr lang="en-US" dirty="0">
              <a:solidFill>
                <a:srgbClr val="FFFF00"/>
              </a:solidFill>
            </a:endParaRPr>
          </a:p>
        </p:txBody>
      </p:sp>
      <p:sp>
        <p:nvSpPr>
          <p:cNvPr id="5" name="TextBox 4"/>
          <p:cNvSpPr txBox="1"/>
          <p:nvPr/>
        </p:nvSpPr>
        <p:spPr>
          <a:xfrm rot="3433489">
            <a:off x="3966928" y="2575436"/>
            <a:ext cx="4418850" cy="971200"/>
          </a:xfrm>
          <a:prstGeom prst="rect">
            <a:avLst/>
          </a:prstGeom>
          <a:noFill/>
        </p:spPr>
        <p:txBody>
          <a:bodyPr wrap="square" rtlCol="0">
            <a:spAutoFit/>
          </a:bodyPr>
          <a:lstStyle/>
          <a:p>
            <a:pPr algn="ctr"/>
            <a:r>
              <a:rPr lang="en-US" dirty="0" smtClean="0"/>
              <a:t>Obedience</a:t>
            </a:r>
            <a:endParaRPr lang="en-US" dirty="0"/>
          </a:p>
        </p:txBody>
      </p:sp>
      <p:sp>
        <p:nvSpPr>
          <p:cNvPr id="6" name="TextBox 5"/>
          <p:cNvSpPr txBox="1"/>
          <p:nvPr/>
        </p:nvSpPr>
        <p:spPr>
          <a:xfrm rot="18131285">
            <a:off x="959952" y="2661437"/>
            <a:ext cx="4451519" cy="584775"/>
          </a:xfrm>
          <a:prstGeom prst="rect">
            <a:avLst/>
          </a:prstGeom>
          <a:noFill/>
        </p:spPr>
        <p:txBody>
          <a:bodyPr wrap="square" rtlCol="0">
            <a:spAutoFit/>
          </a:bodyPr>
          <a:lstStyle/>
          <a:p>
            <a:pPr algn="ctr"/>
            <a:r>
              <a:rPr lang="en-US" dirty="0" smtClean="0"/>
              <a:t>Faith</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1354217"/>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06319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r>
              <a:rPr lang="en-US" dirty="0" smtClean="0">
                <a:solidFill>
                  <a:srgbClr val="FFFF00"/>
                </a:solidFill>
              </a:rPr>
              <a:t> </a:t>
            </a:r>
            <a:endParaRPr lang="en-US" dirty="0" smtClean="0"/>
          </a:p>
          <a:p>
            <a:pPr marL="352425" lvl="1" algn="l">
              <a:lnSpc>
                <a:spcPct val="150000"/>
              </a:lnSpc>
              <a:spcAft>
                <a:spcPts val="0"/>
              </a:spcAft>
              <a:buFont typeface="Arial" pitchFamily="34" charset="0"/>
              <a:buChar char="•"/>
            </a:pPr>
            <a:r>
              <a:rPr lang="en-US" sz="2400" dirty="0" smtClean="0">
                <a:solidFill>
                  <a:srgbClr val="FFFF00"/>
                </a:solidFill>
              </a:rPr>
              <a:t>   </a:t>
            </a:r>
            <a:r>
              <a:rPr lang="en-US" sz="2400" dirty="0" err="1" smtClean="0">
                <a:solidFill>
                  <a:srgbClr val="FFFF00"/>
                </a:solidFill>
              </a:rPr>
              <a:t>Naaman</a:t>
            </a:r>
            <a:r>
              <a:rPr lang="en-US" sz="2400" dirty="0" smtClean="0">
                <a:solidFill>
                  <a:srgbClr val="FFFF00"/>
                </a:solidFill>
              </a:rPr>
              <a:t> was commander of Syrian army</a:t>
            </a:r>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800" i="1" dirty="0" smtClean="0"/>
          </a:p>
          <a:p>
            <a:pPr algn="just"/>
            <a:r>
              <a:rPr lang="en-US" sz="2400" i="1" dirty="0" smtClean="0"/>
              <a:t> 1  Now </a:t>
            </a:r>
            <a:r>
              <a:rPr lang="en-US" sz="2400" i="1" dirty="0" err="1" smtClean="0"/>
              <a:t>Naaman</a:t>
            </a:r>
            <a:r>
              <a:rPr lang="en-US" sz="2400" i="1" dirty="0" smtClean="0"/>
              <a:t>, commander of the army of the king of Syria, was a great and honorable man in the eyes of his master, because by him the LORD had given victory to Syria. He was also a mighty man of valor, but a leper. 						2 Kings 5:1</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06319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r>
              <a:rPr lang="en-US" dirty="0" smtClean="0">
                <a:solidFill>
                  <a:srgbClr val="FFFF00"/>
                </a:solidFill>
              </a:rPr>
              <a:t> </a:t>
            </a:r>
            <a:endParaRPr lang="en-US"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was commander of Syrian army</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Victorious Syrian army captured some Jews</a:t>
            </a:r>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800" i="1" dirty="0" smtClean="0"/>
          </a:p>
          <a:p>
            <a:pPr algn="just"/>
            <a:r>
              <a:rPr lang="en-US" sz="2400" i="1" dirty="0" smtClean="0"/>
              <a:t> 1  Now </a:t>
            </a:r>
            <a:r>
              <a:rPr lang="en-US" sz="2400" i="1" dirty="0" err="1" smtClean="0"/>
              <a:t>Naaman</a:t>
            </a:r>
            <a:r>
              <a:rPr lang="en-US" sz="2400" i="1" dirty="0" smtClean="0"/>
              <a:t>, commander of the army of the king of Syria, was a great and honorable man in the eyes of his master, because by him the LORD had given victory to Syria. He was also a mighty man of valor, but a leper. 						2 Kings 5:1</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06319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r>
              <a:rPr lang="en-US" dirty="0" smtClean="0">
                <a:solidFill>
                  <a:srgbClr val="FFFF00"/>
                </a:solidFill>
              </a:rPr>
              <a:t> </a:t>
            </a:r>
            <a:endParaRPr lang="en-US"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was commander of Syrian army</a:t>
            </a:r>
          </a:p>
          <a:p>
            <a:pPr marL="352425" lvl="1" algn="l">
              <a:lnSpc>
                <a:spcPct val="150000"/>
              </a:lnSpc>
              <a:spcAft>
                <a:spcPts val="0"/>
              </a:spcAft>
              <a:buFont typeface="Arial" pitchFamily="34" charset="0"/>
              <a:buChar char="•"/>
            </a:pPr>
            <a:r>
              <a:rPr lang="en-US" sz="2400" dirty="0" smtClean="0"/>
              <a:t>  Victorious Syrian army captured some Jews</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a:t>
            </a:r>
            <a:r>
              <a:rPr lang="en-US" sz="2400" dirty="0" err="1" smtClean="0">
                <a:solidFill>
                  <a:srgbClr val="FFFF00"/>
                </a:solidFill>
              </a:rPr>
              <a:t>Naaman</a:t>
            </a:r>
            <a:r>
              <a:rPr lang="en-US" sz="2400" dirty="0" smtClean="0">
                <a:solidFill>
                  <a:srgbClr val="FFFF00"/>
                </a:solidFill>
              </a:rPr>
              <a:t>, great and honorable but a leper</a:t>
            </a:r>
            <a:endParaRPr lang="en-US" sz="2400" i="1" dirty="0" smtClean="0">
              <a:solidFill>
                <a:srgbClr val="FFFF00"/>
              </a:solidFill>
            </a:endParaRPr>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800" i="1" dirty="0" smtClean="0"/>
          </a:p>
          <a:p>
            <a:pPr algn="just"/>
            <a:r>
              <a:rPr lang="en-US" sz="2400" i="1" dirty="0" smtClean="0"/>
              <a:t> 1  Now </a:t>
            </a:r>
            <a:r>
              <a:rPr lang="en-US" sz="2400" i="1" dirty="0" err="1" smtClean="0"/>
              <a:t>Naaman</a:t>
            </a:r>
            <a:r>
              <a:rPr lang="en-US" sz="2400" i="1" dirty="0" smtClean="0"/>
              <a:t>, commander of the army of the king of Syria, was a great and honorable man in the eyes of his master, because by him the LORD had given victory to Syria. He was also a mighty man of valor, but a leper. 						2 Kings 5:1</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155531"/>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r>
              <a:rPr lang="en-US" dirty="0" smtClean="0">
                <a:solidFill>
                  <a:srgbClr val="FFFF00"/>
                </a:solidFill>
              </a:rPr>
              <a:t> </a:t>
            </a:r>
            <a:endParaRPr lang="en-US"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was commander of Syrian army</a:t>
            </a:r>
          </a:p>
          <a:p>
            <a:pPr marL="352425" lvl="1" algn="l">
              <a:lnSpc>
                <a:spcPct val="150000"/>
              </a:lnSpc>
              <a:spcAft>
                <a:spcPts val="0"/>
              </a:spcAft>
              <a:buFont typeface="Arial" pitchFamily="34" charset="0"/>
              <a:buChar char="•"/>
            </a:pPr>
            <a:r>
              <a:rPr lang="en-US" sz="2400" dirty="0" smtClean="0"/>
              <a:t>  Victorious Syrian army captured some Jews</a:t>
            </a:r>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great and honorable but a leper</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Captured Jewish young lady became servant of  	</a:t>
            </a:r>
            <a:r>
              <a:rPr lang="en-US" sz="2400" dirty="0" err="1" smtClean="0">
                <a:solidFill>
                  <a:srgbClr val="FFFF00"/>
                </a:solidFill>
              </a:rPr>
              <a:t>Naaman’s</a:t>
            </a:r>
            <a:r>
              <a:rPr lang="en-US" sz="2400" dirty="0" smtClean="0">
                <a:solidFill>
                  <a:srgbClr val="FFFF00"/>
                </a:solidFill>
              </a:rPr>
              <a:t> wife</a:t>
            </a:r>
          </a:p>
          <a:p>
            <a:pPr marL="352425" lvl="1" algn="l">
              <a:lnSpc>
                <a:spcPct val="150000"/>
              </a:lnSpc>
            </a:pPr>
            <a:r>
              <a:rPr lang="en-US" sz="2400" dirty="0" smtClean="0">
                <a:solidFill>
                  <a:srgbClr val="FFFF00"/>
                </a:solidFill>
              </a:rPr>
              <a:t> </a:t>
            </a:r>
          </a:p>
          <a:p>
            <a:pPr algn="just"/>
            <a:r>
              <a:rPr lang="en-US" sz="2400" i="1" dirty="0" smtClean="0"/>
              <a:t> 2 And the Syrians had gone out on raids, and had brought back captive a young girl from the land of Israel. She waited on </a:t>
            </a:r>
            <a:r>
              <a:rPr lang="en-US" sz="2400" i="1" dirty="0" err="1" smtClean="0"/>
              <a:t>Naaman's</a:t>
            </a:r>
            <a:r>
              <a:rPr lang="en-US" sz="2400" i="1" dirty="0" smtClean="0"/>
              <a:t> wife.									2 Kings 5:2</a:t>
            </a:r>
            <a:endParaRPr lang="en-US" sz="24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247864"/>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ffectLst>
                <a:outerShdw blurRad="38100" dist="38100" dir="2700000" algn="tl">
                  <a:srgbClr val="000000">
                    <a:alpha val="43137"/>
                  </a:srgbClr>
                </a:outerShdw>
              </a:effectLst>
            </a:endParaRPr>
          </a:p>
          <a:p>
            <a:pPr algn="ctr">
              <a:spcAft>
                <a:spcPts val="0"/>
              </a:spcAft>
            </a:pPr>
            <a:r>
              <a:rPr lang="en-US" dirty="0" smtClean="0">
                <a:solidFill>
                  <a:srgbClr val="FFFF00"/>
                </a:solidFill>
                <a:effectLst>
                  <a:outerShdw blurRad="38100" dist="38100" dir="2700000" algn="tl">
                    <a:srgbClr val="000000">
                      <a:alpha val="43137"/>
                    </a:srgbClr>
                  </a:outerShdw>
                </a:effectLst>
              </a:rPr>
              <a:t>A Study of </a:t>
            </a:r>
            <a:r>
              <a:rPr lang="en-US" dirty="0" err="1" smtClean="0">
                <a:solidFill>
                  <a:srgbClr val="FFFF00"/>
                </a:solidFill>
                <a:effectLst>
                  <a:outerShdw blurRad="38100" dist="38100" dir="2700000" algn="tl">
                    <a:srgbClr val="000000">
                      <a:alpha val="43137"/>
                    </a:srgbClr>
                  </a:outerShdw>
                </a:effectLst>
              </a:rPr>
              <a:t>Naaman</a:t>
            </a:r>
            <a:endParaRPr lang="en-US" dirty="0" smtClean="0">
              <a:solidFill>
                <a:srgbClr val="FFFF00"/>
              </a:solidFill>
              <a:effectLst>
                <a:outerShdw blurRad="38100" dist="38100" dir="2700000" algn="tl">
                  <a:srgbClr val="000000">
                    <a:alpha val="43137"/>
                  </a:srgbClr>
                </a:outerShdw>
              </a:effectLst>
            </a:endParaRPr>
          </a:p>
          <a:p>
            <a:pPr marL="352425" lvl="1" algn="l">
              <a:lnSpc>
                <a:spcPct val="150000"/>
              </a:lnSpc>
              <a:spcAft>
                <a:spcPts val="0"/>
              </a:spcAft>
              <a:buFont typeface="Arial" pitchFamily="34" charset="0"/>
              <a:buChar char="•"/>
            </a:pPr>
            <a:r>
              <a:rPr lang="en-US" sz="2400" dirty="0" smtClean="0">
                <a:solidFill>
                  <a:srgbClr val="FFFF00"/>
                </a:solidFill>
              </a:rPr>
              <a:t>   </a:t>
            </a:r>
            <a:r>
              <a:rPr lang="en-US" sz="2400" dirty="0" err="1" smtClean="0">
                <a:solidFill>
                  <a:srgbClr val="FFFF00"/>
                </a:solidFill>
              </a:rPr>
              <a:t>Naaman</a:t>
            </a:r>
            <a:r>
              <a:rPr lang="en-US" sz="2400" dirty="0" smtClean="0">
                <a:solidFill>
                  <a:srgbClr val="FFFF00"/>
                </a:solidFill>
              </a:rPr>
              <a:t> heard message from a believer</a:t>
            </a:r>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algn="just"/>
            <a:r>
              <a:rPr lang="en-US" sz="2400" i="1" dirty="0" smtClean="0"/>
              <a:t> 3  Then she said to her mistress, "If only my master were with the prophet who is in Samaria! For he would heal him of his leprosy." </a:t>
            </a:r>
          </a:p>
          <a:p>
            <a:pPr algn="just"/>
            <a:r>
              <a:rPr lang="en-US" sz="2400" i="1" dirty="0" smtClean="0"/>
              <a:t>						2 Kings 5:3</a:t>
            </a:r>
            <a:endParaRPr lang="en-US" sz="2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381000"/>
            <a:ext cx="8229600" cy="5509200"/>
          </a:xfrm>
          <a:prstGeom prst="rect">
            <a:avLst/>
          </a:prstGeom>
          <a:noFill/>
          <a:ln w="9525">
            <a:noFill/>
            <a:miter lim="800000"/>
            <a:headEnd/>
            <a:tailEnd/>
          </a:ln>
        </p:spPr>
        <p:txBody>
          <a:bodyPr>
            <a:spAutoFit/>
          </a:bodyPr>
          <a:lstStyle/>
          <a:p>
            <a:pPr algn="just"/>
            <a:r>
              <a:rPr lang="en-US" sz="2200" i="1" dirty="0"/>
              <a:t> </a:t>
            </a:r>
            <a:r>
              <a:rPr lang="en-US" sz="2200" i="1" dirty="0" smtClean="0"/>
              <a:t>1  Now </a:t>
            </a:r>
            <a:r>
              <a:rPr lang="en-US" sz="2200" i="1" dirty="0" err="1" smtClean="0"/>
              <a:t>Naaman</a:t>
            </a:r>
            <a:r>
              <a:rPr lang="en-US" sz="2200" i="1" dirty="0" smtClean="0"/>
              <a:t>, commander of the army of the king of Syria, was a great and honorable man in the eyes of his master, because by him the LORD had given victory to Syria. He was also a mighty man of valor, but a leper. </a:t>
            </a:r>
          </a:p>
          <a:p>
            <a:pPr algn="just"/>
            <a:r>
              <a:rPr lang="en-US" sz="2200" i="1" dirty="0" smtClean="0"/>
              <a:t>2  And the Syrians had gone out on raids, and had brought back captive a young girl from the land of Israel. She waited on </a:t>
            </a:r>
            <a:r>
              <a:rPr lang="en-US" sz="2200" i="1" dirty="0" err="1" smtClean="0"/>
              <a:t>Naaman's</a:t>
            </a:r>
            <a:r>
              <a:rPr lang="en-US" sz="2200" i="1" dirty="0" smtClean="0"/>
              <a:t> wife. </a:t>
            </a:r>
          </a:p>
          <a:p>
            <a:pPr algn="just"/>
            <a:r>
              <a:rPr lang="en-US" sz="2200" i="1" dirty="0" smtClean="0"/>
              <a:t>3  Then she said to her mistress, "If only my master were with the prophet who is in Samaria! For he would heal him of his leprosy." </a:t>
            </a:r>
          </a:p>
          <a:p>
            <a:pPr algn="just"/>
            <a:r>
              <a:rPr lang="en-US" sz="2200" i="1" dirty="0" smtClean="0"/>
              <a:t>4  And </a:t>
            </a:r>
            <a:r>
              <a:rPr lang="en-US" sz="2200" i="1" dirty="0" err="1" smtClean="0"/>
              <a:t>Naaman</a:t>
            </a:r>
            <a:r>
              <a:rPr lang="en-US" sz="2200" i="1" dirty="0" smtClean="0"/>
              <a:t> went in and told his master, saying, "Thus and thus said the girl who is from the land of Israel." </a:t>
            </a:r>
          </a:p>
          <a:p>
            <a:pPr algn="just"/>
            <a:r>
              <a:rPr lang="en-US" sz="2200" i="1" dirty="0" smtClean="0"/>
              <a:t>5  Then the king of Syria said, "Go now, and I will send a letter to the king of Israel." So he departed and took with him ten talents of silver, six thousand shekels of gold, and ten changes of clothing. </a:t>
            </a:r>
            <a:endParaRPr lang="en-US" sz="22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217087"/>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heard message from a believer</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Conveyed message to the king</a:t>
            </a:r>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marL="352425" lvl="1" algn="l">
              <a:lnSpc>
                <a:spcPct val="150000"/>
              </a:lnSpc>
              <a:spcAft>
                <a:spcPts val="0"/>
              </a:spcAft>
              <a:buFont typeface="Arial" pitchFamily="34" charset="0"/>
              <a:buChar char="•"/>
            </a:pPr>
            <a:endParaRPr lang="en-US" sz="2400" i="1" dirty="0" smtClean="0"/>
          </a:p>
          <a:p>
            <a:pPr algn="just"/>
            <a:r>
              <a:rPr lang="en-US" sz="2400" i="1" dirty="0" smtClean="0"/>
              <a:t> 4  And </a:t>
            </a:r>
            <a:r>
              <a:rPr lang="en-US" sz="2400" i="1" dirty="0" err="1" smtClean="0"/>
              <a:t>Naaman</a:t>
            </a:r>
            <a:r>
              <a:rPr lang="en-US" sz="2400" i="1" dirty="0" smtClean="0"/>
              <a:t> went in and told his master, saying, "Thus and thus said the girl who is from the land of Israel." </a:t>
            </a:r>
          </a:p>
          <a:p>
            <a:pPr algn="just"/>
            <a:r>
              <a:rPr lang="en-US" sz="2400" i="1" dirty="0" smtClean="0"/>
              <a:t>						2 Kings 5:4</a:t>
            </a:r>
            <a:endParaRPr lang="en-US" sz="2400"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247864"/>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heard message from a believer</a:t>
            </a:r>
          </a:p>
          <a:p>
            <a:pPr marL="352425" lvl="1" algn="l">
              <a:lnSpc>
                <a:spcPct val="150000"/>
              </a:lnSpc>
              <a:spcAft>
                <a:spcPts val="0"/>
              </a:spcAft>
              <a:buFont typeface="Arial" pitchFamily="34" charset="0"/>
              <a:buChar char="•"/>
            </a:pPr>
            <a:r>
              <a:rPr lang="en-US" sz="2400" dirty="0" smtClean="0"/>
              <a:t>  Conveyed message to the king</a:t>
            </a:r>
            <a:endParaRPr lang="en-US" sz="28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King/</a:t>
            </a:r>
            <a:r>
              <a:rPr lang="en-US" sz="2400" dirty="0" err="1" smtClean="0">
                <a:solidFill>
                  <a:srgbClr val="FFFF00"/>
                </a:solidFill>
              </a:rPr>
              <a:t>Naaman</a:t>
            </a:r>
            <a:r>
              <a:rPr lang="en-US" sz="2400" dirty="0" smtClean="0">
                <a:solidFill>
                  <a:srgbClr val="FFFF00"/>
                </a:solidFill>
              </a:rPr>
              <a:t> went to wrong source</a:t>
            </a:r>
            <a:endParaRPr lang="en-US" sz="2200" dirty="0" smtClean="0">
              <a:solidFill>
                <a:srgbClr val="FFFF00"/>
              </a:solidFill>
            </a:endParaRPr>
          </a:p>
          <a:p>
            <a:pPr marL="352425" lvl="1" algn="l">
              <a:lnSpc>
                <a:spcPct val="150000"/>
              </a:lnSpc>
              <a:spcAft>
                <a:spcPts val="0"/>
              </a:spcAft>
              <a:buFont typeface="Arial" pitchFamily="34" charset="0"/>
              <a:buChar char="•"/>
            </a:pPr>
            <a:endParaRPr lang="en-US" sz="2200" dirty="0" smtClean="0"/>
          </a:p>
          <a:p>
            <a:pPr algn="just"/>
            <a:r>
              <a:rPr lang="en-US" sz="2200" i="1" dirty="0" smtClean="0"/>
              <a:t> </a:t>
            </a:r>
          </a:p>
          <a:p>
            <a:pPr algn="just"/>
            <a:endParaRPr lang="en-US" sz="2400" i="1" dirty="0" smtClean="0"/>
          </a:p>
          <a:p>
            <a:pPr algn="just"/>
            <a:r>
              <a:rPr lang="en-US" sz="2400" i="1" dirty="0" smtClean="0"/>
              <a:t> 5  Then the king of Syria said, "Go now, and I will send a letter to the king of Israel." So he departed and took with him ten talents of silver, six thousand shekels of gold, and ten changes of clothing.</a:t>
            </a:r>
          </a:p>
          <a:p>
            <a:pPr algn="just"/>
            <a:r>
              <a:rPr lang="en-US" sz="2400" i="1" dirty="0" smtClean="0"/>
              <a:t>						2 Kings 5:5</a:t>
            </a:r>
            <a:endParaRPr lang="en-US" sz="2400"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06319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heard message from a believer</a:t>
            </a:r>
          </a:p>
          <a:p>
            <a:pPr marL="352425" lvl="1" algn="l">
              <a:lnSpc>
                <a:spcPct val="150000"/>
              </a:lnSpc>
              <a:spcAft>
                <a:spcPts val="0"/>
              </a:spcAft>
              <a:buFont typeface="Arial" pitchFamily="34" charset="0"/>
              <a:buChar char="•"/>
            </a:pPr>
            <a:r>
              <a:rPr lang="en-US" sz="2400" dirty="0" smtClean="0"/>
              <a:t>  Conveyed message to the king</a:t>
            </a:r>
          </a:p>
          <a:p>
            <a:pPr marL="352425" lvl="1" algn="l">
              <a:lnSpc>
                <a:spcPct val="150000"/>
              </a:lnSpc>
              <a:spcAft>
                <a:spcPts val="0"/>
              </a:spcAft>
              <a:buFont typeface="Arial" pitchFamily="34" charset="0"/>
              <a:buChar char="•"/>
            </a:pPr>
            <a:r>
              <a:rPr lang="en-US" sz="2400" dirty="0" smtClean="0"/>
              <a:t>  King/</a:t>
            </a:r>
            <a:r>
              <a:rPr lang="en-US" sz="2400" dirty="0" err="1" smtClean="0"/>
              <a:t>Naaman</a:t>
            </a:r>
            <a:r>
              <a:rPr lang="en-US" sz="2400" dirty="0" smtClean="0"/>
              <a:t> went to wrong source</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Thought money was vital to salvation from leprosy</a:t>
            </a:r>
          </a:p>
          <a:p>
            <a:pPr marL="352425" lvl="1" algn="l">
              <a:lnSpc>
                <a:spcPct val="150000"/>
              </a:lnSpc>
            </a:pPr>
            <a:r>
              <a:rPr lang="en-US" sz="2800" dirty="0" smtClean="0"/>
              <a:t> </a:t>
            </a:r>
          </a:p>
          <a:p>
            <a:pPr algn="just"/>
            <a:r>
              <a:rPr lang="en-US" sz="2400" i="1" dirty="0" smtClean="0"/>
              <a:t> 5  Then the king of Syria said, "Go now, and I will send a letter to the king of Israel." So he departed and took with him ten talents of silver, six thousand shekels of gold, and ten changes of clothing.</a:t>
            </a:r>
          </a:p>
          <a:p>
            <a:pPr algn="just"/>
            <a:r>
              <a:rPr lang="en-US" sz="2400" i="1" dirty="0" smtClean="0"/>
              <a:t>						2 Kings 5:5</a:t>
            </a:r>
            <a:endParaRPr lang="en-US" sz="2400"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5878532"/>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a:t>
            </a:r>
            <a:r>
              <a:rPr lang="en-US" sz="2400" dirty="0" err="1" smtClean="0">
                <a:solidFill>
                  <a:srgbClr val="FFFF00"/>
                </a:solidFill>
              </a:rPr>
              <a:t>Naaman</a:t>
            </a:r>
            <a:r>
              <a:rPr lang="en-US" sz="2400" dirty="0" smtClean="0">
                <a:solidFill>
                  <a:srgbClr val="FFFF00"/>
                </a:solidFill>
              </a:rPr>
              <a:t> finally went to the prophet Elisha</a:t>
            </a:r>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400" dirty="0" smtClean="0"/>
          </a:p>
          <a:p>
            <a:pPr marL="352425" lvl="1" algn="l">
              <a:lnSpc>
                <a:spcPct val="150000"/>
              </a:lnSpc>
            </a:pPr>
            <a:r>
              <a:rPr lang="en-US" sz="2800" dirty="0" smtClean="0"/>
              <a:t> </a:t>
            </a:r>
          </a:p>
          <a:p>
            <a:pPr algn="just"/>
            <a:r>
              <a:rPr lang="en-US" sz="2400" i="1" dirty="0" smtClean="0"/>
              <a:t> 9  Then </a:t>
            </a:r>
            <a:r>
              <a:rPr lang="en-US" sz="2400" i="1" dirty="0" err="1" smtClean="0"/>
              <a:t>Naaman</a:t>
            </a:r>
            <a:r>
              <a:rPr lang="en-US" sz="2400" i="1" dirty="0" smtClean="0"/>
              <a:t> went with his horses and chariot, and he stood at the door of Elisha's house. </a:t>
            </a:r>
          </a:p>
          <a:p>
            <a:pPr algn="just"/>
            <a:r>
              <a:rPr lang="en-US" sz="2400" i="1" dirty="0" smtClean="0"/>
              <a:t>						2 Kings 5:9</a:t>
            </a:r>
            <a:endParaRPr lang="en-US" sz="2400"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155531"/>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finally went to the prophet Elisha</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Elisha’s servant delivered the message</a:t>
            </a:r>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2800" dirty="0" smtClean="0"/>
          </a:p>
          <a:p>
            <a:pPr algn="just"/>
            <a:endParaRPr lang="en-US" sz="2400" i="1" dirty="0" smtClean="0"/>
          </a:p>
          <a:p>
            <a:pPr algn="just"/>
            <a:endParaRPr lang="en-US" sz="1800" i="1" dirty="0" smtClean="0"/>
          </a:p>
          <a:p>
            <a:pPr algn="just"/>
            <a:endParaRPr lang="en-US" sz="2400" i="1" dirty="0" smtClean="0"/>
          </a:p>
          <a:p>
            <a:pPr algn="just"/>
            <a:r>
              <a:rPr lang="en-US" sz="2400" i="1" dirty="0" smtClean="0"/>
              <a:t>10  And Elisha sent a messenger to him, saying, "Go and wash in the Jordan seven times, and your flesh shall be restored to you, and you shall be clean." </a:t>
            </a:r>
          </a:p>
          <a:p>
            <a:pPr algn="just"/>
            <a:r>
              <a:rPr lang="en-US" sz="2400" i="1" dirty="0" smtClean="0"/>
              <a:t>						2 Kings 5:10</a:t>
            </a:r>
            <a:endParaRPr lang="en-US" sz="24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109365"/>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finally went to the prophet Elisha</a:t>
            </a:r>
          </a:p>
          <a:p>
            <a:pPr marL="352425" lvl="1" algn="l">
              <a:lnSpc>
                <a:spcPct val="150000"/>
              </a:lnSpc>
              <a:spcAft>
                <a:spcPts val="0"/>
              </a:spcAft>
              <a:buFont typeface="Arial" pitchFamily="34" charset="0"/>
              <a:buChar char="•"/>
            </a:pPr>
            <a:r>
              <a:rPr lang="en-US" sz="2400" dirty="0" smtClean="0"/>
              <a:t>  Elisha’s servant delivered the message</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Human wisdom, “He would come out . . .” </a:t>
            </a:r>
          </a:p>
          <a:p>
            <a:pPr marL="352425" lvl="1" algn="l">
              <a:lnSpc>
                <a:spcPct val="150000"/>
              </a:lnSpc>
              <a:spcAft>
                <a:spcPts val="0"/>
              </a:spcAft>
              <a:buFont typeface="Arial" pitchFamily="34" charset="0"/>
              <a:buChar char="•"/>
            </a:pPr>
            <a:endParaRPr lang="en-US" sz="2400" dirty="0" smtClean="0"/>
          </a:p>
          <a:p>
            <a:pPr marL="352425" lvl="1" algn="l">
              <a:lnSpc>
                <a:spcPct val="150000"/>
              </a:lnSpc>
              <a:spcAft>
                <a:spcPts val="0"/>
              </a:spcAft>
              <a:buFont typeface="Arial" pitchFamily="34" charset="0"/>
              <a:buChar char="•"/>
            </a:pPr>
            <a:endParaRPr lang="en-US" sz="1400" dirty="0" smtClean="0"/>
          </a:p>
          <a:p>
            <a:pPr algn="just"/>
            <a:r>
              <a:rPr lang="en-US" sz="2400" i="1" dirty="0" smtClean="0"/>
              <a:t>11  But </a:t>
            </a:r>
            <a:r>
              <a:rPr lang="en-US" sz="2400" i="1" dirty="0" err="1" smtClean="0"/>
              <a:t>Naaman</a:t>
            </a:r>
            <a:r>
              <a:rPr lang="en-US" sz="2400" i="1" dirty="0" smtClean="0"/>
              <a:t> became furious, and went away and said, "Indeed, I said to myself, 'He will surely come out to me, and stand and call on the name of the LORD his God, and wave his hand over the place, and heal the leprosy.' </a:t>
            </a:r>
          </a:p>
          <a:p>
            <a:pPr algn="just"/>
            <a:r>
              <a:rPr lang="en-US" sz="2400" i="1" dirty="0" smtClean="0"/>
              <a:t>						2 Kings 5:11</a:t>
            </a:r>
            <a:endParaRPr lang="en-US" sz="2400"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06319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finally went to the prophet Elisha</a:t>
            </a:r>
          </a:p>
          <a:p>
            <a:pPr marL="352425" lvl="1" algn="l">
              <a:lnSpc>
                <a:spcPct val="150000"/>
              </a:lnSpc>
              <a:spcAft>
                <a:spcPts val="0"/>
              </a:spcAft>
              <a:buFont typeface="Arial" pitchFamily="34" charset="0"/>
              <a:buChar char="•"/>
            </a:pPr>
            <a:r>
              <a:rPr lang="en-US" sz="2400" dirty="0" smtClean="0"/>
              <a:t>  Elisha’s servant delivered the message</a:t>
            </a:r>
          </a:p>
          <a:p>
            <a:pPr marL="352425" lvl="1" algn="l">
              <a:lnSpc>
                <a:spcPct val="150000"/>
              </a:lnSpc>
              <a:spcAft>
                <a:spcPts val="0"/>
              </a:spcAft>
              <a:buFont typeface="Arial" pitchFamily="34" charset="0"/>
              <a:buChar char="•"/>
            </a:pPr>
            <a:r>
              <a:rPr lang="en-US" sz="2400" dirty="0" smtClean="0"/>
              <a:t>  Human wisdom, “He would come out . . . </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Human wisdom, “My rivers . . .”</a:t>
            </a:r>
          </a:p>
          <a:p>
            <a:pPr marL="352425" lvl="1" algn="l">
              <a:lnSpc>
                <a:spcPct val="150000"/>
              </a:lnSpc>
            </a:pPr>
            <a:r>
              <a:rPr lang="en-US" sz="2800" dirty="0" smtClean="0"/>
              <a:t> </a:t>
            </a:r>
          </a:p>
          <a:p>
            <a:pPr algn="just"/>
            <a:r>
              <a:rPr lang="en-US" sz="2400" i="1" dirty="0" smtClean="0"/>
              <a:t>  12  Are not the </a:t>
            </a:r>
            <a:r>
              <a:rPr lang="en-US" sz="2400" i="1" dirty="0" err="1" smtClean="0"/>
              <a:t>Abanah</a:t>
            </a:r>
            <a:r>
              <a:rPr lang="en-US" sz="2400" i="1" dirty="0" smtClean="0"/>
              <a:t> and the </a:t>
            </a:r>
            <a:r>
              <a:rPr lang="en-US" sz="2400" i="1" dirty="0" err="1" smtClean="0"/>
              <a:t>Pharpar</a:t>
            </a:r>
            <a:r>
              <a:rPr lang="en-US" sz="2400" i="1" dirty="0" smtClean="0"/>
              <a:t>, the rivers of Damascus, better than all the waters of Israel? Could I not wash in them and be clean?" So he turned and went away in a rage. </a:t>
            </a:r>
          </a:p>
          <a:p>
            <a:pPr algn="just"/>
            <a:r>
              <a:rPr lang="en-US" sz="2400" i="1" dirty="0" smtClean="0"/>
              <a:t>						2 Kings 5:12</a:t>
            </a:r>
            <a:endParaRPr lang="en-US" sz="2400"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6178614"/>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a:t>
            </a:r>
            <a:r>
              <a:rPr lang="en-US" dirty="0" err="1" smtClean="0">
                <a:solidFill>
                  <a:srgbClr val="FFFF00"/>
                </a:solidFill>
              </a:rPr>
              <a:t>Naaman</a:t>
            </a:r>
            <a:endParaRPr lang="en-US" sz="3600" dirty="0" smtClean="0"/>
          </a:p>
          <a:p>
            <a:pPr marL="352425" lvl="1" algn="l">
              <a:lnSpc>
                <a:spcPct val="150000"/>
              </a:lnSpc>
              <a:spcAft>
                <a:spcPts val="0"/>
              </a:spcAft>
              <a:buFont typeface="Arial" pitchFamily="34" charset="0"/>
              <a:buChar char="•"/>
            </a:pPr>
            <a:r>
              <a:rPr lang="en-US" sz="2400" dirty="0" smtClean="0"/>
              <a:t>  </a:t>
            </a:r>
            <a:r>
              <a:rPr lang="en-US" sz="2400" dirty="0" err="1" smtClean="0"/>
              <a:t>Naaman</a:t>
            </a:r>
            <a:r>
              <a:rPr lang="en-US" sz="2400" dirty="0" smtClean="0"/>
              <a:t> finally went to the prophet Elisha</a:t>
            </a:r>
          </a:p>
          <a:p>
            <a:pPr marL="352425" lvl="1" algn="l">
              <a:lnSpc>
                <a:spcPct val="150000"/>
              </a:lnSpc>
              <a:spcAft>
                <a:spcPts val="0"/>
              </a:spcAft>
              <a:buFont typeface="Arial" pitchFamily="34" charset="0"/>
              <a:buChar char="•"/>
            </a:pPr>
            <a:r>
              <a:rPr lang="en-US" sz="2400" dirty="0" smtClean="0"/>
              <a:t>  Elisha’s servant delivered the message</a:t>
            </a:r>
          </a:p>
          <a:p>
            <a:pPr marL="352425" lvl="1" algn="l">
              <a:lnSpc>
                <a:spcPct val="150000"/>
              </a:lnSpc>
              <a:spcAft>
                <a:spcPts val="0"/>
              </a:spcAft>
              <a:buFont typeface="Arial" pitchFamily="34" charset="0"/>
              <a:buChar char="•"/>
            </a:pPr>
            <a:r>
              <a:rPr lang="en-US" sz="2400" dirty="0" smtClean="0"/>
              <a:t>  Human wisdom, “He would come out . . . </a:t>
            </a:r>
          </a:p>
          <a:p>
            <a:pPr marL="352425" lvl="1" algn="l">
              <a:lnSpc>
                <a:spcPct val="150000"/>
              </a:lnSpc>
              <a:spcAft>
                <a:spcPts val="0"/>
              </a:spcAft>
              <a:buFont typeface="Arial" pitchFamily="34" charset="0"/>
              <a:buChar char="•"/>
            </a:pPr>
            <a:r>
              <a:rPr lang="en-US" sz="2400" dirty="0" smtClean="0"/>
              <a:t>  Human wisdom, “My rivers . . .”</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Faith, Grace and Obedience brought him cleansing</a:t>
            </a:r>
            <a:endParaRPr lang="en-US" sz="800" b="0" dirty="0" smtClean="0">
              <a:solidFill>
                <a:srgbClr val="FFFF00"/>
              </a:solidFill>
            </a:endParaRPr>
          </a:p>
          <a:p>
            <a:pPr marL="352425" lvl="1" algn="l">
              <a:lnSpc>
                <a:spcPct val="150000"/>
              </a:lnSpc>
            </a:pPr>
            <a:r>
              <a:rPr lang="en-US" sz="900" dirty="0" smtClean="0">
                <a:solidFill>
                  <a:srgbClr val="FFFF00"/>
                </a:solidFill>
              </a:rPr>
              <a:t> </a:t>
            </a:r>
            <a:endParaRPr lang="en-US" sz="2800" dirty="0" smtClean="0">
              <a:solidFill>
                <a:srgbClr val="FFFF00"/>
              </a:solidFill>
            </a:endParaRPr>
          </a:p>
          <a:p>
            <a:pPr algn="just"/>
            <a:r>
              <a:rPr lang="en-US" sz="2400" i="1" dirty="0" smtClean="0"/>
              <a:t> 14  So he went down and dipped seven times in the Jordan, according to the saying of the man of God; and his flesh was restored like the flesh of a little child, and he was clean. </a:t>
            </a:r>
          </a:p>
          <a:p>
            <a:pPr algn="just"/>
            <a:r>
              <a:rPr lang="en-US" sz="2400" i="1" dirty="0" smtClean="0"/>
              <a:t>						2 Kings 5:14	</a:t>
            </a:r>
            <a:endParaRPr lang="en-US" sz="2400"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1354217"/>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24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1908215"/>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Must go to right source</a:t>
            </a:r>
            <a:endParaRPr lang="en-US" sz="2400" i="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381000"/>
            <a:ext cx="8229600" cy="6186309"/>
          </a:xfrm>
          <a:prstGeom prst="rect">
            <a:avLst/>
          </a:prstGeom>
          <a:noFill/>
          <a:ln w="9525">
            <a:noFill/>
            <a:miter lim="800000"/>
            <a:headEnd/>
            <a:tailEnd/>
          </a:ln>
        </p:spPr>
        <p:txBody>
          <a:bodyPr>
            <a:spAutoFit/>
          </a:bodyPr>
          <a:lstStyle/>
          <a:p>
            <a:pPr algn="just"/>
            <a:r>
              <a:rPr lang="en-US" sz="2200" i="1" dirty="0" smtClean="0"/>
              <a:t> 6  Then he brought the letter to the king of Israel, which said, Now be advised, when this letter comes to you, that I have sent </a:t>
            </a:r>
            <a:r>
              <a:rPr lang="en-US" sz="2200" i="1" dirty="0" err="1" smtClean="0"/>
              <a:t>Naaman</a:t>
            </a:r>
            <a:r>
              <a:rPr lang="en-US" sz="2200" i="1" dirty="0" smtClean="0"/>
              <a:t> my servant to you, that you may heal him of his leprosy. </a:t>
            </a:r>
          </a:p>
          <a:p>
            <a:pPr algn="just"/>
            <a:r>
              <a:rPr lang="en-US" sz="2200" i="1" dirty="0" smtClean="0"/>
              <a:t>7  And it happened, when the king of Israel read the letter, that he tore his clothes and said, "Am I God, to kill and make alive, that this man sends a man to me to heal him of his leprosy? Therefore please consider, and see how he seeks a quarrel with me." </a:t>
            </a:r>
          </a:p>
          <a:p>
            <a:pPr algn="just"/>
            <a:r>
              <a:rPr lang="en-US" sz="2200" i="1" dirty="0" smtClean="0"/>
              <a:t>8  So it was, when Elisha the man of God heard that the king of Israel had torn his clothes, that he sent to the king, saying, "Why have you torn your clothes? Please let him come to me, and he shall know that there is a prophet in Israel." </a:t>
            </a:r>
          </a:p>
          <a:p>
            <a:pPr algn="just"/>
            <a:r>
              <a:rPr lang="en-US" sz="2200" i="1" dirty="0" smtClean="0"/>
              <a:t>9  Then </a:t>
            </a:r>
            <a:r>
              <a:rPr lang="en-US" sz="2200" i="1" dirty="0" err="1" smtClean="0"/>
              <a:t>Naaman</a:t>
            </a:r>
            <a:r>
              <a:rPr lang="en-US" sz="2200" i="1" dirty="0" smtClean="0"/>
              <a:t> went with his horses and chariot, and he stood at the door of Elisha's house. </a:t>
            </a:r>
          </a:p>
          <a:p>
            <a:pPr algn="just"/>
            <a:r>
              <a:rPr lang="en-US" sz="2200" i="1" dirty="0" smtClean="0"/>
              <a:t>10  And Elisha sent a messenger to him, saying, "Go and wash in  the  Jordan  seven  times,  and  your  flesh  shall …</a:t>
            </a:r>
            <a:endParaRPr lang="en-US" sz="2200"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2462213"/>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We bring nothing except our sinful self</a:t>
            </a:r>
            <a:endParaRPr lang="en-US" sz="2400" i="1" dirty="0">
              <a:solidFill>
                <a:srgbClr val="FFFF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3016210"/>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Heaven’s message comes from His servant</a:t>
            </a:r>
            <a:endParaRPr lang="en-US" sz="2400" i="1" dirty="0">
              <a:solidFill>
                <a:srgbClr val="FFFF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3570208"/>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p>
          <a:p>
            <a:pPr marL="352425" lvl="1" algn="l">
              <a:lnSpc>
                <a:spcPct val="150000"/>
              </a:lnSpc>
              <a:spcAft>
                <a:spcPts val="0"/>
              </a:spcAft>
              <a:buFont typeface="Arial" pitchFamily="34" charset="0"/>
              <a:buChar char="•"/>
            </a:pPr>
            <a:r>
              <a:rPr lang="en-US" sz="2400" dirty="0" smtClean="0"/>
              <a:t>  Heaven’s message comes from His servant</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Human wisdom is worthless</a:t>
            </a:r>
            <a:endParaRPr lang="en-US" sz="2400" i="1" dirty="0">
              <a:solidFill>
                <a:srgbClr val="FFFF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4124206"/>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p>
          <a:p>
            <a:pPr marL="352425" lvl="1" algn="l">
              <a:lnSpc>
                <a:spcPct val="150000"/>
              </a:lnSpc>
              <a:spcAft>
                <a:spcPts val="0"/>
              </a:spcAft>
              <a:buFont typeface="Arial" pitchFamily="34" charset="0"/>
              <a:buChar char="•"/>
            </a:pPr>
            <a:r>
              <a:rPr lang="en-US" sz="2400" dirty="0" smtClean="0"/>
              <a:t>  Heaven’s message comes from His servant</a:t>
            </a:r>
          </a:p>
          <a:p>
            <a:pPr marL="352425" lvl="1" algn="l">
              <a:lnSpc>
                <a:spcPct val="150000"/>
              </a:lnSpc>
              <a:spcAft>
                <a:spcPts val="0"/>
              </a:spcAft>
              <a:buFont typeface="Arial" pitchFamily="34" charset="0"/>
              <a:buChar char="•"/>
            </a:pPr>
            <a:r>
              <a:rPr lang="en-US" sz="2400" dirty="0" smtClean="0"/>
              <a:t>  Human wisdom is worthless</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Salvation comes after obedience</a:t>
            </a:r>
            <a:endParaRPr lang="en-US" sz="2400" i="1" dirty="0">
              <a:solidFill>
                <a:srgbClr val="FFFF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4678204"/>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p>
          <a:p>
            <a:pPr marL="352425" lvl="1" algn="l">
              <a:lnSpc>
                <a:spcPct val="150000"/>
              </a:lnSpc>
              <a:spcAft>
                <a:spcPts val="0"/>
              </a:spcAft>
              <a:buFont typeface="Arial" pitchFamily="34" charset="0"/>
              <a:buChar char="•"/>
            </a:pPr>
            <a:r>
              <a:rPr lang="en-US" sz="2400" dirty="0" smtClean="0"/>
              <a:t>  Heaven’s message comes from His servant</a:t>
            </a:r>
          </a:p>
          <a:p>
            <a:pPr marL="352425" lvl="1" algn="l">
              <a:lnSpc>
                <a:spcPct val="150000"/>
              </a:lnSpc>
              <a:spcAft>
                <a:spcPts val="0"/>
              </a:spcAft>
              <a:buFont typeface="Arial" pitchFamily="34" charset="0"/>
              <a:buChar char="•"/>
            </a:pPr>
            <a:r>
              <a:rPr lang="en-US" sz="2400" dirty="0" smtClean="0"/>
              <a:t>  Human wisdom is worthless</a:t>
            </a:r>
          </a:p>
          <a:p>
            <a:pPr marL="352425" lvl="1" algn="l">
              <a:lnSpc>
                <a:spcPct val="150000"/>
              </a:lnSpc>
              <a:spcAft>
                <a:spcPts val="0"/>
              </a:spcAft>
              <a:buFont typeface="Arial" pitchFamily="34" charset="0"/>
              <a:buChar char="•"/>
            </a:pPr>
            <a:r>
              <a:rPr lang="en-US" sz="2400" dirty="0" smtClean="0"/>
              <a:t>  Salvation comes after obedience</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Grace—Salvation is His gift</a:t>
            </a:r>
            <a:endParaRPr lang="en-US" sz="2400" i="1" dirty="0">
              <a:solidFill>
                <a:srgbClr val="FFFF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5232202"/>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p>
          <a:p>
            <a:pPr marL="352425" lvl="1" algn="l">
              <a:lnSpc>
                <a:spcPct val="150000"/>
              </a:lnSpc>
              <a:spcAft>
                <a:spcPts val="0"/>
              </a:spcAft>
              <a:buFont typeface="Arial" pitchFamily="34" charset="0"/>
              <a:buChar char="•"/>
            </a:pPr>
            <a:r>
              <a:rPr lang="en-US" sz="2400" dirty="0" smtClean="0"/>
              <a:t>  Heaven’s message comes from His servant</a:t>
            </a:r>
          </a:p>
          <a:p>
            <a:pPr marL="352425" lvl="1" algn="l">
              <a:lnSpc>
                <a:spcPct val="150000"/>
              </a:lnSpc>
              <a:spcAft>
                <a:spcPts val="0"/>
              </a:spcAft>
              <a:buFont typeface="Arial" pitchFamily="34" charset="0"/>
              <a:buChar char="•"/>
            </a:pPr>
            <a:r>
              <a:rPr lang="en-US" sz="2400" dirty="0" smtClean="0"/>
              <a:t>  Human wisdom is worthless</a:t>
            </a:r>
          </a:p>
          <a:p>
            <a:pPr marL="352425" lvl="1" algn="l">
              <a:lnSpc>
                <a:spcPct val="150000"/>
              </a:lnSpc>
              <a:spcAft>
                <a:spcPts val="0"/>
              </a:spcAft>
              <a:buFont typeface="Arial" pitchFamily="34" charset="0"/>
              <a:buChar char="•"/>
            </a:pPr>
            <a:r>
              <a:rPr lang="en-US" sz="2400" dirty="0" smtClean="0"/>
              <a:t>  Salvation comes after obedience</a:t>
            </a:r>
          </a:p>
          <a:p>
            <a:pPr marL="352425" lvl="1" algn="l">
              <a:lnSpc>
                <a:spcPct val="150000"/>
              </a:lnSpc>
              <a:spcAft>
                <a:spcPts val="0"/>
              </a:spcAft>
              <a:buFont typeface="Arial" pitchFamily="34" charset="0"/>
              <a:buChar char="•"/>
            </a:pPr>
            <a:r>
              <a:rPr lang="en-US" sz="2400" dirty="0" smtClean="0"/>
              <a:t>  Grace—Salvation is His gift</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Faith—Acceptance of His message/will</a:t>
            </a:r>
            <a:endParaRPr lang="en-US" sz="2400" i="1" dirty="0">
              <a:solidFill>
                <a:srgbClr val="FFFF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387013"/>
            <a:ext cx="8305800" cy="5786199"/>
          </a:xfrm>
          <a:prstGeom prst="rect">
            <a:avLst/>
          </a:prstGeom>
          <a:noFill/>
          <a:ln w="9525">
            <a:noFill/>
            <a:miter lim="800000"/>
            <a:headEnd/>
            <a:tailEnd/>
          </a:ln>
        </p:spPr>
        <p:txBody>
          <a:bodyPr wrap="square">
            <a:spAutoFit/>
          </a:bodyPr>
          <a:lstStyle/>
          <a:p>
            <a:pPr algn="ctr">
              <a:spcAft>
                <a:spcPts val="1200"/>
              </a:spcAft>
            </a:pPr>
            <a:r>
              <a:rPr lang="en-US" sz="4000" dirty="0" smtClean="0">
                <a:solidFill>
                  <a:srgbClr val="FFFF00"/>
                </a:solidFill>
              </a:rPr>
              <a:t>Faith, Grace and Obedience</a:t>
            </a:r>
            <a:endParaRPr lang="en-US" dirty="0" smtClean="0">
              <a:solidFill>
                <a:srgbClr val="FFFF00"/>
              </a:solidFill>
            </a:endParaRPr>
          </a:p>
          <a:p>
            <a:pPr algn="ctr">
              <a:spcAft>
                <a:spcPts val="0"/>
              </a:spcAft>
            </a:pPr>
            <a:r>
              <a:rPr lang="en-US" dirty="0" smtClean="0">
                <a:solidFill>
                  <a:srgbClr val="FFFF00"/>
                </a:solidFill>
              </a:rPr>
              <a:t>A Study of Salvation</a:t>
            </a:r>
            <a:endParaRPr lang="en-US" sz="3600" dirty="0" smtClean="0"/>
          </a:p>
          <a:p>
            <a:pPr marL="352425" lvl="1" algn="l">
              <a:lnSpc>
                <a:spcPct val="150000"/>
              </a:lnSpc>
              <a:spcAft>
                <a:spcPts val="0"/>
              </a:spcAft>
              <a:buFont typeface="Arial" pitchFamily="34" charset="0"/>
              <a:buChar char="•"/>
            </a:pPr>
            <a:r>
              <a:rPr lang="en-US" sz="2400" dirty="0" smtClean="0"/>
              <a:t>  Must go to right source</a:t>
            </a:r>
          </a:p>
          <a:p>
            <a:pPr marL="352425" lvl="1" algn="l">
              <a:lnSpc>
                <a:spcPct val="150000"/>
              </a:lnSpc>
              <a:spcAft>
                <a:spcPts val="0"/>
              </a:spcAft>
              <a:buFont typeface="Arial" pitchFamily="34" charset="0"/>
              <a:buChar char="•"/>
            </a:pPr>
            <a:r>
              <a:rPr lang="en-US" sz="2400" dirty="0" smtClean="0"/>
              <a:t>  We bring nothing except our sinful self</a:t>
            </a:r>
          </a:p>
          <a:p>
            <a:pPr marL="352425" lvl="1" algn="l">
              <a:lnSpc>
                <a:spcPct val="150000"/>
              </a:lnSpc>
              <a:spcAft>
                <a:spcPts val="0"/>
              </a:spcAft>
              <a:buFont typeface="Arial" pitchFamily="34" charset="0"/>
              <a:buChar char="•"/>
            </a:pPr>
            <a:r>
              <a:rPr lang="en-US" sz="2400" dirty="0" smtClean="0"/>
              <a:t>  Heaven’s message comes from His servant</a:t>
            </a:r>
          </a:p>
          <a:p>
            <a:pPr marL="352425" lvl="1" algn="l">
              <a:lnSpc>
                <a:spcPct val="150000"/>
              </a:lnSpc>
              <a:spcAft>
                <a:spcPts val="0"/>
              </a:spcAft>
              <a:buFont typeface="Arial" pitchFamily="34" charset="0"/>
              <a:buChar char="•"/>
            </a:pPr>
            <a:r>
              <a:rPr lang="en-US" sz="2400" dirty="0" smtClean="0"/>
              <a:t>  Human wisdom is worthless</a:t>
            </a:r>
          </a:p>
          <a:p>
            <a:pPr marL="352425" lvl="1" algn="l">
              <a:lnSpc>
                <a:spcPct val="150000"/>
              </a:lnSpc>
              <a:spcAft>
                <a:spcPts val="0"/>
              </a:spcAft>
              <a:buFont typeface="Arial" pitchFamily="34" charset="0"/>
              <a:buChar char="•"/>
            </a:pPr>
            <a:r>
              <a:rPr lang="en-US" sz="2400" dirty="0" smtClean="0"/>
              <a:t>  Salvation comes after obedience</a:t>
            </a:r>
          </a:p>
          <a:p>
            <a:pPr marL="352425" lvl="1" algn="l">
              <a:lnSpc>
                <a:spcPct val="150000"/>
              </a:lnSpc>
              <a:spcAft>
                <a:spcPts val="0"/>
              </a:spcAft>
              <a:buFont typeface="Arial" pitchFamily="34" charset="0"/>
              <a:buChar char="•"/>
            </a:pPr>
            <a:r>
              <a:rPr lang="en-US" sz="2400" dirty="0" smtClean="0"/>
              <a:t>  Grace—Salvation is His gift</a:t>
            </a:r>
          </a:p>
          <a:p>
            <a:pPr marL="352425" lvl="1" algn="l">
              <a:lnSpc>
                <a:spcPct val="150000"/>
              </a:lnSpc>
              <a:spcAft>
                <a:spcPts val="0"/>
              </a:spcAft>
              <a:buFont typeface="Arial" pitchFamily="34" charset="0"/>
              <a:buChar char="•"/>
            </a:pPr>
            <a:r>
              <a:rPr lang="en-US" sz="2400" dirty="0" smtClean="0"/>
              <a:t>  Faith—Acceptance of His message/will</a:t>
            </a:r>
            <a:endParaRPr lang="en-US" sz="2400" dirty="0" smtClean="0">
              <a:solidFill>
                <a:srgbClr val="FFFF00"/>
              </a:solidFill>
            </a:endParaRPr>
          </a:p>
          <a:p>
            <a:pPr marL="352425" lvl="1" algn="l">
              <a:lnSpc>
                <a:spcPct val="150000"/>
              </a:lnSpc>
              <a:spcAft>
                <a:spcPts val="0"/>
              </a:spcAft>
              <a:buFont typeface="Arial" pitchFamily="34" charset="0"/>
              <a:buChar char="•"/>
            </a:pPr>
            <a:r>
              <a:rPr lang="en-US" sz="2400" dirty="0" smtClean="0">
                <a:solidFill>
                  <a:srgbClr val="FFFF00"/>
                </a:solidFill>
              </a:rPr>
              <a:t>  Obedience—Manifestation of doing His will</a:t>
            </a:r>
            <a:endParaRPr lang="en-US" sz="2400" i="1" dirty="0">
              <a:solidFill>
                <a:srgbClr val="FFFF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646331"/>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1483483"/>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a:t>
            </a:r>
            <a:r>
              <a:rPr lang="en-US" dirty="0" smtClean="0"/>
              <a:t>16:16</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2320635"/>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16:16</a:t>
            </a:r>
          </a:p>
          <a:p>
            <a:pPr lvl="1" algn="l">
              <a:spcBef>
                <a:spcPct val="70000"/>
              </a:spcBef>
              <a:buFontTx/>
              <a:buChar char="•"/>
            </a:pPr>
            <a:r>
              <a:rPr lang="en-US" dirty="0"/>
              <a:t>  Repent (turn from sin)	Acts </a:t>
            </a:r>
            <a:r>
              <a:rPr lang="en-US" dirty="0" smtClean="0"/>
              <a:t>17:30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381000"/>
            <a:ext cx="8229600" cy="5847755"/>
          </a:xfrm>
          <a:prstGeom prst="rect">
            <a:avLst/>
          </a:prstGeom>
          <a:noFill/>
          <a:ln w="9525">
            <a:noFill/>
            <a:miter lim="800000"/>
            <a:headEnd/>
            <a:tailEnd/>
          </a:ln>
        </p:spPr>
        <p:txBody>
          <a:bodyPr>
            <a:spAutoFit/>
          </a:bodyPr>
          <a:lstStyle/>
          <a:p>
            <a:pPr algn="just"/>
            <a:r>
              <a:rPr lang="en-US" sz="2200" i="1" dirty="0" smtClean="0"/>
              <a:t> . .  be restored to you, and you shall be clean." </a:t>
            </a:r>
          </a:p>
          <a:p>
            <a:pPr algn="just"/>
            <a:r>
              <a:rPr lang="en-US" sz="2200" i="1" dirty="0" smtClean="0"/>
              <a:t>11  But </a:t>
            </a:r>
            <a:r>
              <a:rPr lang="en-US" sz="2200" i="1" dirty="0" err="1" smtClean="0"/>
              <a:t>Naaman</a:t>
            </a:r>
            <a:r>
              <a:rPr lang="en-US" sz="2200" i="1" dirty="0" smtClean="0"/>
              <a:t> became furious, and went away and said, "Indeed, I said to myself, 'He will surely come out to me, and stand and call on the name of the LORD his God, and wave his hand over the place, and heal the leprosy.' </a:t>
            </a:r>
          </a:p>
          <a:p>
            <a:pPr algn="just"/>
            <a:r>
              <a:rPr lang="en-US" sz="2200" i="1" dirty="0" smtClean="0"/>
              <a:t>12  Are not the </a:t>
            </a:r>
            <a:r>
              <a:rPr lang="en-US" sz="2200" i="1" dirty="0" err="1" smtClean="0"/>
              <a:t>Abanah</a:t>
            </a:r>
            <a:r>
              <a:rPr lang="en-US" sz="2200" i="1" dirty="0" smtClean="0"/>
              <a:t> and the </a:t>
            </a:r>
            <a:r>
              <a:rPr lang="en-US" sz="2200" i="1" dirty="0" err="1" smtClean="0"/>
              <a:t>Pharpar</a:t>
            </a:r>
            <a:r>
              <a:rPr lang="en-US" sz="2200" i="1" dirty="0" smtClean="0"/>
              <a:t>, the rivers of Damascus, better than all the waters of Israel? Could I not wash in them and be clean?" So he turned and went away in a rage. </a:t>
            </a:r>
          </a:p>
          <a:p>
            <a:pPr algn="just"/>
            <a:r>
              <a:rPr lang="en-US" sz="2200" i="1" dirty="0" smtClean="0"/>
              <a:t>13  And his servants came near and spoke to him, and said, "My father, if the prophet had told you to do something great, would you not have done it? How much more then, when he says to you, 'Wash, and be clean'?" </a:t>
            </a:r>
          </a:p>
          <a:p>
            <a:pPr algn="just"/>
            <a:r>
              <a:rPr lang="en-US" sz="2200" i="1" dirty="0" smtClean="0"/>
              <a:t>14  So he went down and dipped seven times in the Jordan, according to the saying of the man of God; and his flesh was restored like the flesh of a little child, and he was clean.						2 Kings 5:1-14</a:t>
            </a:r>
            <a:endParaRPr lang="en-US" sz="2200" i="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3157788"/>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16:16</a:t>
            </a:r>
          </a:p>
          <a:p>
            <a:pPr lvl="1" algn="l">
              <a:spcBef>
                <a:spcPct val="70000"/>
              </a:spcBef>
              <a:buFontTx/>
              <a:buChar char="•"/>
            </a:pPr>
            <a:r>
              <a:rPr lang="en-US" dirty="0"/>
              <a:t>  Repent (turn from sin)	Acts 17:30</a:t>
            </a:r>
          </a:p>
          <a:p>
            <a:pPr lvl="1" algn="l">
              <a:spcBef>
                <a:spcPct val="70000"/>
              </a:spcBef>
              <a:buFontTx/>
              <a:buChar char="•"/>
            </a:pPr>
            <a:r>
              <a:rPr lang="en-US" dirty="0"/>
              <a:t>  Confess Christ		Rom. </a:t>
            </a:r>
            <a:r>
              <a:rPr lang="en-US" dirty="0" smtClean="0"/>
              <a:t>10:9</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3994940"/>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16:16</a:t>
            </a:r>
          </a:p>
          <a:p>
            <a:pPr lvl="1" algn="l">
              <a:spcBef>
                <a:spcPct val="70000"/>
              </a:spcBef>
              <a:buFontTx/>
              <a:buChar char="•"/>
            </a:pPr>
            <a:r>
              <a:rPr lang="en-US" dirty="0"/>
              <a:t>  Repent (turn from sin)	Acts 17:30</a:t>
            </a:r>
          </a:p>
          <a:p>
            <a:pPr lvl="1" algn="l">
              <a:spcBef>
                <a:spcPct val="70000"/>
              </a:spcBef>
              <a:buFontTx/>
              <a:buChar char="•"/>
            </a:pPr>
            <a:r>
              <a:rPr lang="en-US" dirty="0"/>
              <a:t>  Confess Christ		Rom. 10:9</a:t>
            </a:r>
          </a:p>
          <a:p>
            <a:pPr lvl="1" algn="l">
              <a:spcBef>
                <a:spcPct val="70000"/>
              </a:spcBef>
              <a:buFontTx/>
              <a:buChar char="•"/>
            </a:pPr>
            <a:r>
              <a:rPr lang="en-US" dirty="0"/>
              <a:t>  Baptized into Christ	Gal. </a:t>
            </a:r>
            <a:r>
              <a:rPr lang="en-US" dirty="0" smtClean="0"/>
              <a:t>3:26-27</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4832092"/>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16:16</a:t>
            </a:r>
          </a:p>
          <a:p>
            <a:pPr lvl="1" algn="l">
              <a:spcBef>
                <a:spcPct val="70000"/>
              </a:spcBef>
              <a:buFontTx/>
              <a:buChar char="•"/>
            </a:pPr>
            <a:r>
              <a:rPr lang="en-US" dirty="0"/>
              <a:t>  Repent (turn from sin)	Acts 17:30</a:t>
            </a:r>
          </a:p>
          <a:p>
            <a:pPr lvl="1" algn="l">
              <a:spcBef>
                <a:spcPct val="70000"/>
              </a:spcBef>
              <a:buFontTx/>
              <a:buChar char="•"/>
            </a:pPr>
            <a:r>
              <a:rPr lang="en-US" dirty="0"/>
              <a:t>  Confess Christ		Rom. 10:9</a:t>
            </a:r>
          </a:p>
          <a:p>
            <a:pPr lvl="1" algn="l">
              <a:spcBef>
                <a:spcPct val="70000"/>
              </a:spcBef>
              <a:buFontTx/>
              <a:buChar char="•"/>
            </a:pPr>
            <a:r>
              <a:rPr lang="en-US" dirty="0"/>
              <a:t>  Baptized into Christ	Gal. 3:26-27</a:t>
            </a:r>
          </a:p>
          <a:p>
            <a:pPr algn="ctr">
              <a:spcBef>
                <a:spcPct val="70000"/>
              </a:spcBef>
            </a:pPr>
            <a:r>
              <a:rPr lang="en-US" dirty="0">
                <a:solidFill>
                  <a:srgbClr val="FFFF00"/>
                </a:solidFill>
              </a:rPr>
              <a:t>Added to His Kingdom, His </a:t>
            </a:r>
            <a:r>
              <a:rPr lang="en-US" dirty="0" smtClean="0">
                <a:solidFill>
                  <a:srgbClr val="FFFF00"/>
                </a:solidFill>
              </a:rPr>
              <a:t>Church</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5669244"/>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Grace, Your Faith &amp; Obedience</a:t>
            </a:r>
            <a:endParaRPr lang="en-US" sz="3600" dirty="0">
              <a:solidFill>
                <a:srgbClr val="FFFF00"/>
              </a:solidFill>
            </a:endParaRPr>
          </a:p>
          <a:p>
            <a:pPr lvl="1" algn="l">
              <a:spcBef>
                <a:spcPct val="70000"/>
              </a:spcBef>
              <a:buFontTx/>
              <a:buChar char="•"/>
            </a:pPr>
            <a:r>
              <a:rPr lang="en-US" dirty="0"/>
              <a:t>  Believe in Him			Mark 16:16</a:t>
            </a:r>
          </a:p>
          <a:p>
            <a:pPr lvl="1" algn="l">
              <a:spcBef>
                <a:spcPct val="70000"/>
              </a:spcBef>
              <a:buFontTx/>
              <a:buChar char="•"/>
            </a:pPr>
            <a:r>
              <a:rPr lang="en-US" dirty="0"/>
              <a:t>  Repent (turn from sin)	Acts 17:30</a:t>
            </a:r>
          </a:p>
          <a:p>
            <a:pPr lvl="1" algn="l">
              <a:spcBef>
                <a:spcPct val="70000"/>
              </a:spcBef>
              <a:buFontTx/>
              <a:buChar char="•"/>
            </a:pPr>
            <a:r>
              <a:rPr lang="en-US" dirty="0"/>
              <a:t>  Confess Christ		Rom. 10:9</a:t>
            </a:r>
          </a:p>
          <a:p>
            <a:pPr lvl="1" algn="l">
              <a:spcBef>
                <a:spcPct val="70000"/>
              </a:spcBef>
              <a:buFontTx/>
              <a:buChar char="•"/>
            </a:pPr>
            <a:r>
              <a:rPr lang="en-US" dirty="0"/>
              <a:t>  Baptized into Christ	Gal. 3:26-27</a:t>
            </a:r>
          </a:p>
          <a:p>
            <a:pPr algn="ctr">
              <a:spcBef>
                <a:spcPct val="70000"/>
              </a:spcBef>
            </a:pPr>
            <a:r>
              <a:rPr lang="en-US" dirty="0">
                <a:solidFill>
                  <a:srgbClr val="FFFF00"/>
                </a:solidFill>
              </a:rPr>
              <a:t>Added to His Kingdom, His Church</a:t>
            </a:r>
          </a:p>
          <a:p>
            <a:pPr lvl="1" algn="l">
              <a:spcBef>
                <a:spcPct val="70000"/>
              </a:spcBef>
              <a:buFontTx/>
              <a:buChar char="•"/>
            </a:pPr>
            <a:r>
              <a:rPr lang="en-US" dirty="0"/>
              <a:t>  Be faithful until death	Rev. 2:10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901593"/>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1661993"/>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 </a:t>
            </a:r>
            <a:endParaRPr lang="en-US" sz="2800" dirty="0" smtClean="0"/>
          </a:p>
          <a:p>
            <a:pPr marL="352425" lvl="1" algn="l">
              <a:lnSpc>
                <a:spcPct val="150000"/>
              </a:lnSpc>
              <a:buFont typeface="Arial" pitchFamily="34" charset="0"/>
              <a:buChar char="•"/>
            </a:pPr>
            <a:r>
              <a:rPr lang="en-US" sz="2800" dirty="0" smtClean="0"/>
              <a:t>  Definition of Faith</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2308324"/>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 </a:t>
            </a:r>
            <a:endParaRPr lang="en-US" sz="2800" dirty="0" smtClean="0"/>
          </a:p>
          <a:p>
            <a:pPr marL="352425" lvl="1" algn="l">
              <a:lnSpc>
                <a:spcPct val="150000"/>
              </a:lnSpc>
              <a:buFont typeface="Arial" pitchFamily="34" charset="0"/>
              <a:buChar char="•"/>
            </a:pPr>
            <a:r>
              <a:rPr lang="en-US" sz="2800" dirty="0" smtClean="0"/>
              <a:t>  Definition of Faith</a:t>
            </a:r>
          </a:p>
          <a:p>
            <a:pPr marL="352425" lvl="1" algn="l">
              <a:lnSpc>
                <a:spcPct val="150000"/>
              </a:lnSpc>
              <a:buFont typeface="Arial" pitchFamily="34" charset="0"/>
              <a:buChar char="•"/>
            </a:pPr>
            <a:r>
              <a:rPr lang="en-US" sz="2800" dirty="0" smtClean="0"/>
              <a:t>  Definition of Grace</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2954655"/>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 </a:t>
            </a:r>
            <a:endParaRPr lang="en-US" sz="2800" dirty="0" smtClean="0"/>
          </a:p>
          <a:p>
            <a:pPr marL="352425" lvl="1" algn="l">
              <a:lnSpc>
                <a:spcPct val="150000"/>
              </a:lnSpc>
              <a:buFont typeface="Arial" pitchFamily="34" charset="0"/>
              <a:buChar char="•"/>
            </a:pPr>
            <a:r>
              <a:rPr lang="en-US" sz="2800" dirty="0" smtClean="0"/>
              <a:t>  Definition of Faith</a:t>
            </a:r>
          </a:p>
          <a:p>
            <a:pPr marL="352425" lvl="1" algn="l">
              <a:lnSpc>
                <a:spcPct val="150000"/>
              </a:lnSpc>
              <a:buFont typeface="Arial" pitchFamily="34" charset="0"/>
              <a:buChar char="•"/>
            </a:pPr>
            <a:r>
              <a:rPr lang="en-US" sz="2800" dirty="0" smtClean="0"/>
              <a:t>  Definition of Grace</a:t>
            </a:r>
          </a:p>
          <a:p>
            <a:pPr marL="352425" lvl="1" algn="l">
              <a:lnSpc>
                <a:spcPct val="150000"/>
              </a:lnSpc>
              <a:buFont typeface="Arial" pitchFamily="34" charset="0"/>
              <a:buChar char="•"/>
            </a:pPr>
            <a:r>
              <a:rPr lang="en-US" sz="2800" dirty="0" smtClean="0"/>
              <a:t>  Definition of Obedience</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228600"/>
            <a:ext cx="8534400" cy="3600986"/>
          </a:xfrm>
          <a:prstGeom prst="rect">
            <a:avLst/>
          </a:prstGeom>
          <a:noFill/>
          <a:ln w="9525">
            <a:noFill/>
            <a:miter lim="800000"/>
            <a:headEnd/>
            <a:tailEnd/>
          </a:ln>
        </p:spPr>
        <p:txBody>
          <a:bodyPr wrap="square">
            <a:spAutoFit/>
          </a:bodyPr>
          <a:lstStyle/>
          <a:p>
            <a:pPr marL="352425" algn="ctr">
              <a:lnSpc>
                <a:spcPct val="150000"/>
              </a:lnSpc>
            </a:pPr>
            <a:r>
              <a:rPr lang="en-US" sz="4000" dirty="0" smtClean="0">
                <a:solidFill>
                  <a:srgbClr val="FFFF00"/>
                </a:solidFill>
              </a:rPr>
              <a:t>Faith, Grace and Obedience </a:t>
            </a:r>
            <a:endParaRPr lang="en-US" sz="2800" dirty="0" smtClean="0"/>
          </a:p>
          <a:p>
            <a:pPr marL="352425" lvl="1" algn="l">
              <a:lnSpc>
                <a:spcPct val="150000"/>
              </a:lnSpc>
              <a:buFont typeface="Arial" pitchFamily="34" charset="0"/>
              <a:buChar char="•"/>
            </a:pPr>
            <a:r>
              <a:rPr lang="en-US" sz="2800" dirty="0" smtClean="0"/>
              <a:t>  Definition of Faith</a:t>
            </a:r>
          </a:p>
          <a:p>
            <a:pPr marL="352425" lvl="1" algn="l">
              <a:lnSpc>
                <a:spcPct val="150000"/>
              </a:lnSpc>
              <a:buFont typeface="Arial" pitchFamily="34" charset="0"/>
              <a:buChar char="•"/>
            </a:pPr>
            <a:r>
              <a:rPr lang="en-US" sz="2800" dirty="0" smtClean="0"/>
              <a:t>  Definition of Grace</a:t>
            </a:r>
          </a:p>
          <a:p>
            <a:pPr marL="352425" lvl="1" algn="l">
              <a:lnSpc>
                <a:spcPct val="150000"/>
              </a:lnSpc>
              <a:buFont typeface="Arial" pitchFamily="34" charset="0"/>
              <a:buChar char="•"/>
            </a:pPr>
            <a:r>
              <a:rPr lang="en-US" sz="2800" dirty="0" smtClean="0"/>
              <a:t>  Definition of Obedience</a:t>
            </a:r>
          </a:p>
          <a:p>
            <a:pPr marL="352425" lvl="1" algn="l">
              <a:lnSpc>
                <a:spcPct val="150000"/>
              </a:lnSpc>
              <a:buFont typeface="Arial" pitchFamily="34" charset="0"/>
              <a:buChar char="•"/>
            </a:pPr>
            <a:r>
              <a:rPr lang="en-US" sz="2800" dirty="0" smtClean="0"/>
              <a:t>  Relationship of These</a:t>
            </a:r>
            <a:endParaRPr lang="en-US" sz="28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4/1/2006 9:43:11 PM&quot;&gt;&lt;Slide id=&quot;256&quot; dur=&quot;1.86&quot;/&gt;&lt;/Timings&gt;&lt;/WMTools&gt;"/>
</p:tagLst>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7599</TotalTime>
  <Pages>37</Pages>
  <Words>1992</Words>
  <Application>Microsoft Office PowerPoint</Application>
  <PresentationFormat>On-screen Show (4:3)</PresentationFormat>
  <Paragraphs>274</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Neon Frame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creator>Dan Jenkins</dc:creator>
  <cp:lastModifiedBy>David</cp:lastModifiedBy>
  <cp:revision>237</cp:revision>
  <cp:lastPrinted>1601-01-01T00:00:00Z</cp:lastPrinted>
  <dcterms:created xsi:type="dcterms:W3CDTF">1999-05-09T20:26:14Z</dcterms:created>
  <dcterms:modified xsi:type="dcterms:W3CDTF">2010-11-21T12:40:57Z</dcterms:modified>
</cp:coreProperties>
</file>