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61" r:id="rId6"/>
    <p:sldId id="260" r:id="rId7"/>
    <p:sldId id="262" r:id="rId8"/>
    <p:sldId id="259" r:id="rId9"/>
    <p:sldId id="265" r:id="rId10"/>
    <p:sldId id="266" r:id="rId11"/>
    <p:sldId id="269" r:id="rId12"/>
    <p:sldId id="270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0"/>
    <p:restoredTop sz="86410"/>
  </p:normalViewPr>
  <p:slideViewPr>
    <p:cSldViewPr>
      <p:cViewPr varScale="1">
        <p:scale>
          <a:sx n="64" d="100"/>
          <a:sy n="64" d="100"/>
        </p:scale>
        <p:origin x="-120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C109-3B63-4186-A5FF-8BB665D8987A}" type="datetimeFigureOut">
              <a:rPr lang="en-US" smtClean="0"/>
              <a:pPr/>
              <a:t>10/24/2010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DF0E-1A6F-4D83-BB1D-6B99D246E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C109-3B63-4186-A5FF-8BB665D8987A}" type="datetimeFigureOut">
              <a:rPr lang="en-US" smtClean="0"/>
              <a:pPr/>
              <a:t>10/24/2010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DF0E-1A6F-4D83-BB1D-6B99D246E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C109-3B63-4186-A5FF-8BB665D8987A}" type="datetimeFigureOut">
              <a:rPr lang="en-US" smtClean="0"/>
              <a:pPr/>
              <a:t>10/24/2010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DF0E-1A6F-4D83-BB1D-6B99D246E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C109-3B63-4186-A5FF-8BB665D8987A}" type="datetimeFigureOut">
              <a:rPr lang="en-US" smtClean="0"/>
              <a:pPr/>
              <a:t>10/24/2010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DF0E-1A6F-4D83-BB1D-6B99D246E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C109-3B63-4186-A5FF-8BB665D8987A}" type="datetimeFigureOut">
              <a:rPr lang="en-US" smtClean="0"/>
              <a:pPr/>
              <a:t>10/24/2010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DF0E-1A6F-4D83-BB1D-6B99D246E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C109-3B63-4186-A5FF-8BB665D8987A}" type="datetimeFigureOut">
              <a:rPr lang="en-US" smtClean="0"/>
              <a:pPr/>
              <a:t>10/24/2010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DF0E-1A6F-4D83-BB1D-6B99D246E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C109-3B63-4186-A5FF-8BB665D8987A}" type="datetimeFigureOut">
              <a:rPr lang="en-US" smtClean="0"/>
              <a:pPr/>
              <a:t>10/24/2010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DF0E-1A6F-4D83-BB1D-6B99D246E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C109-3B63-4186-A5FF-8BB665D8987A}" type="datetimeFigureOut">
              <a:rPr lang="en-US" smtClean="0"/>
              <a:pPr/>
              <a:t>10/24/2010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DF0E-1A6F-4D83-BB1D-6B99D246E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C109-3B63-4186-A5FF-8BB665D8987A}" type="datetimeFigureOut">
              <a:rPr lang="en-US" smtClean="0"/>
              <a:pPr/>
              <a:t>10/24/2010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DF0E-1A6F-4D83-BB1D-6B99D246E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C109-3B63-4186-A5FF-8BB665D8987A}" type="datetimeFigureOut">
              <a:rPr lang="en-US" smtClean="0"/>
              <a:pPr/>
              <a:t>10/24/2010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DF0E-1A6F-4D83-BB1D-6B99D246E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C109-3B63-4186-A5FF-8BB665D8987A}" type="datetimeFigureOut">
              <a:rPr lang="en-US" smtClean="0"/>
              <a:pPr/>
              <a:t>10/24/2010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DF0E-1A6F-4D83-BB1D-6B99D246E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4C109-3B63-4186-A5FF-8BB665D8987A}" type="datetimeFigureOut">
              <a:rPr lang="en-US" smtClean="0"/>
              <a:pPr/>
              <a:t>10/24/2010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DDF0E-1A6F-4D83-BB1D-6B99D246E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Alvarenga\Pictures\Argentina Globe 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113463" cy="5334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219200" y="457200"/>
            <a:ext cx="66861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ARGENTINA MISSIONS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lvarenga\Pictures\BigAR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124200" y="274638"/>
            <a:ext cx="5562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latin typeface="+mj-lt"/>
                <a:ea typeface="+mj-ea"/>
                <a:cs typeface="+mj-cs"/>
              </a:rPr>
              <a:t>Your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Part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24200" y="1295400"/>
            <a:ext cx="57150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Get involved in the work in San Juan, AR.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="1" dirty="0" smtClean="0"/>
              <a:t>Ways to do so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smtClean="0"/>
              <a:t>Praying for us &amp; the work in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San Juan, AR.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smtClean="0"/>
              <a:t>Encouraging us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smtClean="0"/>
              <a:t>Visiting the work when we’re down there.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smtClean="0"/>
              <a:t>Assisting us financially.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 descr="C:\Users\Alvarenga\Pictures\PBLCO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71800" cy="2349500"/>
          </a:xfrm>
          <a:prstGeom prst="rect">
            <a:avLst/>
          </a:prstGeom>
          <a:noFill/>
        </p:spPr>
      </p:pic>
      <p:pic>
        <p:nvPicPr>
          <p:cNvPr id="2054" name="Picture 6" descr="C:\Users\Alvarenga\Pictures\us_fla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743200"/>
            <a:ext cx="22098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274638"/>
            <a:ext cx="3886200" cy="1143000"/>
          </a:xfrm>
        </p:spPr>
        <p:txBody>
          <a:bodyPr/>
          <a:lstStyle/>
          <a:p>
            <a:r>
              <a:rPr lang="en-US" dirty="0" smtClean="0"/>
              <a:t>The Gospel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447800"/>
            <a:ext cx="4038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Christ died for our sins according to the Scriptures (Isa. 53:4-6).</a:t>
            </a:r>
          </a:p>
          <a:p>
            <a:r>
              <a:rPr lang="en-US" dirty="0" smtClean="0"/>
              <a:t>He was buried and resurrected on the third day according to the Scriptures </a:t>
            </a:r>
            <a:r>
              <a:rPr lang="es-AR" dirty="0" smtClean="0"/>
              <a:t>(Acts 2:27; cf. Psalm 16:10; Hos. 6:2; Mat. 12:39-40; 16:21).</a:t>
            </a:r>
            <a:endParaRPr lang="en-US" dirty="0"/>
          </a:p>
        </p:txBody>
      </p:sp>
      <p:pic>
        <p:nvPicPr>
          <p:cNvPr id="2050" name="Picture 2" descr="C:\Users\Alvarenga\Pictures\Gospel Chart.png"/>
          <p:cNvPicPr>
            <a:picLocks noChangeAspect="1" noChangeArrowheads="1"/>
          </p:cNvPicPr>
          <p:nvPr/>
        </p:nvPicPr>
        <p:blipFill>
          <a:blip r:embed="rId2" cstate="print"/>
          <a:srcRect r="50000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41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Obeying the Gospel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295400"/>
            <a:ext cx="44196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After you learn/hear it, you must:</a:t>
            </a:r>
          </a:p>
          <a:p>
            <a:r>
              <a:rPr lang="en-US" dirty="0" smtClean="0"/>
              <a:t>Believe it (Heb. 11:6).</a:t>
            </a:r>
          </a:p>
          <a:p>
            <a:r>
              <a:rPr lang="en-US" dirty="0" smtClean="0"/>
              <a:t>Repent of your sins (Acts 17:30).</a:t>
            </a:r>
          </a:p>
          <a:p>
            <a:r>
              <a:rPr lang="en-US" dirty="0" smtClean="0"/>
              <a:t>Confess Jesus as Lord and Son of God (Rom. 10:10; Matt. 10:32-33).</a:t>
            </a:r>
          </a:p>
          <a:p>
            <a:r>
              <a:rPr lang="en-US" dirty="0" smtClean="0"/>
              <a:t>Be baptized to wash away your sins (Acts 22:16)</a:t>
            </a:r>
            <a:endParaRPr lang="en-US" dirty="0"/>
          </a:p>
        </p:txBody>
      </p:sp>
      <p:pic>
        <p:nvPicPr>
          <p:cNvPr id="2050" name="Picture 2" descr="C:\Users\Alvarenga\Pictures\Gospel Chart.png"/>
          <p:cNvPicPr>
            <a:picLocks noChangeAspect="1" noChangeArrowheads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76400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“Every man has more right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To hear the Gospel once, than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Any man has to hear it twice.”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400" y="4953000"/>
            <a:ext cx="4018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Avon Malone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lvarenga\Pictures\Bandera Argent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228600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 Do We Want to be Missionaries?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1066800"/>
            <a:ext cx="91440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Because Jesus has commissioned us to go and preach His Gospel (Matt. 28:18-20).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Because we have a passion to save lost souls and are aware of their true value (Luke 15).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Because the Gospel has not reached the lost living in San Juan, Argentina (Mark 16:15-16).  “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Every man has more right to hear the Gospel once, than any man has to hear it twice.”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Because we feel there are people crying out for help and craving for the truth (cf. Acts 16:9-10).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Because the harvest is truly plentiful, but the laborers are few (Matt. 9:37-38).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Because the fields are already white for harvest (John 4:35).  And…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Because here we are, send us! (cf. Isaiah 6:8).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274638"/>
            <a:ext cx="4343400" cy="1143000"/>
          </a:xfrm>
        </p:spPr>
        <p:txBody>
          <a:bodyPr/>
          <a:lstStyle/>
          <a:p>
            <a:r>
              <a:rPr lang="en-US" b="1" dirty="0" smtClean="0"/>
              <a:t>Argentina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600200"/>
            <a:ext cx="44958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Population: </a:t>
            </a:r>
            <a:r>
              <a:rPr lang="en-US" dirty="0" smtClean="0"/>
              <a:t>40,913,584 (July 2009 est.)</a:t>
            </a:r>
          </a:p>
          <a:p>
            <a:r>
              <a:rPr lang="en-US" b="1" dirty="0" smtClean="0"/>
              <a:t>Language: </a:t>
            </a:r>
            <a:r>
              <a:rPr lang="en-US" dirty="0" smtClean="0"/>
              <a:t>Castilian, others: Italian, English &amp; German</a:t>
            </a:r>
          </a:p>
          <a:p>
            <a:r>
              <a:rPr lang="en-US" b="1" dirty="0" smtClean="0"/>
              <a:t>People: </a:t>
            </a:r>
            <a:r>
              <a:rPr lang="en-US" dirty="0" smtClean="0"/>
              <a:t>86.4% European descent,  8% Mestizo, 4% Arab and Asian, 1.6% Amerindians.</a:t>
            </a:r>
          </a:p>
          <a:p>
            <a:r>
              <a:rPr lang="en-US" b="1" dirty="0" smtClean="0"/>
              <a:t>Literacy: </a:t>
            </a:r>
            <a:r>
              <a:rPr lang="en-US" dirty="0" smtClean="0"/>
              <a:t>97.6%</a:t>
            </a:r>
          </a:p>
          <a:p>
            <a:r>
              <a:rPr lang="en-US" b="1" dirty="0" smtClean="0"/>
              <a:t>Government: </a:t>
            </a:r>
            <a:r>
              <a:rPr lang="en-US" dirty="0" smtClean="0"/>
              <a:t>Democrat</a:t>
            </a:r>
          </a:p>
          <a:p>
            <a:r>
              <a:rPr lang="en-US" b="1" dirty="0" smtClean="0"/>
              <a:t>Climate: </a:t>
            </a:r>
            <a:r>
              <a:rPr lang="en-US" dirty="0" smtClean="0"/>
              <a:t>4 seasons</a:t>
            </a:r>
          </a:p>
        </p:txBody>
      </p:sp>
      <p:pic>
        <p:nvPicPr>
          <p:cNvPr id="3075" name="Picture 3" descr="C:\Users\Alvarenga\Pictures\Argentina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43400" cy="6858000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152400"/>
            <a:ext cx="5715000" cy="762000"/>
          </a:xfrm>
        </p:spPr>
        <p:txBody>
          <a:bodyPr>
            <a:noAutofit/>
          </a:bodyPr>
          <a:lstStyle/>
          <a:p>
            <a:r>
              <a:rPr lang="en-US" sz="3400" b="1" dirty="0" smtClean="0"/>
              <a:t>Religious Background in Argentina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990600"/>
            <a:ext cx="5791200" cy="5867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76.5% of argentines are Roman Catholic.</a:t>
            </a:r>
          </a:p>
          <a:p>
            <a:r>
              <a:rPr lang="en-US" dirty="0" smtClean="0"/>
              <a:t>11.3% are religiously indifferent.</a:t>
            </a:r>
          </a:p>
          <a:p>
            <a:r>
              <a:rPr lang="en-US" dirty="0" smtClean="0"/>
              <a:t>9% are protestant (with 7.9% in Pentecostal denominations).</a:t>
            </a:r>
          </a:p>
          <a:p>
            <a:r>
              <a:rPr lang="en-US" dirty="0" smtClean="0"/>
              <a:t>1.2% are Jehovah’s Witness</a:t>
            </a:r>
          </a:p>
          <a:p>
            <a:r>
              <a:rPr lang="en-US" dirty="0" smtClean="0"/>
              <a:t>0.9% are Mormons.</a:t>
            </a:r>
          </a:p>
          <a:p>
            <a:r>
              <a:rPr lang="en-US" dirty="0" smtClean="0"/>
              <a:t>The church of Christ has never been established in San Juan, Argentina.</a:t>
            </a:r>
          </a:p>
          <a:p>
            <a:r>
              <a:rPr lang="en-US" dirty="0" smtClean="0"/>
              <a:t>Missionary efforts have been made by members of the Church of Christ in the following argentine provinces:</a:t>
            </a:r>
            <a:r>
              <a:rPr lang="en-US" b="1" dirty="0" smtClean="0"/>
              <a:t> </a:t>
            </a:r>
            <a:r>
              <a:rPr lang="en-US" dirty="0" smtClean="0"/>
              <a:t>Buenos    Aires (east), Chubut (south), Mendoza (west), and Córdoba (central).</a:t>
            </a:r>
          </a:p>
          <a:p>
            <a:endParaRPr lang="en-US" dirty="0" smtClean="0"/>
          </a:p>
        </p:txBody>
      </p:sp>
      <p:pic>
        <p:nvPicPr>
          <p:cNvPr id="3075" name="Picture 3" descr="C:\Users\Alvarenga\Pictures\Argentina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52800" cy="6858000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274638"/>
            <a:ext cx="25908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San Juan, Argentina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1600200"/>
            <a:ext cx="3200400" cy="51054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Population: </a:t>
            </a:r>
            <a:r>
              <a:rPr lang="en-US" dirty="0" smtClean="0"/>
              <a:t>705,378 (1.75% of Argentina’s population).</a:t>
            </a:r>
          </a:p>
          <a:p>
            <a:r>
              <a:rPr lang="en-US" b="1" dirty="0" smtClean="0"/>
              <a:t>Poverty &amp; Prosperity </a:t>
            </a:r>
          </a:p>
          <a:p>
            <a:r>
              <a:rPr lang="en-US" b="1" dirty="0" smtClean="0"/>
              <a:t>Income: </a:t>
            </a:r>
            <a:r>
              <a:rPr lang="en-US" dirty="0" smtClean="0"/>
              <a:t>Comes from Agriculture, Mine industry &amp; cattle.</a:t>
            </a:r>
            <a:endParaRPr lang="en-US" b="1" dirty="0" smtClean="0"/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099" name="Picture 3" descr="C:\Users\Alvarenga\Pictures\Buil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3657600" cy="2514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00" name="Picture 4" descr="Pobreza en Argent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447800"/>
            <a:ext cx="32004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1" name="Picture 5" descr="C:\Users\Alvarenga\Pictures\Casa en San Ju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267200"/>
            <a:ext cx="3581400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Lost Souls = </a:t>
            </a:r>
            <a:r>
              <a:rPr lang="en-US" b="1" smtClean="0"/>
              <a:t>Great Spiritual Need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lvarenga\Pictures\People in San Ju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828800"/>
            <a:ext cx="4419600" cy="4495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3" name="Picture 3" descr="C:\Users\Alvarenga\Pictures\People in San Juan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4419600" cy="4686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lvarenga\Pictures\Bandera Argent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38200" y="1524000"/>
            <a:ext cx="7696200" cy="36933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sz="7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How can we fill this </a:t>
            </a:r>
          </a:p>
          <a:p>
            <a:pPr algn="ctr"/>
            <a:r>
              <a:rPr lang="en-US" sz="7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spiritual need?</a:t>
            </a:r>
            <a:endParaRPr lang="en-US" sz="7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lvarenga\Pictures\BigAR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124200" y="274638"/>
            <a:ext cx="5562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Our Part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24200" y="1295400"/>
            <a:ext cx="57150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 to San Juan to evangelize the lost &amp; establish the church there.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Advantages: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Lord will be with us (Matt.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28:18-20).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Sandra is from San Juan, AR.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 has contacts there.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both speak the language.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-228600"/>
            <a:ext cx="3086100" cy="3124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8" name="Picture 3" descr="C:\Users\Alvarenga\Pictures\ARanimad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19400"/>
            <a:ext cx="2438400" cy="19050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553</Words>
  <Application>Microsoft Office PowerPoint</Application>
  <PresentationFormat>On-screen Show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Argentina</vt:lpstr>
      <vt:lpstr>Religious Background in Argentina</vt:lpstr>
      <vt:lpstr>San Juan, Argentina</vt:lpstr>
      <vt:lpstr>Lost Souls = Great Spiritual Need</vt:lpstr>
      <vt:lpstr>Slide 8</vt:lpstr>
      <vt:lpstr>Slide 9</vt:lpstr>
      <vt:lpstr>Slide 10</vt:lpstr>
      <vt:lpstr>The Gospel</vt:lpstr>
      <vt:lpstr>Obeying the Gospel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Douglas</dc:creator>
  <cp:lastModifiedBy>soundshack</cp:lastModifiedBy>
  <cp:revision>38</cp:revision>
  <dcterms:created xsi:type="dcterms:W3CDTF">2010-10-20T17:40:22Z</dcterms:created>
  <dcterms:modified xsi:type="dcterms:W3CDTF">2010-10-24T13:51:53Z</dcterms:modified>
</cp:coreProperties>
</file>