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/>
    <p:restoredTop sz="86410"/>
  </p:normalViewPr>
  <p:slideViewPr>
    <p:cSldViewPr>
      <p:cViewPr>
        <p:scale>
          <a:sx n="110" d="100"/>
          <a:sy n="110" d="100"/>
        </p:scale>
        <p:origin x="-139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ECD66-FAE5-4A2E-9ABE-D214578A05C1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644BC-84E1-47A6-B354-94D8F14C75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joice in your youth - title cop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3pPr>
              <a:defRPr>
                <a:ln w="3175">
                  <a:solidFill>
                    <a:srgbClr val="FFFF66"/>
                  </a:solidFill>
                </a:ln>
                <a:solidFill>
                  <a:srgbClr val="FFFF66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76545C-2284-45B2-AC05-F9EB7E972665}" type="datetimeFigureOut">
              <a:rPr lang="en-US" smtClean="0"/>
              <a:pPr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7C0443-2D33-4F4D-9DB1-2A38C1290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joice in your youth - text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1600200"/>
            <a:ext cx="7315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6">
              <a:lumMod val="40000"/>
              <a:lumOff val="60000"/>
            </a:schemeClr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38100" dist="381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391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God Wants You to Have Fun As a Kid</a:t>
            </a:r>
          </a:p>
          <a:p>
            <a:pPr lvl="1"/>
            <a:r>
              <a:rPr lang="en-US" dirty="0" smtClean="0"/>
              <a:t>Ecclesiastes 11:9-10</a:t>
            </a:r>
          </a:p>
          <a:p>
            <a:r>
              <a:rPr lang="en-US" dirty="0" smtClean="0"/>
              <a:t>God Wants You to Remember Him</a:t>
            </a:r>
          </a:p>
          <a:p>
            <a:pPr lvl="1"/>
            <a:r>
              <a:rPr lang="en-US" dirty="0" smtClean="0"/>
              <a:t>Ecclesiastes 12:1</a:t>
            </a:r>
          </a:p>
          <a:p>
            <a:r>
              <a:rPr lang="en-US" dirty="0" smtClean="0"/>
              <a:t>God Wants You to Obey Your Parents</a:t>
            </a:r>
          </a:p>
          <a:p>
            <a:pPr lvl="1"/>
            <a:r>
              <a:rPr lang="en-US" dirty="0" smtClean="0"/>
              <a:t>Because it is right (Eph. 6:1)</a:t>
            </a:r>
          </a:p>
          <a:p>
            <a:pPr lvl="1"/>
            <a:r>
              <a:rPr lang="en-US" dirty="0" smtClean="0"/>
              <a:t>Because it is a commandment (Eph. 6:2)</a:t>
            </a:r>
          </a:p>
          <a:p>
            <a:pPr lvl="1"/>
            <a:r>
              <a:rPr lang="en-US" dirty="0" smtClean="0"/>
              <a:t>Because it is advantageous (Eph. 6:3)</a:t>
            </a:r>
          </a:p>
          <a:p>
            <a:pPr lvl="1"/>
            <a:r>
              <a:rPr lang="en-US" dirty="0" smtClean="0"/>
              <a:t>Because it is well pleasing to Him</a:t>
            </a:r>
            <a:r>
              <a:rPr lang="en-US" sz="2700" dirty="0" smtClean="0"/>
              <a:t> (Col. 3:20)</a:t>
            </a:r>
            <a:endParaRPr lang="en-US" sz="27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3914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God Wants You to Be Wise &amp; Not Foolish</a:t>
            </a:r>
          </a:p>
          <a:p>
            <a:pPr lvl="1"/>
            <a:r>
              <a:rPr lang="en-US" dirty="0" smtClean="0"/>
              <a:t>Rejoicing in your youth &amp; allowing others</a:t>
            </a:r>
          </a:p>
        </p:txBody>
      </p:sp>
      <p:sp>
        <p:nvSpPr>
          <p:cNvPr id="1302" name="AutoShape 278"/>
          <p:cNvSpPr>
            <a:spLocks noChangeAspect="1" noChangeArrowheads="1" noTextEdit="1"/>
          </p:cNvSpPr>
          <p:nvPr/>
        </p:nvSpPr>
        <p:spPr bwMode="auto">
          <a:xfrm>
            <a:off x="-109538" y="2676525"/>
            <a:ext cx="9363076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4" name="Rectangle 280"/>
          <p:cNvSpPr>
            <a:spLocks noChangeArrowheads="1"/>
          </p:cNvSpPr>
          <p:nvPr/>
        </p:nvSpPr>
        <p:spPr bwMode="auto">
          <a:xfrm>
            <a:off x="0" y="2786063"/>
            <a:ext cx="4572000" cy="5048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5" name="Rectangle 281"/>
          <p:cNvSpPr>
            <a:spLocks noChangeArrowheads="1"/>
          </p:cNvSpPr>
          <p:nvPr/>
        </p:nvSpPr>
        <p:spPr bwMode="auto">
          <a:xfrm>
            <a:off x="4572000" y="2786063"/>
            <a:ext cx="4572000" cy="504825"/>
          </a:xfrm>
          <a:prstGeom prst="rect">
            <a:avLst/>
          </a:prstGeom>
          <a:solidFill>
            <a:srgbClr val="C0504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" name="Rectangle 282"/>
          <p:cNvSpPr>
            <a:spLocks noChangeArrowheads="1"/>
          </p:cNvSpPr>
          <p:nvPr/>
        </p:nvSpPr>
        <p:spPr bwMode="auto">
          <a:xfrm>
            <a:off x="0" y="329088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7" name="Rectangle 283"/>
          <p:cNvSpPr>
            <a:spLocks noChangeArrowheads="1"/>
          </p:cNvSpPr>
          <p:nvPr/>
        </p:nvSpPr>
        <p:spPr bwMode="auto">
          <a:xfrm>
            <a:off x="4572000" y="329088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8" name="Rectangle 284"/>
          <p:cNvSpPr>
            <a:spLocks noChangeArrowheads="1"/>
          </p:cNvSpPr>
          <p:nvPr/>
        </p:nvSpPr>
        <p:spPr bwMode="auto">
          <a:xfrm>
            <a:off x="0" y="3795713"/>
            <a:ext cx="4572000" cy="504825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9" name="Rectangle 285"/>
          <p:cNvSpPr>
            <a:spLocks noChangeArrowheads="1"/>
          </p:cNvSpPr>
          <p:nvPr/>
        </p:nvSpPr>
        <p:spPr bwMode="auto">
          <a:xfrm>
            <a:off x="4572000" y="3795713"/>
            <a:ext cx="4572000" cy="504825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0" name="Rectangle 286"/>
          <p:cNvSpPr>
            <a:spLocks noChangeArrowheads="1"/>
          </p:cNvSpPr>
          <p:nvPr/>
        </p:nvSpPr>
        <p:spPr bwMode="auto">
          <a:xfrm>
            <a:off x="0" y="430053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1" name="Rectangle 287"/>
          <p:cNvSpPr>
            <a:spLocks noChangeArrowheads="1"/>
          </p:cNvSpPr>
          <p:nvPr/>
        </p:nvSpPr>
        <p:spPr bwMode="auto">
          <a:xfrm>
            <a:off x="4572000" y="430053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2" name="Rectangle 288"/>
          <p:cNvSpPr>
            <a:spLocks noChangeArrowheads="1"/>
          </p:cNvSpPr>
          <p:nvPr/>
        </p:nvSpPr>
        <p:spPr bwMode="auto">
          <a:xfrm>
            <a:off x="0" y="4805363"/>
            <a:ext cx="4572000" cy="514350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3" name="Rectangle 289"/>
          <p:cNvSpPr>
            <a:spLocks noChangeArrowheads="1"/>
          </p:cNvSpPr>
          <p:nvPr/>
        </p:nvSpPr>
        <p:spPr bwMode="auto">
          <a:xfrm>
            <a:off x="4572000" y="4805363"/>
            <a:ext cx="4572000" cy="514350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4" name="Rectangle 290"/>
          <p:cNvSpPr>
            <a:spLocks noChangeArrowheads="1"/>
          </p:cNvSpPr>
          <p:nvPr/>
        </p:nvSpPr>
        <p:spPr bwMode="auto">
          <a:xfrm>
            <a:off x="0" y="5319713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5" name="Rectangle 291"/>
          <p:cNvSpPr>
            <a:spLocks noChangeArrowheads="1"/>
          </p:cNvSpPr>
          <p:nvPr/>
        </p:nvSpPr>
        <p:spPr bwMode="auto">
          <a:xfrm>
            <a:off x="4572000" y="5319713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6" name="Rectangle 292"/>
          <p:cNvSpPr>
            <a:spLocks noChangeArrowheads="1"/>
          </p:cNvSpPr>
          <p:nvPr/>
        </p:nvSpPr>
        <p:spPr bwMode="auto">
          <a:xfrm>
            <a:off x="0" y="5824538"/>
            <a:ext cx="4572000" cy="495300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7" name="Rectangle 293"/>
          <p:cNvSpPr>
            <a:spLocks noChangeArrowheads="1"/>
          </p:cNvSpPr>
          <p:nvPr/>
        </p:nvSpPr>
        <p:spPr bwMode="auto">
          <a:xfrm>
            <a:off x="4572000" y="5824538"/>
            <a:ext cx="4572000" cy="495300"/>
          </a:xfrm>
          <a:prstGeom prst="rect">
            <a:avLst/>
          </a:prstGeom>
          <a:solidFill>
            <a:srgbClr val="F4E9E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8" name="Rectangle 294"/>
          <p:cNvSpPr>
            <a:spLocks noChangeArrowheads="1"/>
          </p:cNvSpPr>
          <p:nvPr/>
        </p:nvSpPr>
        <p:spPr bwMode="auto">
          <a:xfrm>
            <a:off x="0" y="631983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9" name="Rectangle 295"/>
          <p:cNvSpPr>
            <a:spLocks noChangeArrowheads="1"/>
          </p:cNvSpPr>
          <p:nvPr/>
        </p:nvSpPr>
        <p:spPr bwMode="auto">
          <a:xfrm>
            <a:off x="4572000" y="6319838"/>
            <a:ext cx="4572000" cy="504825"/>
          </a:xfrm>
          <a:prstGeom prst="rect">
            <a:avLst/>
          </a:prstGeom>
          <a:solidFill>
            <a:srgbClr val="E8D0D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0" name="Rectangle 296"/>
          <p:cNvSpPr>
            <a:spLocks noChangeArrowheads="1"/>
          </p:cNvSpPr>
          <p:nvPr/>
        </p:nvSpPr>
        <p:spPr bwMode="auto">
          <a:xfrm>
            <a:off x="4572000" y="2781300"/>
            <a:ext cx="9525" cy="405765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" name="Rectangle 297"/>
          <p:cNvSpPr>
            <a:spLocks noChangeArrowheads="1"/>
          </p:cNvSpPr>
          <p:nvPr/>
        </p:nvSpPr>
        <p:spPr bwMode="auto">
          <a:xfrm>
            <a:off x="-9525" y="3271838"/>
            <a:ext cx="9163051" cy="3810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2" name="Rectangle 298"/>
          <p:cNvSpPr>
            <a:spLocks noChangeArrowheads="1"/>
          </p:cNvSpPr>
          <p:nvPr/>
        </p:nvSpPr>
        <p:spPr bwMode="auto">
          <a:xfrm>
            <a:off x="-4763" y="3795713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3" name="Rectangle 299"/>
          <p:cNvSpPr>
            <a:spLocks noChangeArrowheads="1"/>
          </p:cNvSpPr>
          <p:nvPr/>
        </p:nvSpPr>
        <p:spPr bwMode="auto">
          <a:xfrm>
            <a:off x="-4763" y="4300538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4" name="Rectangle 300"/>
          <p:cNvSpPr>
            <a:spLocks noChangeArrowheads="1"/>
          </p:cNvSpPr>
          <p:nvPr/>
        </p:nvSpPr>
        <p:spPr bwMode="auto">
          <a:xfrm>
            <a:off x="-4763" y="4805363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5" name="Rectangle 301"/>
          <p:cNvSpPr>
            <a:spLocks noChangeArrowheads="1"/>
          </p:cNvSpPr>
          <p:nvPr/>
        </p:nvSpPr>
        <p:spPr bwMode="auto">
          <a:xfrm>
            <a:off x="-4763" y="5319713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6" name="Rectangle 302"/>
          <p:cNvSpPr>
            <a:spLocks noChangeArrowheads="1"/>
          </p:cNvSpPr>
          <p:nvPr/>
        </p:nvSpPr>
        <p:spPr bwMode="auto">
          <a:xfrm>
            <a:off x="-4763" y="5824538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7" name="Rectangle 303"/>
          <p:cNvSpPr>
            <a:spLocks noChangeArrowheads="1"/>
          </p:cNvSpPr>
          <p:nvPr/>
        </p:nvSpPr>
        <p:spPr bwMode="auto">
          <a:xfrm>
            <a:off x="-4763" y="6319838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8" name="Rectangle 304"/>
          <p:cNvSpPr>
            <a:spLocks noChangeArrowheads="1"/>
          </p:cNvSpPr>
          <p:nvPr/>
        </p:nvSpPr>
        <p:spPr bwMode="auto">
          <a:xfrm>
            <a:off x="0" y="2781300"/>
            <a:ext cx="9525" cy="405765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9" name="Rectangle 305"/>
          <p:cNvSpPr>
            <a:spLocks noChangeArrowheads="1"/>
          </p:cNvSpPr>
          <p:nvPr/>
        </p:nvSpPr>
        <p:spPr bwMode="auto">
          <a:xfrm>
            <a:off x="9144000" y="2781300"/>
            <a:ext cx="9525" cy="4057650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0" name="Rectangle 306"/>
          <p:cNvSpPr>
            <a:spLocks noChangeArrowheads="1"/>
          </p:cNvSpPr>
          <p:nvPr/>
        </p:nvSpPr>
        <p:spPr bwMode="auto">
          <a:xfrm>
            <a:off x="-4763" y="2786063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" name="Rectangle 307"/>
          <p:cNvSpPr>
            <a:spLocks noChangeArrowheads="1"/>
          </p:cNvSpPr>
          <p:nvPr/>
        </p:nvSpPr>
        <p:spPr bwMode="auto">
          <a:xfrm>
            <a:off x="-4763" y="6824663"/>
            <a:ext cx="9163051" cy="9525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2" name="Rectangle 308"/>
          <p:cNvSpPr>
            <a:spLocks noChangeArrowheads="1"/>
          </p:cNvSpPr>
          <p:nvPr/>
        </p:nvSpPr>
        <p:spPr bwMode="auto">
          <a:xfrm>
            <a:off x="96837" y="2827338"/>
            <a:ext cx="30003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Wise Child in Proverbs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5" name="Group 344"/>
          <p:cNvGrpSpPr/>
          <p:nvPr/>
        </p:nvGrpSpPr>
        <p:grpSpPr>
          <a:xfrm>
            <a:off x="4668838" y="2827338"/>
            <a:ext cx="3257550" cy="447675"/>
            <a:chOff x="4668838" y="2827338"/>
            <a:chExt cx="3257550" cy="447675"/>
          </a:xfrm>
        </p:grpSpPr>
        <p:sp>
          <p:nvSpPr>
            <p:cNvPr id="1333" name="Rectangle 309"/>
            <p:cNvSpPr>
              <a:spLocks noChangeArrowheads="1"/>
            </p:cNvSpPr>
            <p:nvPr/>
          </p:nvSpPr>
          <p:spPr bwMode="auto">
            <a:xfrm>
              <a:off x="4668838" y="2827338"/>
              <a:ext cx="1838325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Foolish Child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4" name="Rectangle 310"/>
            <p:cNvSpPr>
              <a:spLocks noChangeArrowheads="1"/>
            </p:cNvSpPr>
            <p:nvPr/>
          </p:nvSpPr>
          <p:spPr bwMode="auto">
            <a:xfrm>
              <a:off x="6335713" y="2827338"/>
              <a:ext cx="1590675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in Proverbs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96837" y="3333750"/>
            <a:ext cx="3505200" cy="388938"/>
            <a:chOff x="96837" y="3333750"/>
            <a:chExt cx="3505200" cy="388938"/>
          </a:xfrm>
        </p:grpSpPr>
        <p:sp>
          <p:nvSpPr>
            <p:cNvPr id="1336" name="Rectangle 312"/>
            <p:cNvSpPr>
              <a:spLocks noChangeArrowheads="1"/>
            </p:cNvSpPr>
            <p:nvPr/>
          </p:nvSpPr>
          <p:spPr bwMode="auto">
            <a:xfrm>
              <a:off x="2420937" y="3333750"/>
              <a:ext cx="228600" cy="388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5" name="Rectangle 311"/>
            <p:cNvSpPr>
              <a:spLocks noChangeArrowheads="1"/>
            </p:cNvSpPr>
            <p:nvPr/>
          </p:nvSpPr>
          <p:spPr bwMode="auto">
            <a:xfrm>
              <a:off x="96837" y="3333750"/>
              <a:ext cx="2590800" cy="388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Listens to parents (1:8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7" name="Rectangle 313"/>
            <p:cNvSpPr>
              <a:spLocks noChangeArrowheads="1"/>
            </p:cNvSpPr>
            <p:nvPr/>
          </p:nvSpPr>
          <p:spPr bwMode="auto">
            <a:xfrm>
              <a:off x="2497137" y="3333750"/>
              <a:ext cx="1104900" cy="388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9; 23:22)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0" name="Group 339"/>
          <p:cNvGrpSpPr/>
          <p:nvPr/>
        </p:nvGrpSpPr>
        <p:grpSpPr>
          <a:xfrm>
            <a:off x="4668838" y="3333750"/>
            <a:ext cx="3381375" cy="388938"/>
            <a:chOff x="4668838" y="3333750"/>
            <a:chExt cx="3381375" cy="388938"/>
          </a:xfrm>
        </p:grpSpPr>
        <p:sp>
          <p:nvSpPr>
            <p:cNvPr id="1338" name="Rectangle 314"/>
            <p:cNvSpPr>
              <a:spLocks noChangeArrowheads="1"/>
            </p:cNvSpPr>
            <p:nvPr/>
          </p:nvSpPr>
          <p:spPr bwMode="auto">
            <a:xfrm>
              <a:off x="4668838" y="3333750"/>
              <a:ext cx="1000125" cy="388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Refuses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" name="Rectangle 315"/>
            <p:cNvSpPr>
              <a:spLocks noChangeArrowheads="1"/>
            </p:cNvSpPr>
            <p:nvPr/>
          </p:nvSpPr>
          <p:spPr bwMode="auto">
            <a:xfrm>
              <a:off x="5554663" y="3333750"/>
              <a:ext cx="2495550" cy="388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to listen (13:1; 19:27)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40" name="Rectangle 316"/>
          <p:cNvSpPr>
            <a:spLocks noChangeArrowheads="1"/>
          </p:cNvSpPr>
          <p:nvPr/>
        </p:nvSpPr>
        <p:spPr bwMode="auto">
          <a:xfrm>
            <a:off x="96837" y="3838575"/>
            <a:ext cx="36004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Obeys/Heeds instruction (13:1)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1" name="Group 340"/>
          <p:cNvGrpSpPr/>
          <p:nvPr/>
        </p:nvGrpSpPr>
        <p:grpSpPr>
          <a:xfrm>
            <a:off x="4668838" y="3838575"/>
            <a:ext cx="3514725" cy="390525"/>
            <a:chOff x="4668838" y="3838575"/>
            <a:chExt cx="3514725" cy="390525"/>
          </a:xfrm>
        </p:grpSpPr>
        <p:sp>
          <p:nvSpPr>
            <p:cNvPr id="1341" name="Rectangle 317"/>
            <p:cNvSpPr>
              <a:spLocks noChangeArrowheads="1"/>
            </p:cNvSpPr>
            <p:nvPr/>
          </p:nvSpPr>
          <p:spPr bwMode="auto">
            <a:xfrm>
              <a:off x="4668838" y="3838575"/>
              <a:ext cx="11049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Despises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2" name="Rectangle 318"/>
            <p:cNvSpPr>
              <a:spLocks noChangeArrowheads="1"/>
            </p:cNvSpPr>
            <p:nvPr/>
          </p:nvSpPr>
          <p:spPr bwMode="auto">
            <a:xfrm>
              <a:off x="5659438" y="3838575"/>
              <a:ext cx="2524125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instruction (15:5; 1:7)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43" name="Rectangle 319"/>
          <p:cNvSpPr>
            <a:spLocks noChangeArrowheads="1"/>
          </p:cNvSpPr>
          <p:nvPr/>
        </p:nvSpPr>
        <p:spPr bwMode="auto">
          <a:xfrm>
            <a:off x="96837" y="4344988"/>
            <a:ext cx="3000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Receives correction (15:5)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4" name="Rectangle 320"/>
          <p:cNvSpPr>
            <a:spLocks noChangeArrowheads="1"/>
          </p:cNvSpPr>
          <p:nvPr/>
        </p:nvSpPr>
        <p:spPr bwMode="auto">
          <a:xfrm>
            <a:off x="4668838" y="4344988"/>
            <a:ext cx="2628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Scoffs at rebuke (13:1)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5" name="Rectangle 321"/>
          <p:cNvSpPr>
            <a:spLocks noChangeArrowheads="1"/>
          </p:cNvSpPr>
          <p:nvPr/>
        </p:nvSpPr>
        <p:spPr bwMode="auto">
          <a:xfrm>
            <a:off x="96837" y="4851400"/>
            <a:ext cx="20097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Discerning (28:7)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6" name="Rectangle 322"/>
          <p:cNvSpPr>
            <a:spLocks noChangeArrowheads="1"/>
          </p:cNvSpPr>
          <p:nvPr/>
        </p:nvSpPr>
        <p:spPr bwMode="auto">
          <a:xfrm>
            <a:off x="4668838" y="4851400"/>
            <a:ext cx="3314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Right in his own eyes (12:15)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3" name="Group 342"/>
          <p:cNvGrpSpPr/>
          <p:nvPr/>
        </p:nvGrpSpPr>
        <p:grpSpPr>
          <a:xfrm>
            <a:off x="96837" y="5356225"/>
            <a:ext cx="4124325" cy="390525"/>
            <a:chOff x="96837" y="5356225"/>
            <a:chExt cx="4124325" cy="390525"/>
          </a:xfrm>
        </p:grpSpPr>
        <p:sp>
          <p:nvSpPr>
            <p:cNvPr id="1348" name="Rectangle 324"/>
            <p:cNvSpPr>
              <a:spLocks noChangeArrowheads="1"/>
            </p:cNvSpPr>
            <p:nvPr/>
          </p:nvSpPr>
          <p:spPr bwMode="auto">
            <a:xfrm>
              <a:off x="3649662" y="5356225"/>
              <a:ext cx="2286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6" name="Group 335"/>
            <p:cNvGrpSpPr/>
            <p:nvPr/>
          </p:nvGrpSpPr>
          <p:grpSpPr>
            <a:xfrm>
              <a:off x="96837" y="5356225"/>
              <a:ext cx="4124325" cy="390525"/>
              <a:chOff x="96837" y="5356225"/>
              <a:chExt cx="4124325" cy="390525"/>
            </a:xfrm>
          </p:grpSpPr>
          <p:sp>
            <p:nvSpPr>
              <p:cNvPr id="1347" name="Rectangle 323"/>
              <p:cNvSpPr>
                <a:spLocks noChangeArrowheads="1"/>
              </p:cNvSpPr>
              <p:nvPr/>
            </p:nvSpPr>
            <p:spPr bwMode="auto">
              <a:xfrm>
                <a:off x="96837" y="5356225"/>
                <a:ext cx="3857625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Brings joy &amp; gladness (10:1; 23:24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/>
            </p:nvSpPr>
            <p:spPr bwMode="auto">
              <a:xfrm>
                <a:off x="3725862" y="5356225"/>
                <a:ext cx="495300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25)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350" name="Rectangle 326"/>
          <p:cNvSpPr>
            <a:spLocks noChangeArrowheads="1"/>
          </p:cNvSpPr>
          <p:nvPr/>
        </p:nvSpPr>
        <p:spPr bwMode="auto">
          <a:xfrm>
            <a:off x="4668838" y="5356225"/>
            <a:ext cx="44767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Causes grief &amp; distress (10:1; 17:21, 25)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51" name="Rectangle 327"/>
          <p:cNvSpPr>
            <a:spLocks noChangeArrowheads="1"/>
          </p:cNvSpPr>
          <p:nvPr/>
        </p:nvSpPr>
        <p:spPr bwMode="auto">
          <a:xfrm>
            <a:off x="96837" y="5862638"/>
            <a:ext cx="3819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Righteous &amp; pure behavior (8:20)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52" name="Rectangle 328"/>
          <p:cNvSpPr>
            <a:spLocks noChangeArrowheads="1"/>
          </p:cNvSpPr>
          <p:nvPr/>
        </p:nvSpPr>
        <p:spPr bwMode="auto">
          <a:xfrm>
            <a:off x="4668838" y="5862638"/>
            <a:ext cx="45815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Shameful &amp; disgraceful behavior (19:26)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9" name="Group 338"/>
          <p:cNvGrpSpPr/>
          <p:nvPr/>
        </p:nvGrpSpPr>
        <p:grpSpPr>
          <a:xfrm>
            <a:off x="96837" y="6359525"/>
            <a:ext cx="3962400" cy="390525"/>
            <a:chOff x="96837" y="6359525"/>
            <a:chExt cx="3962400" cy="390525"/>
          </a:xfrm>
        </p:grpSpPr>
        <p:sp>
          <p:nvSpPr>
            <p:cNvPr id="1354" name="Rectangle 330"/>
            <p:cNvSpPr>
              <a:spLocks noChangeArrowheads="1"/>
            </p:cNvSpPr>
            <p:nvPr/>
          </p:nvSpPr>
          <p:spPr bwMode="auto">
            <a:xfrm>
              <a:off x="3621087" y="6359525"/>
              <a:ext cx="2286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3" name="Rectangle 329"/>
            <p:cNvSpPr>
              <a:spLocks noChangeArrowheads="1"/>
            </p:cNvSpPr>
            <p:nvPr/>
          </p:nvSpPr>
          <p:spPr bwMode="auto">
            <a:xfrm>
              <a:off x="96837" y="6359525"/>
              <a:ext cx="38481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Honors father &amp; mother (Eph. 6:1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5" name="Rectangle 331"/>
            <p:cNvSpPr>
              <a:spLocks noChangeArrowheads="1"/>
            </p:cNvSpPr>
            <p:nvPr/>
          </p:nvSpPr>
          <p:spPr bwMode="auto">
            <a:xfrm>
              <a:off x="3697287" y="6359525"/>
              <a:ext cx="36195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3)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4668838" y="6359525"/>
            <a:ext cx="4343400" cy="390525"/>
            <a:chOff x="4668838" y="6359525"/>
            <a:chExt cx="4343400" cy="390525"/>
          </a:xfrm>
        </p:grpSpPr>
        <p:grpSp>
          <p:nvGrpSpPr>
            <p:cNvPr id="342" name="Group 341"/>
            <p:cNvGrpSpPr/>
            <p:nvPr/>
          </p:nvGrpSpPr>
          <p:grpSpPr>
            <a:xfrm>
              <a:off x="4668838" y="6359525"/>
              <a:ext cx="4343400" cy="390525"/>
              <a:chOff x="4668838" y="6359525"/>
              <a:chExt cx="4343400" cy="390525"/>
            </a:xfrm>
          </p:grpSpPr>
          <p:sp>
            <p:nvSpPr>
              <p:cNvPr id="1356" name="Rectangle 332"/>
              <p:cNvSpPr>
                <a:spLocks noChangeArrowheads="1"/>
              </p:cNvSpPr>
              <p:nvPr/>
            </p:nvSpPr>
            <p:spPr bwMode="auto">
              <a:xfrm>
                <a:off x="4668838" y="6359525"/>
                <a:ext cx="1171575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Despises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/>
            </p:nvSpPr>
            <p:spPr bwMode="auto">
              <a:xfrm>
                <a:off x="5659438" y="6359525"/>
                <a:ext cx="3352800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&amp; ruins parents (15:20; 19:13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58" name="Rectangle 334"/>
            <p:cNvSpPr>
              <a:spLocks noChangeArrowheads="1"/>
            </p:cNvSpPr>
            <p:nvPr/>
          </p:nvSpPr>
          <p:spPr bwMode="auto">
            <a:xfrm>
              <a:off x="8716963" y="6359525"/>
              <a:ext cx="2286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02" grpId="0"/>
      <p:bldP spid="1304" grpId="0" animBg="1"/>
      <p:bldP spid="1305" grpId="0" animBg="1"/>
      <p:bldP spid="1306" grpId="0" animBg="1"/>
      <p:bldP spid="1307" grpId="0" animBg="1"/>
      <p:bldP spid="1308" grpId="0" animBg="1"/>
      <p:bldP spid="1309" grpId="0" animBg="1"/>
      <p:bldP spid="1310" grpId="0" animBg="1"/>
      <p:bldP spid="1311" grpId="0" animBg="1"/>
      <p:bldP spid="1312" grpId="0" animBg="1"/>
      <p:bldP spid="1313" grpId="0" animBg="1"/>
      <p:bldP spid="1314" grpId="0" animBg="1"/>
      <p:bldP spid="1315" grpId="0" animBg="1"/>
      <p:bldP spid="1316" grpId="0" animBg="1"/>
      <p:bldP spid="1317" grpId="0" animBg="1"/>
      <p:bldP spid="1318" grpId="0" animBg="1"/>
      <p:bldP spid="1319" grpId="0" animBg="1"/>
      <p:bldP spid="1320" grpId="0" animBg="1"/>
      <p:bldP spid="1321" grpId="0" animBg="1"/>
      <p:bldP spid="1322" grpId="0" animBg="1"/>
      <p:bldP spid="1323" grpId="0" animBg="1"/>
      <p:bldP spid="1324" grpId="0" animBg="1"/>
      <p:bldP spid="1325" grpId="0" animBg="1"/>
      <p:bldP spid="1326" grpId="0" animBg="1"/>
      <p:bldP spid="1327" grpId="0" animBg="1"/>
      <p:bldP spid="1328" grpId="0" animBg="1"/>
      <p:bldP spid="1329" grpId="0" animBg="1"/>
      <p:bldP spid="1330" grpId="0" animBg="1"/>
      <p:bldP spid="1331" grpId="0" animBg="1"/>
      <p:bldP spid="1332" grpId="0"/>
      <p:bldP spid="1340" grpId="0"/>
      <p:bldP spid="1343" grpId="0"/>
      <p:bldP spid="1344" grpId="0"/>
      <p:bldP spid="1345" grpId="0"/>
      <p:bldP spid="1346" grpId="0"/>
      <p:bldP spid="1350" grpId="0"/>
      <p:bldP spid="1351" grpId="0"/>
      <p:bldP spid="13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in Up a Child - Invit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391400" cy="5257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Believe Jesus is God’s Son – John 3:16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Repent from your sins – Luke 13:3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Confess your faith in Jesus – Romans 10:9-10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Be immersed in water – Galatians 3:26-27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rgbClr val="FFFF66"/>
                </a:solidFill>
              </a:rPr>
              <a:t>God washes away your sins – Acts 22:16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rgbClr val="FFFF66"/>
                </a:solidFill>
              </a:rPr>
              <a:t>God adds you to His church – Acts 2:47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rgbClr val="FFFF66"/>
                </a:solidFill>
              </a:rPr>
              <a:t>God writes your name in heaven – Heb. 12:23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Joyfully serve the Lord for life – 2 Tim. 4:7-8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267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37</cp:revision>
  <dcterms:created xsi:type="dcterms:W3CDTF">2010-10-02T21:56:19Z</dcterms:created>
  <dcterms:modified xsi:type="dcterms:W3CDTF">2010-10-03T21:54:39Z</dcterms:modified>
</cp:coreProperties>
</file>