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93" r:id="rId2"/>
    <p:sldId id="289" r:id="rId3"/>
    <p:sldId id="294" r:id="rId4"/>
    <p:sldId id="295" r:id="rId5"/>
    <p:sldId id="296" r:id="rId6"/>
    <p:sldId id="297" r:id="rId7"/>
    <p:sldId id="280" r:id="rId8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B9FFFF"/>
    <a:srgbClr val="81FFFF"/>
    <a:srgbClr val="800080"/>
    <a:srgbClr val="006666"/>
    <a:srgbClr val="97FFFF"/>
    <a:srgbClr val="FFFF66"/>
    <a:srgbClr val="777777"/>
    <a:srgbClr val="5F5F5F"/>
    <a:srgbClr val="CCE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>
        <p:scale>
          <a:sx n="98" d="100"/>
          <a:sy n="98" d="100"/>
        </p:scale>
        <p:origin x="-876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132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132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EA626E07-970C-4917-B9CC-487083EE442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132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130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10" y="4421823"/>
            <a:ext cx="5618480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3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132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20D21D17-5D5B-4ED7-A30E-790E1284C7A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111C35-6B4F-4241-B715-8EFB135DEEAA}" type="slidenum">
              <a:rPr lang="en-US"/>
              <a:pPr/>
              <a:t>1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21D17-5D5B-4ED7-A30E-790E1284C7A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21D17-5D5B-4ED7-A30E-790E1284C7A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21D17-5D5B-4ED7-A30E-790E1284C7A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21D17-5D5B-4ED7-A30E-790E1284C7A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21D17-5D5B-4ED7-A30E-790E1284C7A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8377" name="Picture 9" descr="Bible 3"/>
          <p:cNvPicPr>
            <a:picLocks noChangeAspect="1" noChangeArrowheads="1"/>
          </p:cNvPicPr>
          <p:nvPr userDrawn="1"/>
        </p:nvPicPr>
        <p:blipFill>
          <a:blip r:embed="rId2" cstate="print">
            <a:lum bright="-40000" contrast="-60000"/>
          </a:blip>
          <a:srcRect l="3333" t="12888" r="8665" b="15111"/>
          <a:stretch>
            <a:fillRect/>
          </a:stretch>
        </p:blipFill>
        <p:spPr bwMode="auto">
          <a:xfrm>
            <a:off x="14288" y="457200"/>
            <a:ext cx="9113837" cy="5591175"/>
          </a:xfrm>
          <a:prstGeom prst="rect">
            <a:avLst/>
          </a:prstGeom>
          <a:noFill/>
        </p:spPr>
      </p:pic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382000" cy="2057400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95800" y="6248400"/>
            <a:ext cx="4495800" cy="457200"/>
          </a:xfrm>
        </p:spPr>
        <p:txBody>
          <a:bodyPr/>
          <a:lstStyle>
            <a:lvl1pPr marL="0" indent="0" algn="r">
              <a:buFontTx/>
              <a:buNone/>
              <a:defRPr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2133600" cy="6583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48400" cy="6583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600"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600200"/>
            <a:ext cx="9144000" cy="52578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39" name="Picture 15" descr="Bible 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57150"/>
            <a:ext cx="2209800" cy="165735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274638"/>
            <a:ext cx="701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uiExpand="1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1">
          <a:solidFill>
            <a:srgbClr val="00FFFF"/>
          </a:solidFill>
          <a:latin typeface="+mn-lt"/>
        </a:defRPr>
      </a:lvl2pPr>
      <a:lvl3pPr marL="1200150" indent="-285750" algn="l" rtl="0" fontAlgn="base">
        <a:spcBef>
          <a:spcPct val="20000"/>
        </a:spcBef>
        <a:spcAft>
          <a:spcPct val="0"/>
        </a:spcAft>
        <a:buClr>
          <a:srgbClr val="99CCFF"/>
        </a:buClr>
        <a:buSzPct val="80000"/>
        <a:buFont typeface="Wingdings" pitchFamily="2" charset="2"/>
        <a:buChar char="Ø"/>
        <a:defRPr sz="2400" b="1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4495800" y="6248400"/>
            <a:ext cx="4495800" cy="457200"/>
          </a:xfrm>
        </p:spPr>
        <p:txBody>
          <a:bodyPr/>
          <a:lstStyle/>
          <a:p>
            <a:r>
              <a:rPr lang="en-US" sz="2400" dirty="0" smtClean="0">
                <a:effectLst/>
              </a:rPr>
              <a:t>Luke 24:44-47</a:t>
            </a:r>
            <a:endParaRPr lang="en-US" sz="2400" dirty="0">
              <a:effectLst/>
            </a:endParaRPr>
          </a:p>
        </p:txBody>
      </p:sp>
      <p:sp>
        <p:nvSpPr>
          <p:cNvPr id="9" name="WordArt 13"/>
          <p:cNvSpPr>
            <a:spLocks noChangeArrowheads="1" noChangeShapeType="1" noTextEdit="1"/>
          </p:cNvSpPr>
          <p:nvPr/>
        </p:nvSpPr>
        <p:spPr bwMode="auto">
          <a:xfrm>
            <a:off x="1905000" y="1219200"/>
            <a:ext cx="52578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91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00FFFF"/>
                  </a:outerShdw>
                </a:effectLst>
                <a:latin typeface="+mj-lt"/>
                <a:cs typeface="Tahoma"/>
              </a:rPr>
              <a:t>Jesus</a:t>
            </a:r>
            <a:endParaRPr lang="en-US" sz="3600" kern="10" dirty="0">
              <a:ln w="9525">
                <a:solidFill>
                  <a:srgbClr val="808080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outerShdw dist="35921" dir="2700000" algn="ctr" rotWithShape="0">
                  <a:srgbClr val="00FFFF"/>
                </a:outerShdw>
              </a:effectLst>
              <a:latin typeface="+mj-lt"/>
              <a:cs typeface="Tahoma"/>
            </a:endParaRPr>
          </a:p>
        </p:txBody>
      </p:sp>
      <p:sp>
        <p:nvSpPr>
          <p:cNvPr id="8" name="WordArt 13"/>
          <p:cNvSpPr>
            <a:spLocks noChangeArrowheads="1" noChangeShapeType="1" noTextEdit="1"/>
          </p:cNvSpPr>
          <p:nvPr/>
        </p:nvSpPr>
        <p:spPr bwMode="auto">
          <a:xfrm>
            <a:off x="457200" y="3124200"/>
            <a:ext cx="80772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91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00FFFF"/>
                  </a:outerShdw>
                </a:effectLst>
                <a:latin typeface="Lucida Handwriting" pitchFamily="66" charset="0"/>
                <a:cs typeface="Tahoma"/>
              </a:rPr>
              <a:t>in the Psalms</a:t>
            </a:r>
            <a:endParaRPr lang="en-US" sz="3600" kern="10" dirty="0">
              <a:ln w="9525">
                <a:solidFill>
                  <a:srgbClr val="808080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outerShdw dist="35921" dir="2700000" algn="ctr" rotWithShape="0">
                  <a:srgbClr val="00FFFF"/>
                </a:outerShdw>
              </a:effectLst>
              <a:latin typeface="Lucida Handwriting" pitchFamily="66" charset="0"/>
              <a:cs typeface="Tahom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895600" y="5229761"/>
            <a:ext cx="2743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dirty="0" smtClean="0">
                <a:solidFill>
                  <a:srgbClr val="FFFF00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We will begin the lesson tonight in 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Luke 24 </a:t>
            </a:r>
            <a:r>
              <a:rPr lang="en-US" sz="2000" dirty="0" smtClean="0">
                <a:solidFill>
                  <a:srgbClr val="FFFF00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&amp; then turn to 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Psalms</a:t>
            </a:r>
            <a:r>
              <a:rPr lang="en-US" sz="2000" dirty="0" smtClean="0">
                <a:solidFill>
                  <a:srgbClr val="FFFF00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.</a:t>
            </a:r>
            <a:endParaRPr lang="en-US" sz="2000" dirty="0">
              <a:solidFill>
                <a:schemeClr val="bg1"/>
              </a:solidFill>
              <a:effectLst>
                <a:outerShdw blurRad="25400" dist="50800" dir="2700000" algn="ctr" rotWithShape="0">
                  <a:schemeClr val="tx1"/>
                </a:outerShdw>
              </a:effectLst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6 L 0.37917 -3.7037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7917 -3.7037E-6 L -0.0125 -3.7037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2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5" grpId="0" build="p"/>
      <p:bldP spid="9" grpId="0" animBg="1"/>
      <p:bldP spid="9" grpId="1"/>
      <p:bldP spid="8" grpId="0" animBg="1"/>
      <p:bldP spid="6" grpId="0"/>
      <p:bldP spid="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r>
              <a:rPr lang="en-US" sz="2800" dirty="0" smtClean="0"/>
              <a:t>332 prophecies in O.T. about Jesus</a:t>
            </a:r>
          </a:p>
          <a:p>
            <a:r>
              <a:rPr lang="en-US" sz="2800" dirty="0" smtClean="0"/>
              <a:t>Over 25% of them are in Psalms</a:t>
            </a:r>
          </a:p>
          <a:p>
            <a:r>
              <a:rPr lang="en-US" sz="2800" dirty="0" smtClean="0"/>
              <a:t>The majority of these deal with:</a:t>
            </a:r>
          </a:p>
          <a:p>
            <a:pPr lvl="1"/>
            <a:r>
              <a:rPr lang="en-US" sz="2800" dirty="0" smtClean="0"/>
              <a:t>His last days</a:t>
            </a:r>
          </a:p>
          <a:p>
            <a:pPr lvl="1"/>
            <a:r>
              <a:rPr lang="en-US" sz="2800" dirty="0" smtClean="0"/>
              <a:t>His crucifixion</a:t>
            </a:r>
          </a:p>
          <a:p>
            <a:pPr lvl="1"/>
            <a:r>
              <a:rPr lang="en-US" sz="2800" dirty="0" smtClean="0"/>
              <a:t>His glorious triumph</a:t>
            </a:r>
          </a:p>
        </p:txBody>
      </p:sp>
      <p:sp>
        <p:nvSpPr>
          <p:cNvPr id="5" name="Rectangle 4"/>
          <p:cNvSpPr/>
          <p:nvPr/>
        </p:nvSpPr>
        <p:spPr>
          <a:xfrm>
            <a:off x="2027605" y="76200"/>
            <a:ext cx="6886822" cy="149579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80000"/>
              </a:lnSpc>
              <a:spcAft>
                <a:spcPts val="0"/>
              </a:spcAft>
            </a:pPr>
            <a:r>
              <a:rPr lang="en-US" sz="66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Jesus</a:t>
            </a:r>
            <a:endParaRPr lang="en-US" sz="6000" i="1" spc="150" dirty="0" smtClean="0">
              <a:ln w="11430"/>
              <a:solidFill>
                <a:srgbClr val="F8F8F8"/>
              </a:solidFill>
              <a:effectLst>
                <a:outerShdw blurRad="50800" dist="38100" dir="2700000" algn="tl" rotWithShape="0">
                  <a:schemeClr val="tx1"/>
                </a:outerShdw>
              </a:effectLst>
            </a:endParaRPr>
          </a:p>
          <a:p>
            <a:pPr>
              <a:lnSpc>
                <a:spcPct val="80000"/>
              </a:lnSpc>
              <a:spcAft>
                <a:spcPts val="0"/>
              </a:spcAft>
            </a:pPr>
            <a:r>
              <a:rPr lang="en-US" sz="48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       in the Psalms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914400" y="2916936"/>
            <a:ext cx="8077200" cy="762000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r>
              <a:rPr lang="en-US" sz="2800" dirty="0" smtClean="0"/>
              <a:t>Prophecies about His last days</a:t>
            </a:r>
          </a:p>
          <a:p>
            <a:pPr lvl="1"/>
            <a:r>
              <a:rPr lang="en-US" sz="2200" dirty="0" smtClean="0"/>
              <a:t>Rejected by His own family (Psa. 69:8; cf. John 7:5)</a:t>
            </a:r>
          </a:p>
          <a:p>
            <a:pPr lvl="1"/>
            <a:r>
              <a:rPr lang="en-US" sz="2200" dirty="0" smtClean="0"/>
              <a:t>Hated without a cause (Psa. 35:19; 69:4; cf. Jn. 15:25)</a:t>
            </a:r>
          </a:p>
          <a:p>
            <a:pPr lvl="1"/>
            <a:r>
              <a:rPr lang="en-US" sz="2200" dirty="0" smtClean="0">
                <a:solidFill>
                  <a:schemeClr val="bg1"/>
                </a:solidFill>
              </a:rPr>
              <a:t>The prophecy made about one of the friends of Jesus</a:t>
            </a:r>
          </a:p>
          <a:p>
            <a:pPr lvl="2"/>
            <a:r>
              <a:rPr lang="en-US" sz="2000" dirty="0" smtClean="0"/>
              <a:t>That he would betray Jesus (Psa. 41:9; cf. Mk. 14:10)</a:t>
            </a:r>
          </a:p>
          <a:p>
            <a:pPr lvl="1"/>
            <a:r>
              <a:rPr lang="en-US" sz="2200" dirty="0" smtClean="0"/>
              <a:t>Accused by false witnesses (Psa. 27:12; 35:11; cf. Mk. 14:55-56)</a:t>
            </a:r>
          </a:p>
          <a:p>
            <a:pPr lvl="1"/>
            <a:r>
              <a:rPr lang="en-US" sz="2200" dirty="0" smtClean="0"/>
              <a:t>Remained silent when accused (Psa. 38:13-14; cf. Mk. 15:4-5)</a:t>
            </a:r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2027605" y="76200"/>
            <a:ext cx="6886822" cy="149579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80000"/>
              </a:lnSpc>
              <a:spcAft>
                <a:spcPts val="0"/>
              </a:spcAft>
            </a:pPr>
            <a:r>
              <a:rPr lang="en-US" sz="66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Jesus</a:t>
            </a:r>
            <a:endParaRPr lang="en-US" sz="6000" i="1" spc="150" dirty="0" smtClean="0">
              <a:ln w="11430"/>
              <a:solidFill>
                <a:srgbClr val="F8F8F8"/>
              </a:solidFill>
              <a:effectLst>
                <a:outerShdw blurRad="50800" dist="38100" dir="2700000" algn="tl" rotWithShape="0">
                  <a:schemeClr val="tx1"/>
                </a:outerShdw>
              </a:effectLst>
            </a:endParaRPr>
          </a:p>
          <a:p>
            <a:pPr>
              <a:lnSpc>
                <a:spcPct val="80000"/>
              </a:lnSpc>
              <a:spcAft>
                <a:spcPts val="0"/>
              </a:spcAft>
            </a:pPr>
            <a:r>
              <a:rPr lang="en-US" sz="48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       in the Psalms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914400" y="2133600"/>
            <a:ext cx="8077200" cy="381000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914400" y="4419600"/>
            <a:ext cx="8077200" cy="1066800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914400" y="2944368"/>
            <a:ext cx="8077200" cy="1066800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257800"/>
          </a:xfrm>
        </p:spPr>
        <p:txBody>
          <a:bodyPr/>
          <a:lstStyle/>
          <a:p>
            <a:r>
              <a:rPr lang="en-US" sz="2800" dirty="0" smtClean="0"/>
              <a:t>Prophecies about His crucifixion</a:t>
            </a:r>
          </a:p>
          <a:p>
            <a:pPr lvl="1"/>
            <a:r>
              <a:rPr lang="en-US" sz="2200" dirty="0" smtClean="0">
                <a:solidFill>
                  <a:schemeClr val="bg1"/>
                </a:solidFill>
              </a:rPr>
              <a:t>The Crucifixion Psalm = Psalm 22</a:t>
            </a:r>
          </a:p>
          <a:p>
            <a:pPr lvl="1"/>
            <a:r>
              <a:rPr lang="en-US" sz="2200" dirty="0" smtClean="0"/>
              <a:t>His cries upon the cross (Psa. 22:1; cf. Matt. 27:46)</a:t>
            </a:r>
          </a:p>
          <a:p>
            <a:pPr lvl="1"/>
            <a:r>
              <a:rPr lang="en-US" sz="2200" dirty="0" smtClean="0">
                <a:solidFill>
                  <a:schemeClr val="bg1"/>
                </a:solidFill>
              </a:rPr>
              <a:t>Specific Actions Prophesied of Those at the Cross</a:t>
            </a:r>
          </a:p>
          <a:p>
            <a:pPr lvl="2"/>
            <a:r>
              <a:rPr lang="en-US" sz="2000" dirty="0" smtClean="0"/>
              <a:t>Ridiculing Jesus, Piercing His Hands &amp; Feet, Gambling for His Garments (Psa. 22:6-8, 12-13, 16-18)</a:t>
            </a:r>
          </a:p>
          <a:p>
            <a:pPr lvl="1"/>
            <a:r>
              <a:rPr lang="en-US" sz="2200" dirty="0" smtClean="0"/>
              <a:t>Offered gall &amp; vinegar (Psa. 69:21; cf. Matt. 27:34)</a:t>
            </a:r>
          </a:p>
          <a:p>
            <a:pPr lvl="1"/>
            <a:r>
              <a:rPr lang="en-US" sz="2200" dirty="0" smtClean="0">
                <a:solidFill>
                  <a:schemeClr val="bg1"/>
                </a:solidFill>
              </a:rPr>
              <a:t>The prophecy made about the bones of Jesus</a:t>
            </a:r>
          </a:p>
          <a:p>
            <a:pPr lvl="2"/>
            <a:r>
              <a:rPr lang="en-US" sz="2000" dirty="0" smtClean="0"/>
              <a:t>Not one of them would be broken (Psa. 34:20; cf. John 19:31-37)</a:t>
            </a:r>
          </a:p>
          <a:p>
            <a:pPr lvl="1"/>
            <a:r>
              <a:rPr lang="en-US" sz="2200" dirty="0" smtClean="0"/>
              <a:t>His final words (Psa. 31:5; cf. Luke 23:46)</a:t>
            </a:r>
          </a:p>
          <a:p>
            <a:pPr lvl="1"/>
            <a:r>
              <a:rPr lang="en-US" sz="2200" dirty="0" smtClean="0"/>
              <a:t>Death in the prime of His life (Psa. 89:45)</a:t>
            </a:r>
          </a:p>
          <a:p>
            <a:pPr lvl="1"/>
            <a:r>
              <a:rPr lang="en-US" sz="2200" dirty="0" smtClean="0"/>
              <a:t>Death was to be voluntary (Psa. 40:6-8; cf. Jn. 10:18)</a:t>
            </a:r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2027605" y="76200"/>
            <a:ext cx="6886822" cy="149579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80000"/>
              </a:lnSpc>
              <a:spcAft>
                <a:spcPts val="0"/>
              </a:spcAft>
            </a:pPr>
            <a:r>
              <a:rPr lang="en-US" sz="66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Jesus</a:t>
            </a:r>
            <a:endParaRPr lang="en-US" sz="6000" i="1" spc="150" dirty="0" smtClean="0">
              <a:ln w="11430"/>
              <a:solidFill>
                <a:srgbClr val="F8F8F8"/>
              </a:solidFill>
              <a:effectLst>
                <a:outerShdw blurRad="50800" dist="38100" dir="2700000" algn="tl" rotWithShape="0">
                  <a:schemeClr val="tx1"/>
                </a:outerShdw>
              </a:effectLst>
            </a:endParaRPr>
          </a:p>
          <a:p>
            <a:pPr>
              <a:lnSpc>
                <a:spcPct val="80000"/>
              </a:lnSpc>
              <a:spcAft>
                <a:spcPts val="0"/>
              </a:spcAft>
            </a:pPr>
            <a:r>
              <a:rPr lang="en-US" sz="48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       in the Psalms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4" grpId="0" animBg="1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914400" y="2133600"/>
            <a:ext cx="8077200" cy="762000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914400" y="2895600"/>
            <a:ext cx="8077200" cy="762000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914400" y="5105400"/>
            <a:ext cx="8077200" cy="762000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r>
              <a:rPr lang="en-US" sz="2800" dirty="0" smtClean="0"/>
              <a:t>Prophecies about His glorious triumph</a:t>
            </a:r>
          </a:p>
          <a:p>
            <a:pPr lvl="1"/>
            <a:r>
              <a:rPr lang="en-US" sz="2200" dirty="0" smtClean="0">
                <a:solidFill>
                  <a:schemeClr val="bg1"/>
                </a:solidFill>
              </a:rPr>
              <a:t>David’s prophecy about the resurrection of Christ</a:t>
            </a:r>
          </a:p>
          <a:p>
            <a:pPr lvl="2"/>
            <a:r>
              <a:rPr lang="en-US" sz="2000" dirty="0" smtClean="0"/>
              <a:t>His soul not left in </a:t>
            </a:r>
            <a:r>
              <a:rPr lang="en-US" sz="2000" dirty="0" err="1" smtClean="0"/>
              <a:t>Sheol</a:t>
            </a:r>
            <a:r>
              <a:rPr lang="en-US" sz="2000" dirty="0" smtClean="0"/>
              <a:t> (Hades) (Psa. 16:10)</a:t>
            </a:r>
          </a:p>
          <a:p>
            <a:pPr lvl="1"/>
            <a:r>
              <a:rPr lang="en-US" sz="2200" dirty="0" smtClean="0">
                <a:solidFill>
                  <a:schemeClr val="bg1"/>
                </a:solidFill>
              </a:rPr>
              <a:t>“The stone the builders rejected…”</a:t>
            </a:r>
          </a:p>
          <a:p>
            <a:pPr lvl="2"/>
            <a:r>
              <a:rPr lang="en-US" sz="2000" dirty="0" smtClean="0"/>
              <a:t>“Became the chief cornerstone” (Psa. 118:22)</a:t>
            </a:r>
          </a:p>
          <a:p>
            <a:pPr lvl="1"/>
            <a:r>
              <a:rPr lang="en-US" sz="2200" dirty="0" smtClean="0"/>
              <a:t>His ascension into heaven (Psa. 68:18; cf. Eph. 4:8-10)</a:t>
            </a:r>
          </a:p>
          <a:p>
            <a:pPr lvl="1"/>
            <a:r>
              <a:rPr lang="en-US" sz="2200" dirty="0" smtClean="0"/>
              <a:t>His coronation to sit at the right hand of God and to begin His reign (Psa. 110:1-3; cf. Matt. 22:41-45; Acts 2:33-36)</a:t>
            </a:r>
          </a:p>
          <a:p>
            <a:pPr lvl="1"/>
            <a:r>
              <a:rPr lang="en-US" sz="2200" dirty="0" smtClean="0">
                <a:solidFill>
                  <a:schemeClr val="bg1"/>
                </a:solidFill>
              </a:rPr>
              <a:t>Christ is “a priest forever after…”</a:t>
            </a:r>
          </a:p>
          <a:p>
            <a:pPr lvl="2"/>
            <a:r>
              <a:rPr lang="en-US" sz="2000" dirty="0" smtClean="0"/>
              <a:t>“The order of Melchizedek” (Psa. 110:4)</a:t>
            </a:r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2027605" y="76200"/>
            <a:ext cx="6886822" cy="149579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80000"/>
              </a:lnSpc>
              <a:spcAft>
                <a:spcPts val="0"/>
              </a:spcAft>
            </a:pPr>
            <a:r>
              <a:rPr lang="en-US" sz="66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Jesus</a:t>
            </a:r>
            <a:endParaRPr lang="en-US" sz="6000" i="1" spc="150" dirty="0" smtClean="0">
              <a:ln w="11430"/>
              <a:solidFill>
                <a:srgbClr val="F8F8F8"/>
              </a:solidFill>
              <a:effectLst>
                <a:outerShdw blurRad="50800" dist="38100" dir="2700000" algn="tl" rotWithShape="0">
                  <a:schemeClr val="tx1"/>
                </a:outerShdw>
              </a:effectLst>
            </a:endParaRPr>
          </a:p>
          <a:p>
            <a:pPr>
              <a:lnSpc>
                <a:spcPct val="80000"/>
              </a:lnSpc>
              <a:spcAft>
                <a:spcPts val="0"/>
              </a:spcAft>
            </a:pPr>
            <a:r>
              <a:rPr lang="en-US" sz="48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       in the Psalms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r>
              <a:rPr lang="en-US" sz="2800" dirty="0" smtClean="0"/>
              <a:t>Why does this matter?</a:t>
            </a:r>
          </a:p>
          <a:p>
            <a:pPr lvl="1"/>
            <a:r>
              <a:rPr lang="en-US" sz="2200" dirty="0" smtClean="0"/>
              <a:t>The fulfillment of 332 Old Testament Messianic prophecies in one man proves indisputably that Jesus is who He claimed to be – the Christ, the Son of </a:t>
            </a:r>
            <a:r>
              <a:rPr lang="en-US" sz="2200" dirty="0" smtClean="0"/>
              <a:t>God.</a:t>
            </a:r>
            <a:endParaRPr lang="en-US" sz="2200" dirty="0" smtClean="0"/>
          </a:p>
          <a:p>
            <a:pPr lvl="1"/>
            <a:r>
              <a:rPr lang="en-US" sz="2200" dirty="0" smtClean="0"/>
              <a:t>The best way, the strongest way and the only way for us to teach and convince others that Jesus is the Son of God is to use the Scriptures.</a:t>
            </a:r>
          </a:p>
          <a:p>
            <a:pPr lvl="2"/>
            <a:r>
              <a:rPr lang="en-US" sz="2000" dirty="0" smtClean="0"/>
              <a:t>“Then Paul…reasoned with them from the Scriptures, explaining and demonstrating that the Christ had to suffer and rise again from the dead, and saying, ‘This Jesus whom I preach to you is the Christ’” (Acts 17:1-3).</a:t>
            </a:r>
          </a:p>
          <a:p>
            <a:pPr lvl="1"/>
            <a:r>
              <a:rPr lang="en-US" sz="2200" dirty="0" smtClean="0"/>
              <a:t>It builds my faith and deepens my love for my Savior to realize that He knew all of this was going to happen to Him (inspired prophecies), </a:t>
            </a:r>
            <a:r>
              <a:rPr lang="en-US" sz="2200" dirty="0" smtClean="0">
                <a:solidFill>
                  <a:schemeClr val="bg1"/>
                </a:solidFill>
              </a:rPr>
              <a:t>and He still came!!!</a:t>
            </a:r>
          </a:p>
        </p:txBody>
      </p:sp>
      <p:sp>
        <p:nvSpPr>
          <p:cNvPr id="5" name="Rectangle 4"/>
          <p:cNvSpPr/>
          <p:nvPr/>
        </p:nvSpPr>
        <p:spPr>
          <a:xfrm>
            <a:off x="2027605" y="76200"/>
            <a:ext cx="6886822" cy="149579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80000"/>
              </a:lnSpc>
              <a:spcAft>
                <a:spcPts val="0"/>
              </a:spcAft>
            </a:pPr>
            <a:r>
              <a:rPr lang="en-US" sz="66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Jesus</a:t>
            </a:r>
            <a:endParaRPr lang="en-US" sz="6000" i="1" spc="150" dirty="0" smtClean="0">
              <a:ln w="11430"/>
              <a:solidFill>
                <a:srgbClr val="F8F8F8"/>
              </a:solidFill>
              <a:effectLst>
                <a:outerShdw blurRad="50800" dist="38100" dir="2700000" algn="tl" rotWithShape="0">
                  <a:schemeClr val="tx1"/>
                </a:outerShdw>
              </a:effectLst>
            </a:endParaRPr>
          </a:p>
          <a:p>
            <a:pPr>
              <a:lnSpc>
                <a:spcPct val="80000"/>
              </a:lnSpc>
              <a:spcAft>
                <a:spcPts val="0"/>
              </a:spcAft>
            </a:pPr>
            <a:r>
              <a:rPr lang="en-US" sz="48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       in the Psalms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52578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800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Jesus in the heart (believe)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– Acts 16:31</a:t>
            </a:r>
          </a:p>
          <a:p>
            <a:pPr>
              <a:lnSpc>
                <a:spcPct val="120000"/>
              </a:lnSpc>
            </a:pPr>
            <a:r>
              <a:rPr lang="en-US" sz="2800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Jesus in the mind (repent)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– Luke 13:3</a:t>
            </a:r>
          </a:p>
          <a:p>
            <a:pPr>
              <a:lnSpc>
                <a:spcPct val="120000"/>
              </a:lnSpc>
            </a:pPr>
            <a:r>
              <a:rPr lang="en-US" sz="2800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Jesus in the mouth (confess)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– Romans 10:9</a:t>
            </a:r>
          </a:p>
          <a:p>
            <a:pPr>
              <a:lnSpc>
                <a:spcPct val="120000"/>
              </a:lnSpc>
            </a:pPr>
            <a:r>
              <a:rPr lang="en-US" sz="2800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Jesus in the waters of baptism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– Gal. 3:27</a:t>
            </a:r>
          </a:p>
          <a:p>
            <a:pPr lvl="1">
              <a:lnSpc>
                <a:spcPct val="120000"/>
              </a:lnSpc>
            </a:pPr>
            <a:r>
              <a:rPr lang="en-US" sz="2800" dirty="0" smtClean="0"/>
              <a:t>Sins are forgiven – Acts 22:16; Rev. 1:5</a:t>
            </a:r>
          </a:p>
          <a:p>
            <a:pPr lvl="1">
              <a:lnSpc>
                <a:spcPct val="120000"/>
              </a:lnSpc>
            </a:pPr>
            <a:r>
              <a:rPr lang="en-US" sz="2800" dirty="0" smtClean="0"/>
              <a:t>Added to His church – Acts 2:47</a:t>
            </a:r>
          </a:p>
          <a:p>
            <a:pPr lvl="1">
              <a:lnSpc>
                <a:spcPct val="120000"/>
              </a:lnSpc>
            </a:pPr>
            <a:r>
              <a:rPr lang="en-US" sz="2800" dirty="0" smtClean="0"/>
              <a:t>Registered in heaven – Hebrews 12:23</a:t>
            </a:r>
            <a:endParaRPr lang="en-US" sz="2000" dirty="0" smtClean="0"/>
          </a:p>
          <a:p>
            <a:pPr>
              <a:lnSpc>
                <a:spcPct val="120000"/>
              </a:lnSpc>
            </a:pPr>
            <a:r>
              <a:rPr lang="en-US" sz="2800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Jesus in faithful lives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– 1 Cor. 15:58; Gal. 2:20</a:t>
            </a:r>
          </a:p>
        </p:txBody>
      </p:sp>
      <p:sp>
        <p:nvSpPr>
          <p:cNvPr id="4" name="Rectangle 3"/>
          <p:cNvSpPr/>
          <p:nvPr/>
        </p:nvSpPr>
        <p:spPr>
          <a:xfrm>
            <a:off x="1926101" y="139005"/>
            <a:ext cx="7141699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spcAft>
                <a:spcPts val="0"/>
              </a:spcAft>
            </a:pPr>
            <a:r>
              <a:rPr lang="en-US" sz="40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From Jesus </a:t>
            </a:r>
            <a:r>
              <a:rPr lang="en-US" sz="36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in the Psalms</a:t>
            </a:r>
          </a:p>
          <a:p>
            <a:pPr>
              <a:spcAft>
                <a:spcPts val="0"/>
              </a:spcAft>
            </a:pPr>
            <a:r>
              <a:rPr lang="en-US" sz="44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To Jesus </a:t>
            </a:r>
            <a:r>
              <a:rPr lang="en-US" sz="44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in My Life!</a:t>
            </a:r>
            <a:endParaRPr lang="en-US" sz="5400" i="1" spc="150" dirty="0" smtClean="0">
              <a:ln w="11430"/>
              <a:solidFill>
                <a:srgbClr val="F8F8F8"/>
              </a:solidFill>
              <a:effectLst>
                <a:outerShdw blurRad="50800" dist="38100" dir="2700000" algn="tl" rotWithShape="0">
                  <a:schemeClr val="tx1"/>
                </a:outerShdw>
              </a:effectLst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Sermon Template">
  <a:themeElements>
    <a:clrScheme name="Sermo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ermon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erm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13176</TotalTime>
  <Words>652</Words>
  <Application>Microsoft Office PowerPoint</Application>
  <PresentationFormat>On-screen Show (4:3)</PresentationFormat>
  <Paragraphs>70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Sermon Template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PBL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633</cp:revision>
  <dcterms:created xsi:type="dcterms:W3CDTF">2006-05-11T22:57:34Z</dcterms:created>
  <dcterms:modified xsi:type="dcterms:W3CDTF">2010-09-12T21:39:29Z</dcterms:modified>
</cp:coreProperties>
</file>