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0" r:id="rId1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9FFFF"/>
    <a:srgbClr val="81FFFF"/>
    <a:srgbClr val="800080"/>
    <a:srgbClr val="006666"/>
    <a:srgbClr val="97FFFF"/>
    <a:srgbClr val="FFFF66"/>
    <a:srgbClr val="777777"/>
    <a:srgbClr val="5F5F5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>
        <p:scale>
          <a:sx n="90" d="100"/>
          <a:sy n="90" d="100"/>
        </p:scale>
        <p:origin x="-1944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626E07-970C-4917-B9CC-487083EE442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3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D21D17-5D5B-4ED7-A30E-790E1284C7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111C35-6B4F-4241-B715-8EFB135DEEAA}" type="slidenum">
              <a:rPr lang="en-US"/>
              <a:pPr/>
              <a:t>1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21D17-5D5B-4ED7-A30E-790E1284C7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8377" name="Picture 9" descr="Bible 3"/>
          <p:cNvPicPr>
            <a:picLocks noChangeAspect="1" noChangeArrowheads="1"/>
          </p:cNvPicPr>
          <p:nvPr userDrawn="1"/>
        </p:nvPicPr>
        <p:blipFill>
          <a:blip r:embed="rId2" cstate="print">
            <a:lum bright="-40000" contrast="-60000"/>
          </a:blip>
          <a:srcRect l="3333" t="12888" r="8665" b="15111"/>
          <a:stretch>
            <a:fillRect/>
          </a:stretch>
        </p:blipFill>
        <p:spPr bwMode="auto">
          <a:xfrm>
            <a:off x="14288" y="457200"/>
            <a:ext cx="9113837" cy="5591175"/>
          </a:xfrm>
          <a:prstGeom prst="rect">
            <a:avLst/>
          </a:prstGeom>
          <a:noFill/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382000" cy="20574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8374" name="Picture 6" descr="Bibl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-1447800"/>
            <a:ext cx="2057400" cy="118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133600" cy="6583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48400" cy="6583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600">
                <a:solidFill>
                  <a:srgbClr val="FFFF00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00200"/>
            <a:ext cx="9144000" cy="5257800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39" name="Picture 15" descr="Bibl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57150"/>
            <a:ext cx="2209800" cy="16573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81200" y="274638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1">
          <a:solidFill>
            <a:srgbClr val="00FFFF"/>
          </a:solidFill>
          <a:latin typeface="+mn-lt"/>
        </a:defRPr>
      </a:lvl2pPr>
      <a:lvl3pPr marL="1200150" indent="-285750" algn="l" rtl="0" fontAlgn="base">
        <a:spcBef>
          <a:spcPct val="20000"/>
        </a:spcBef>
        <a:spcAft>
          <a:spcPct val="0"/>
        </a:spcAft>
        <a:buClr>
          <a:srgbClr val="99CCFF"/>
        </a:buClr>
        <a:buSzPct val="80000"/>
        <a:buFont typeface="Wingdings" pitchFamily="2" charset="2"/>
        <a:buChar char="Ø"/>
        <a:defRPr sz="2400" b="1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6248400"/>
            <a:ext cx="4495800" cy="457200"/>
          </a:xfrm>
        </p:spPr>
        <p:txBody>
          <a:bodyPr/>
          <a:lstStyle/>
          <a:p>
            <a:r>
              <a:rPr lang="en-US" sz="2400" dirty="0" smtClean="0">
                <a:effectLst/>
              </a:rPr>
              <a:t>James 5:19-20</a:t>
            </a:r>
            <a:endParaRPr lang="en-US" sz="2400" dirty="0">
              <a:effectLst/>
            </a:endParaRPr>
          </a:p>
        </p:txBody>
      </p:sp>
      <p:sp>
        <p:nvSpPr>
          <p:cNvPr id="9" name="WordArt 13"/>
          <p:cNvSpPr>
            <a:spLocks noChangeArrowheads="1" noChangeShapeType="1" noTextEdit="1"/>
          </p:cNvSpPr>
          <p:nvPr/>
        </p:nvSpPr>
        <p:spPr bwMode="auto">
          <a:xfrm>
            <a:off x="762000" y="1828800"/>
            <a:ext cx="75438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+mj-lt"/>
                <a:cs typeface="Tahoma"/>
              </a:rPr>
              <a:t>Truth or Error: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+mj-lt"/>
              <a:cs typeface="Tahoma"/>
            </a:endParaRPr>
          </a:p>
        </p:txBody>
      </p:sp>
      <p:sp>
        <p:nvSpPr>
          <p:cNvPr id="8" name="WordArt 13"/>
          <p:cNvSpPr>
            <a:spLocks noChangeArrowheads="1" noChangeShapeType="1" noTextEdit="1"/>
          </p:cNvSpPr>
          <p:nvPr/>
        </p:nvSpPr>
        <p:spPr bwMode="auto">
          <a:xfrm>
            <a:off x="381000" y="3505200"/>
            <a:ext cx="8382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91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808080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dist="35921" dir="2700000" algn="ctr" rotWithShape="0">
                    <a:srgbClr val="00FFFF"/>
                  </a:outerShdw>
                </a:effectLst>
                <a:latin typeface="Lucida Handwriting" pitchFamily="66" charset="0"/>
                <a:cs typeface="Tahoma"/>
              </a:rPr>
              <a:t>You can turn from it!</a:t>
            </a:r>
            <a:endParaRPr lang="en-US" sz="3600" kern="10" dirty="0">
              <a:ln w="9525">
                <a:solidFill>
                  <a:srgbClr val="808080"/>
                </a:solidFill>
                <a:round/>
                <a:headEnd/>
                <a:tailEnd/>
              </a:ln>
              <a:solidFill>
                <a:schemeClr val="bg1"/>
              </a:solidFill>
              <a:effectLst>
                <a:outerShdw dist="35921" dir="2700000" algn="ctr" rotWithShape="0">
                  <a:srgbClr val="00FFFF"/>
                </a:outerShdw>
              </a:effectLst>
              <a:latin typeface="Lucida Handwriting" pitchFamily="66" charset="0"/>
              <a:cs typeface="Tahoma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27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5" grpId="0" uiExpand="1" build="p"/>
      <p:bldP spid="9" grpId="0" animBg="1"/>
      <p:bldP spid="9" grpId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355080" y="5486400"/>
            <a:ext cx="1280160" cy="38100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962400"/>
          </a:xfrm>
        </p:spPr>
        <p:txBody>
          <a:bodyPr/>
          <a:lstStyle/>
          <a:p>
            <a:r>
              <a:rPr lang="en-US" sz="2800" dirty="0" smtClean="0"/>
              <a:t>There is only one truth – “the truth”</a:t>
            </a:r>
          </a:p>
          <a:p>
            <a:pPr lvl="1"/>
            <a:r>
              <a:rPr lang="en-US" sz="2200" dirty="0" smtClean="0"/>
              <a:t>Many want to make truth relative – no absolute truth!</a:t>
            </a:r>
          </a:p>
          <a:p>
            <a:pPr lvl="2"/>
            <a:r>
              <a:rPr lang="en-US" sz="2000" dirty="0" smtClean="0"/>
              <a:t>Argue for the existence of various shades of truth</a:t>
            </a:r>
          </a:p>
          <a:p>
            <a:pPr lvl="1"/>
            <a:r>
              <a:rPr lang="en-US" sz="2200" dirty="0" smtClean="0"/>
              <a:t>With God, there is “THE TRUTH” and no other!</a:t>
            </a:r>
          </a:p>
          <a:p>
            <a:pPr lvl="2"/>
            <a:r>
              <a:rPr lang="en-US" sz="2000" dirty="0" smtClean="0"/>
              <a:t>“Thy Word is TRUTH” (John 17:17)</a:t>
            </a:r>
          </a:p>
          <a:p>
            <a:pPr lvl="2"/>
            <a:r>
              <a:rPr lang="en-US" sz="2000" dirty="0" smtClean="0"/>
              <a:t>“The word of THE TRUTH of the gospel” (Col. 1:5)</a:t>
            </a:r>
          </a:p>
          <a:p>
            <a:pPr lvl="2"/>
            <a:r>
              <a:rPr lang="en-US" sz="2000" dirty="0" smtClean="0"/>
              <a:t>“You shall know THE TRUTH” (John 8:32; cf. 1 Tim. 2:4)</a:t>
            </a:r>
          </a:p>
          <a:p>
            <a:pPr lvl="2"/>
            <a:r>
              <a:rPr lang="en-US" sz="2000" dirty="0" smtClean="0"/>
              <a:t>“THE TRUTH shall make you free” (John 8:32)</a:t>
            </a:r>
          </a:p>
          <a:p>
            <a:pPr lvl="2"/>
            <a:r>
              <a:rPr lang="en-US" sz="2000" dirty="0" smtClean="0"/>
              <a:t>“Purified your souls in obeying THE TRUTH” (1 Pet. 1:22)</a:t>
            </a:r>
          </a:p>
          <a:p>
            <a:pPr lvl="1"/>
            <a:r>
              <a:rPr lang="en-US" sz="2200" dirty="0" smtClean="0"/>
              <a:t>THE TRUTH reveals God’s ONE will for your life!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42926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Truth or Error: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You can turn from it!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486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19 Brethren, if anyone among you wanders from the truth, and someone turns him back,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20 let him know that he who turns a sinner from the error of his way will save a soul from death and cover a multitude of sins.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3" grpId="0" uiExpand="1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962400"/>
          </a:xfrm>
        </p:spPr>
        <p:txBody>
          <a:bodyPr/>
          <a:lstStyle/>
          <a:p>
            <a:r>
              <a:rPr lang="en-US" sz="2800" dirty="0" smtClean="0"/>
              <a:t>There is only one truth – “the truth”</a:t>
            </a:r>
          </a:p>
          <a:p>
            <a:r>
              <a:rPr lang="en-US" sz="2800" dirty="0" smtClean="0"/>
              <a:t>Any way opposed to “the truth” is “the error”</a:t>
            </a:r>
          </a:p>
          <a:p>
            <a:pPr lvl="1"/>
            <a:r>
              <a:rPr lang="en-US" sz="2200" dirty="0" smtClean="0"/>
              <a:t>Jesus taught there are only two ways – Matt. 7:13-14</a:t>
            </a:r>
          </a:p>
          <a:p>
            <a:pPr lvl="2"/>
            <a:r>
              <a:rPr lang="en-US" sz="2000" dirty="0" smtClean="0"/>
              <a:t>“…the spirit of truth and the spirit of error” – 1 Jn. 4:6</a:t>
            </a:r>
          </a:p>
          <a:p>
            <a:pPr lvl="2"/>
            <a:r>
              <a:rPr lang="en-US" sz="2000" dirty="0" smtClean="0"/>
              <a:t>“destructive ways” and “the way of truth” – 2 Pet. 2:2</a:t>
            </a:r>
          </a:p>
          <a:p>
            <a:pPr lvl="2"/>
            <a:r>
              <a:rPr lang="en-US" sz="2000" dirty="0" smtClean="0"/>
              <a:t>“forsaken the right way and gone astray” – 2 Pet. 2:15</a:t>
            </a:r>
          </a:p>
          <a:p>
            <a:pPr lvl="2"/>
            <a:r>
              <a:rPr lang="en-US" sz="2000" dirty="0" smtClean="0"/>
              <a:t>“The way of the wicked leads them astray” – Prov. 12:26</a:t>
            </a:r>
          </a:p>
          <a:p>
            <a:pPr lvl="1"/>
            <a:r>
              <a:rPr lang="en-US" sz="2200" dirty="0" smtClean="0"/>
              <a:t>“There is a way that seems right to a man…”</a:t>
            </a:r>
          </a:p>
          <a:p>
            <a:pPr lvl="2"/>
            <a:r>
              <a:rPr lang="en-US" sz="1800" dirty="0" smtClean="0"/>
              <a:t>“…</a:t>
            </a:r>
            <a:r>
              <a:rPr lang="en-US" sz="2000" dirty="0" smtClean="0"/>
              <a:t>But its end is the way of death.” – Prov. 14:12</a:t>
            </a:r>
          </a:p>
          <a:p>
            <a:pPr lvl="1"/>
            <a:endParaRPr lang="en-US" sz="2200" dirty="0" smtClean="0"/>
          </a:p>
          <a:p>
            <a:pPr lvl="1"/>
            <a:endParaRPr lang="en-US" sz="2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42926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Truth or Error: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You can turn from it!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355080" y="6096000"/>
            <a:ext cx="2636520" cy="38100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19 Brethren, if anyone among you wanders from the truth, and someone turns him back,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20 let him know that he who turns a sinner from the error of his way will save a soul from death and cover a multitude of sins.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962400"/>
          </a:xfrm>
        </p:spPr>
        <p:txBody>
          <a:bodyPr/>
          <a:lstStyle/>
          <a:p>
            <a:r>
              <a:rPr lang="en-US" sz="2800" dirty="0" smtClean="0"/>
              <a:t>There is only one truth – “the truth”</a:t>
            </a:r>
          </a:p>
          <a:p>
            <a:r>
              <a:rPr lang="en-US" sz="2800" dirty="0" smtClean="0"/>
              <a:t>Any way opposed to “the truth” is “the error”</a:t>
            </a:r>
          </a:p>
          <a:p>
            <a:r>
              <a:rPr lang="en-US" sz="2800" dirty="0" smtClean="0"/>
              <a:t>One can “wander from the truth”</a:t>
            </a:r>
          </a:p>
          <a:p>
            <a:pPr lvl="1"/>
            <a:r>
              <a:rPr lang="en-US" sz="2200" dirty="0" smtClean="0"/>
              <a:t>This is further proof that God’s truth is absolute!</a:t>
            </a:r>
          </a:p>
          <a:p>
            <a:pPr lvl="2"/>
            <a:r>
              <a:rPr lang="en-US" sz="2000" dirty="0" smtClean="0"/>
              <a:t>One cannot wander from “the truth” to another truth!</a:t>
            </a:r>
          </a:p>
          <a:p>
            <a:pPr lvl="1"/>
            <a:r>
              <a:rPr lang="en-US" sz="2200" dirty="0" smtClean="0"/>
              <a:t>Apostasy (to fall away/wander) is possible! – Gal. 5:4</a:t>
            </a:r>
          </a:p>
          <a:p>
            <a:pPr lvl="2"/>
            <a:r>
              <a:rPr lang="en-US" sz="2000" dirty="0" smtClean="0"/>
              <a:t>Cannot wander from a place you haven’t been!</a:t>
            </a:r>
          </a:p>
          <a:p>
            <a:pPr lvl="2"/>
            <a:r>
              <a:rPr lang="en-US" sz="2000" dirty="0" smtClean="0"/>
              <a:t>“known the way…turn from [it]” – 2 Pet. 2:20-22</a:t>
            </a:r>
          </a:p>
          <a:p>
            <a:pPr lvl="2"/>
            <a:r>
              <a:rPr lang="en-US" sz="2000" dirty="0" smtClean="0"/>
              <a:t>“strayed concerning the truth” – 2 Tim. 2:17-18</a:t>
            </a:r>
          </a:p>
          <a:p>
            <a:pPr lvl="1"/>
            <a:endParaRPr lang="en-US" sz="2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42926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Truth or Error: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You can turn from it!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514600" y="5486400"/>
            <a:ext cx="5120640" cy="38100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19 Brethren, if anyone among you wanders from the truth, and someone turns him back,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20 let him know that he who turns a sinner from the error of his way will save a soul from death and cover a multitude of sins.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962400"/>
          </a:xfrm>
        </p:spPr>
        <p:txBody>
          <a:bodyPr/>
          <a:lstStyle/>
          <a:p>
            <a:r>
              <a:rPr lang="en-US" sz="2800" dirty="0" smtClean="0"/>
              <a:t>There is only one truth – “the truth”</a:t>
            </a:r>
          </a:p>
          <a:p>
            <a:r>
              <a:rPr lang="en-US" sz="2800" dirty="0" smtClean="0"/>
              <a:t>Any way opposed to “the truth” is “the error”</a:t>
            </a:r>
          </a:p>
          <a:p>
            <a:r>
              <a:rPr lang="en-US" sz="2800" dirty="0" smtClean="0"/>
              <a:t>One can “wander from the truth”</a:t>
            </a:r>
          </a:p>
          <a:p>
            <a:r>
              <a:rPr lang="en-US" sz="2800" u="sng" dirty="0" smtClean="0"/>
              <a:t>Any</a:t>
            </a:r>
            <a:r>
              <a:rPr lang="en-US" sz="2800" dirty="0" smtClean="0"/>
              <a:t>one can “wander from the truth”</a:t>
            </a:r>
            <a:endParaRPr lang="en-US" sz="2800" u="sng" dirty="0" smtClean="0"/>
          </a:p>
          <a:p>
            <a:pPr lvl="1">
              <a:spcBef>
                <a:spcPts val="300"/>
              </a:spcBef>
            </a:pPr>
            <a:r>
              <a:rPr lang="en-US" sz="2200" dirty="0" smtClean="0"/>
              <a:t>Even the strong, “take heed lest he fall” – 1 Cor. 10:12</a:t>
            </a:r>
          </a:p>
          <a:p>
            <a:pPr lvl="2">
              <a:spcBef>
                <a:spcPts val="300"/>
              </a:spcBef>
            </a:pPr>
            <a:r>
              <a:rPr lang="en-US" sz="2000" dirty="0" smtClean="0"/>
              <a:t>“go astray…departing…come short…fall” </a:t>
            </a:r>
            <a:r>
              <a:rPr lang="en-US" sz="1900" dirty="0" smtClean="0"/>
              <a:t>– Heb. 3:7-4:11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One numbered with Jesus betrayed Him – Ac. 1:15-18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The entire church at Ephesus had “fallen” – Rev. 2:1-7</a:t>
            </a:r>
          </a:p>
          <a:p>
            <a:pPr lvl="1">
              <a:spcBef>
                <a:spcPts val="300"/>
              </a:spcBef>
            </a:pPr>
            <a:r>
              <a:rPr lang="en-US" sz="2200" dirty="0" smtClean="0"/>
              <a:t>Paul affirmed that even he could be lost – 1 Cor. 9:27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42926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Truth or Error: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You can turn from it!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5486400"/>
            <a:ext cx="5577840" cy="38100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19 Brethren, if anyone among you wanders from the truth, and someone turns him back,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20 let him know that he who turns a sinner from the error of his way will save a soul from death and cover a multitude of sins.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962400"/>
          </a:xfrm>
        </p:spPr>
        <p:txBody>
          <a:bodyPr/>
          <a:lstStyle/>
          <a:p>
            <a:r>
              <a:rPr lang="en-US" sz="2800" dirty="0" smtClean="0"/>
              <a:t>There is only one truth – “the truth”</a:t>
            </a:r>
          </a:p>
          <a:p>
            <a:r>
              <a:rPr lang="en-US" sz="2800" dirty="0" smtClean="0"/>
              <a:t>Any way opposed to “the truth” is “the error”</a:t>
            </a:r>
          </a:p>
          <a:p>
            <a:r>
              <a:rPr lang="en-US" sz="2800" dirty="0" smtClean="0"/>
              <a:t>One can “wander from the truth”</a:t>
            </a:r>
          </a:p>
          <a:p>
            <a:r>
              <a:rPr lang="en-US" sz="2800" dirty="0" smtClean="0"/>
              <a:t>Anyone can “wander from the truth”</a:t>
            </a:r>
          </a:p>
          <a:p>
            <a:r>
              <a:rPr lang="en-US" sz="2800" dirty="0" smtClean="0"/>
              <a:t>A sinner can “turn (be turned) from error”</a:t>
            </a:r>
          </a:p>
          <a:p>
            <a:pPr lvl="1">
              <a:spcBef>
                <a:spcPts val="100"/>
              </a:spcBef>
            </a:pPr>
            <a:r>
              <a:rPr lang="en-US" sz="2200" dirty="0" smtClean="0"/>
              <a:t>Christians have tremendous responsibility to help turn</a:t>
            </a:r>
          </a:p>
          <a:p>
            <a:pPr lvl="2">
              <a:spcBef>
                <a:spcPts val="100"/>
              </a:spcBef>
            </a:pPr>
            <a:r>
              <a:rPr lang="en-US" sz="2000" dirty="0" smtClean="0"/>
              <a:t>Be aware of needs and conditions – Phil. 2:4; Gal. 6:1-2</a:t>
            </a:r>
          </a:p>
          <a:p>
            <a:pPr lvl="1">
              <a:spcBef>
                <a:spcPts val="100"/>
              </a:spcBef>
            </a:pPr>
            <a:r>
              <a:rPr lang="en-US" sz="2200" dirty="0" smtClean="0"/>
              <a:t>Bring to senses &amp; restore to right way with the Word</a:t>
            </a:r>
          </a:p>
          <a:p>
            <a:pPr lvl="2">
              <a:spcBef>
                <a:spcPts val="100"/>
              </a:spcBef>
            </a:pPr>
            <a:r>
              <a:rPr lang="en-US" sz="2000" dirty="0" smtClean="0"/>
              <a:t>Teaching, encouraging, warning, showing true interest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42926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Truth or Error: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You can turn from it!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219200" y="5791200"/>
            <a:ext cx="2057400" cy="38100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810000" y="6096000"/>
            <a:ext cx="5181600" cy="38100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19 Brethren, if anyone among you wanders from the truth, and someone turns him back,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20 let him know that he who turns a sinner from the error of his way will save a soul from death and cover a multitude of sins.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962400"/>
          </a:xfrm>
        </p:spPr>
        <p:txBody>
          <a:bodyPr/>
          <a:lstStyle/>
          <a:p>
            <a:r>
              <a:rPr lang="en-US" sz="2800" dirty="0" smtClean="0"/>
              <a:t>There is only one truth – “the truth”</a:t>
            </a:r>
          </a:p>
          <a:p>
            <a:r>
              <a:rPr lang="en-US" sz="2800" dirty="0" smtClean="0"/>
              <a:t>Any way opposed to “the truth” is “the error”</a:t>
            </a:r>
          </a:p>
          <a:p>
            <a:r>
              <a:rPr lang="en-US" sz="2800" dirty="0" smtClean="0"/>
              <a:t>One can “wander from the truth”</a:t>
            </a:r>
          </a:p>
          <a:p>
            <a:r>
              <a:rPr lang="en-US" sz="2800" dirty="0" smtClean="0"/>
              <a:t>Anyone can “wander from the truth”</a:t>
            </a:r>
          </a:p>
          <a:p>
            <a:r>
              <a:rPr lang="en-US" sz="2800" dirty="0" smtClean="0"/>
              <a:t>A sinner can “turn (be turned) from error”</a:t>
            </a:r>
          </a:p>
          <a:p>
            <a:r>
              <a:rPr lang="en-US" sz="2800" dirty="0" smtClean="0"/>
              <a:t>Turning a sinner “saves his soul from death”</a:t>
            </a:r>
          </a:p>
          <a:p>
            <a:pPr lvl="1"/>
            <a:r>
              <a:rPr lang="en-US" sz="2200" dirty="0" smtClean="0"/>
              <a:t>Sp. death/separation=wages – Ro. 6:23; He. 10:26-27</a:t>
            </a:r>
          </a:p>
          <a:p>
            <a:pPr lvl="1"/>
            <a:r>
              <a:rPr lang="en-US" sz="2200" dirty="0" smtClean="0"/>
              <a:t>We must try!  We must not delay!  Eternity is at stake!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42926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Truth or Error: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You can turn from it!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33400" y="6419088"/>
            <a:ext cx="6842760" cy="36576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19 Brethren, if anyone among you wanders from the truth, and someone turns him back,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20 let him know that he who turns a sinner from the error of his way will save a soul from death and cover a multitude of sins.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3962400"/>
          </a:xfrm>
        </p:spPr>
        <p:txBody>
          <a:bodyPr/>
          <a:lstStyle/>
          <a:p>
            <a:r>
              <a:rPr lang="en-US" sz="2800" dirty="0" smtClean="0"/>
              <a:t>There are TWO ACTIONS in this passage.  There are only TWO possible roles for you.</a:t>
            </a:r>
          </a:p>
          <a:p>
            <a:pPr lvl="1"/>
            <a:r>
              <a:rPr lang="en-US" sz="2400" dirty="0" smtClean="0"/>
              <a:t>The ANYONE who WANDERS</a:t>
            </a:r>
          </a:p>
          <a:p>
            <a:pPr lvl="1"/>
            <a:r>
              <a:rPr lang="en-US" sz="2400" dirty="0" smtClean="0"/>
              <a:t>The SOMEONE who TURNS</a:t>
            </a:r>
          </a:p>
          <a:p>
            <a:r>
              <a:rPr lang="en-US" sz="2800" dirty="0" smtClean="0"/>
              <a:t>If you are a wanderer, </a:t>
            </a:r>
            <a:r>
              <a:rPr lang="en-US" sz="2800" i="1" dirty="0" smtClean="0"/>
              <a:t>please turn back!</a:t>
            </a:r>
          </a:p>
          <a:p>
            <a:r>
              <a:rPr lang="en-US" sz="2800" dirty="0" smtClean="0"/>
              <a:t>If you want to be SOMEONE in God’s eyes,</a:t>
            </a:r>
          </a:p>
          <a:p>
            <a:pPr lvl="1"/>
            <a:r>
              <a:rPr lang="en-US" sz="2400" dirty="0" smtClean="0"/>
              <a:t>SEEK those who are astray! – Matt. 18:12</a:t>
            </a:r>
          </a:p>
          <a:p>
            <a:pPr lvl="1"/>
            <a:r>
              <a:rPr lang="en-US" sz="2400" dirty="0" smtClean="0"/>
              <a:t>With love, compassion &amp; resolve, turn them back!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1981200" y="157472"/>
            <a:ext cx="6942926" cy="13665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Truth or Error:</a:t>
            </a:r>
            <a:endParaRPr lang="en-US" sz="48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sz="40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You can turn from it!</a:t>
            </a:r>
            <a:r>
              <a:rPr lang="en-US" sz="44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5486400"/>
            <a:ext cx="9144000" cy="13716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5501640"/>
            <a:ext cx="3657600" cy="36576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0" y="5791200"/>
            <a:ext cx="2057400" cy="365760"/>
          </a:xfrm>
          <a:prstGeom prst="rect">
            <a:avLst/>
          </a:prstGeom>
          <a:solidFill>
            <a:srgbClr val="0000FF"/>
          </a:solidFill>
          <a:ln w="2857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4864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19 Brethren, if anyone among you wanders from the truth, and someone turns him back,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+mj-lt"/>
              </a:rPr>
              <a:t> 20 let him know that he who turns a sinner from the error of his way will save a soul from death and cover a multitude of sins.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sz="2800" dirty="0" smtClean="0"/>
              <a:t>Believe the truth about Jesus </a:t>
            </a:r>
            <a:r>
              <a:rPr lang="en-US" sz="2800" dirty="0" smtClean="0">
                <a:solidFill>
                  <a:srgbClr val="FFFF00"/>
                </a:solidFill>
              </a:rPr>
              <a:t>– Eph. 1:13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Repent from your sins </a:t>
            </a:r>
            <a:r>
              <a:rPr lang="en-US" sz="2800" dirty="0" smtClean="0">
                <a:solidFill>
                  <a:srgbClr val="FFFF00"/>
                </a:solidFill>
              </a:rPr>
              <a:t>– 2 Tim. 2:25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Confess your faith in Jesus </a:t>
            </a:r>
            <a:r>
              <a:rPr lang="en-US" sz="2800" dirty="0" smtClean="0">
                <a:solidFill>
                  <a:srgbClr val="FFFF00"/>
                </a:solidFill>
              </a:rPr>
              <a:t>– Acts 8:37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Be immersed into Christ </a:t>
            </a:r>
            <a:r>
              <a:rPr lang="en-US" sz="2800" dirty="0" smtClean="0">
                <a:solidFill>
                  <a:srgbClr val="FFFF00"/>
                </a:solidFill>
              </a:rPr>
              <a:t>– Mark 16:16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Sins are forgiven – Acts 2:38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Added to His church – Acts 2:47</a:t>
            </a:r>
          </a:p>
          <a:p>
            <a:pPr lvl="1">
              <a:lnSpc>
                <a:spcPct val="120000"/>
              </a:lnSpc>
            </a:pPr>
            <a:r>
              <a:rPr lang="en-US" sz="2800" dirty="0" smtClean="0"/>
              <a:t>Registered in heaven – Hebrews 12:23</a:t>
            </a: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800" dirty="0" smtClean="0"/>
              <a:t>Faithfully obey &amp; live the truth </a:t>
            </a:r>
            <a:r>
              <a:rPr lang="en-US" sz="2800" dirty="0" smtClean="0">
                <a:solidFill>
                  <a:srgbClr val="FFFF00"/>
                </a:solidFill>
              </a:rPr>
              <a:t>– Rom. 2:5-9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76200"/>
            <a:ext cx="5461880" cy="15081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25400"/>
              <a:contourClr>
                <a:srgbClr val="DDDDDD"/>
              </a:contourClr>
            </a:sp3d>
          </a:bodyPr>
          <a:lstStyle/>
          <a:p>
            <a:pPr>
              <a:spcAft>
                <a:spcPts val="0"/>
              </a:spcAft>
            </a:pPr>
            <a:r>
              <a:rPr lang="en-US" sz="4800" i="1" spc="150" dirty="0" smtClean="0">
                <a:ln w="11430"/>
                <a:solidFill>
                  <a:srgbClr val="F8F8F8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</a:rPr>
              <a:t>Obey the Truth…</a:t>
            </a:r>
            <a:endParaRPr lang="en-US" sz="4400" spc="150" dirty="0" smtClean="0">
              <a:ln w="11430"/>
              <a:solidFill>
                <a:srgbClr val="FFFF00"/>
              </a:solidFill>
              <a:effectLst>
                <a:outerShdw blurRad="50800" dist="38100" dir="2700000" algn="tl" rotWithShape="0">
                  <a:schemeClr val="tx1"/>
                </a:outerShdw>
              </a:effectLst>
              <a:latin typeface="Lucida Handwriting" pitchFamily="66" charset="0"/>
            </a:endParaRPr>
          </a:p>
          <a:p>
            <a:pPr>
              <a:spcAft>
                <a:spcPts val="0"/>
              </a:spcAft>
            </a:pPr>
            <a:r>
              <a:rPr lang="en-US" sz="4400" spc="150" dirty="0" smtClean="0">
                <a:ln w="11430"/>
                <a:solidFill>
                  <a:srgbClr val="FFFF00"/>
                </a:solidFill>
                <a:effectLst>
                  <a:outerShdw blurRad="50800" dist="38100" dir="2700000" algn="tl" rotWithShape="0">
                    <a:schemeClr val="tx1"/>
                  </a:outerShdw>
                </a:effectLst>
                <a:latin typeface="Lucida Handwriting" pitchFamily="66" charset="0"/>
              </a:rPr>
              <a:t>And Be Saved!</a:t>
            </a:r>
            <a:endParaRPr lang="en-US" sz="5400" i="1" spc="150" dirty="0" smtClean="0">
              <a:ln w="11430"/>
              <a:solidFill>
                <a:srgbClr val="F8F8F8"/>
              </a:solidFill>
              <a:effectLst>
                <a:outerShdw blurRad="50800" dist="38100" dir="2700000" algn="tl" rotWithShape="0">
                  <a:schemeClr val="tx1"/>
                </a:outerShdw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Sermon Template">
  <a:themeElements>
    <a:clrScheme name="Serm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rmon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rm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m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rm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12291</TotalTime>
  <Words>1183</Words>
  <Application>Microsoft Office PowerPoint</Application>
  <PresentationFormat>On-screen Show (4:3)</PresentationFormat>
  <Paragraphs>104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Sermon Template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545</cp:revision>
  <dcterms:created xsi:type="dcterms:W3CDTF">2006-05-11T22:57:34Z</dcterms:created>
  <dcterms:modified xsi:type="dcterms:W3CDTF">2010-08-22T12:38:05Z</dcterms:modified>
</cp:coreProperties>
</file>