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71" r:id="rId13"/>
    <p:sldId id="269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 showGuides="1">
      <p:cViewPr varScale="1">
        <p:scale>
          <a:sx n="108" d="100"/>
          <a:sy n="108" d="100"/>
        </p:scale>
        <p:origin x="72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E67A-22F0-AF4F-88B3-8133E3DF766A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DD73B-DAEA-BE43-AEF7-284B4CC405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E67A-22F0-AF4F-88B3-8133E3DF766A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DD73B-DAEA-BE43-AEF7-284B4CC405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E67A-22F0-AF4F-88B3-8133E3DF766A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DD73B-DAEA-BE43-AEF7-284B4CC405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E67A-22F0-AF4F-88B3-8133E3DF766A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DD73B-DAEA-BE43-AEF7-284B4CC405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E67A-22F0-AF4F-88B3-8133E3DF766A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DD73B-DAEA-BE43-AEF7-284B4CC405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E67A-22F0-AF4F-88B3-8133E3DF766A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DD73B-DAEA-BE43-AEF7-284B4CC405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E67A-22F0-AF4F-88B3-8133E3DF766A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DD73B-DAEA-BE43-AEF7-284B4CC405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E67A-22F0-AF4F-88B3-8133E3DF766A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DD73B-DAEA-BE43-AEF7-284B4CC405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E67A-22F0-AF4F-88B3-8133E3DF766A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DD73B-DAEA-BE43-AEF7-284B4CC405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E67A-22F0-AF4F-88B3-8133E3DF766A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DD73B-DAEA-BE43-AEF7-284B4CC405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E67A-22F0-AF4F-88B3-8133E3DF766A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DD73B-DAEA-BE43-AEF7-284B4CC405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7E67A-22F0-AF4F-88B3-8133E3DF766A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DD73B-DAEA-BE43-AEF7-284B4CC405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crow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" y="4191000"/>
            <a:ext cx="8663024" cy="2308324"/>
          </a:xfrm>
          <a:prstGeom prst="rect">
            <a:avLst/>
          </a:prstGeom>
          <a:solidFill>
            <a:schemeClr val="tx1">
              <a:lumMod val="85000"/>
              <a:lumOff val="15000"/>
              <a:alpha val="73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A virtuous woman is a crown to her husband: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but </a:t>
            </a:r>
            <a:r>
              <a:rPr lang="en-US" sz="3600" dirty="0">
                <a:solidFill>
                  <a:schemeClr val="bg1"/>
                </a:solidFill>
              </a:rPr>
              <a:t>she that </a:t>
            </a:r>
            <a:r>
              <a:rPr lang="en-US" sz="3600" dirty="0" smtClean="0">
                <a:solidFill>
                  <a:schemeClr val="bg1"/>
                </a:solidFill>
              </a:rPr>
              <a:t>makes </a:t>
            </a:r>
            <a:r>
              <a:rPr lang="en-US" sz="3600" dirty="0">
                <a:solidFill>
                  <a:schemeClr val="bg1"/>
                </a:solidFill>
              </a:rPr>
              <a:t>ashamed is as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rottenness </a:t>
            </a:r>
            <a:r>
              <a:rPr lang="en-US" sz="3600" dirty="0">
                <a:solidFill>
                  <a:schemeClr val="bg1"/>
                </a:solidFill>
              </a:rPr>
              <a:t>in his bones</a:t>
            </a:r>
            <a:r>
              <a:rPr lang="en-US" sz="3600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								Proverbs 12:4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 descr="the limit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0384" r="-10384"/>
          <a:stretch>
            <a:fillRect/>
          </a:stretch>
        </p:blipFill>
        <p:spPr>
          <a:xfrm>
            <a:off x="-1066800" y="0"/>
            <a:ext cx="11125200" cy="6858000"/>
          </a:xfrm>
        </p:spPr>
      </p:pic>
      <p:sp>
        <p:nvSpPr>
          <p:cNvPr id="7" name="TextBox 6"/>
          <p:cNvSpPr txBox="1"/>
          <p:nvPr/>
        </p:nvSpPr>
        <p:spPr>
          <a:xfrm>
            <a:off x="2057400" y="4724400"/>
            <a:ext cx="6381975" cy="92333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chemeClr val="bg1"/>
                </a:solidFill>
              </a:rPr>
              <a:t>II. The Limit, Acts 5:29</a:t>
            </a:r>
            <a:endParaRPr lang="en-US" sz="5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III. The Power</a:t>
            </a:r>
            <a:endParaRPr lang="en-US" dirty="0"/>
          </a:p>
        </p:txBody>
      </p:sp>
      <p:pic>
        <p:nvPicPr>
          <p:cNvPr id="6" name="Content Placeholder 5" descr="dog cat.jpg"/>
          <p:cNvPicPr>
            <a:picLocks noGrp="1" noChangeAspect="1"/>
          </p:cNvPicPr>
          <p:nvPr>
            <p:ph idx="1"/>
          </p:nvPr>
        </p:nvPicPr>
        <p:blipFill>
          <a:blip r:embed="rId2"/>
          <a:srcRect l="-46117" r="-46117"/>
          <a:stretch>
            <a:fillRect/>
          </a:stretch>
        </p:blipFill>
        <p:spPr/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IV. 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Remember that you’ll never force him into loving you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IV. 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Remember that you’ll never force him into loving you.</a:t>
            </a:r>
          </a:p>
          <a:p>
            <a:r>
              <a:rPr lang="en-US" sz="4000" dirty="0" smtClean="0"/>
              <a:t>Resist maternal correcting.  Don’t be a Chihuahua.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IV. 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Remember that you’ll never force him into loving you.</a:t>
            </a:r>
          </a:p>
          <a:p>
            <a:r>
              <a:rPr lang="en-US" sz="4000" dirty="0" smtClean="0"/>
              <a:t>Resist maternal correcting.  Don’t be a Chihuahua.</a:t>
            </a:r>
          </a:p>
          <a:p>
            <a:r>
              <a:rPr lang="en-US" sz="4000" dirty="0" smtClean="0"/>
              <a:t>Consider why Satan tempted Eve instead of Adam.</a:t>
            </a:r>
            <a:endParaRPr lang="en-US" sz="4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crow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" y="4191000"/>
            <a:ext cx="8839200" cy="1877437"/>
          </a:xfrm>
          <a:prstGeom prst="rect">
            <a:avLst/>
          </a:prstGeom>
          <a:solidFill>
            <a:schemeClr val="tx1">
              <a:lumMod val="85000"/>
              <a:lumOff val="15000"/>
              <a:alpha val="73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“He who finds a wife finds a good thing, </a:t>
            </a: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>and </a:t>
            </a:r>
            <a:r>
              <a:rPr lang="en-US" sz="4000" dirty="0" smtClean="0">
                <a:solidFill>
                  <a:schemeClr val="bg1"/>
                </a:solidFill>
              </a:rPr>
              <a:t>obtains favor from the Lord.”</a:t>
            </a:r>
            <a:r>
              <a:rPr lang="en-US" sz="3600" dirty="0" smtClean="0">
                <a:solidFill>
                  <a:schemeClr val="bg1"/>
                </a:solidFill>
              </a:rPr>
              <a:t>															Proverbs 18:22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hats-a-help-meet-to-you-2126291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8600" y="0"/>
            <a:ext cx="9372600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8600" y="2590800"/>
            <a:ext cx="3147015" cy="1538883"/>
          </a:xfrm>
          <a:prstGeom prst="rect">
            <a:avLst/>
          </a:prstGeom>
          <a:solidFill>
            <a:srgbClr val="404040"/>
          </a:solidFill>
        </p:spPr>
        <p:txBody>
          <a:bodyPr wrap="none" rtlCol="0">
            <a:spAutoFit/>
          </a:bodyPr>
          <a:lstStyle/>
          <a:p>
            <a:pPr marL="400050" indent="-400050">
              <a:buAutoNum type="romanUcPeriod"/>
            </a:pPr>
            <a:r>
              <a:rPr lang="en-US" sz="3600" dirty="0">
                <a:solidFill>
                  <a:schemeClr val="bg1"/>
                </a:solidFill>
              </a:rPr>
              <a:t>The Position</a:t>
            </a:r>
            <a:r>
              <a:rPr lang="en-US" sz="3600" dirty="0" smtClean="0">
                <a:solidFill>
                  <a:schemeClr val="bg1"/>
                </a:solidFill>
              </a:rPr>
              <a:t>:</a:t>
            </a:r>
            <a:endParaRPr lang="en-US" sz="3600" dirty="0">
              <a:solidFill>
                <a:schemeClr val="bg1"/>
              </a:solidFill>
            </a:endParaRPr>
          </a:p>
          <a:p>
            <a:pPr marL="400050" indent="-400050"/>
            <a:r>
              <a:rPr lang="en-US" sz="3600" dirty="0">
                <a:solidFill>
                  <a:schemeClr val="bg1"/>
                </a:solidFill>
              </a:rPr>
              <a:t>	</a:t>
            </a:r>
            <a:r>
              <a:rPr lang="en-US" sz="4000" dirty="0">
                <a:solidFill>
                  <a:schemeClr val="bg1"/>
                </a:solidFill>
                <a:latin typeface="Handwriting - Dakota"/>
              </a:rPr>
              <a:t>Help Meet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whats-a-help-meet-to-you-2126291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49" y="0"/>
            <a:ext cx="9048151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04801" y="1981200"/>
            <a:ext cx="4648199" cy="3816429"/>
          </a:xfrm>
          <a:prstGeom prst="rect">
            <a:avLst/>
          </a:prstGeom>
          <a:solidFill>
            <a:srgbClr val="404040">
              <a:alpha val="66000"/>
            </a:srgbClr>
          </a:solidFill>
        </p:spPr>
        <p:txBody>
          <a:bodyPr wrap="square" rtlCol="0">
            <a:spAutoFit/>
          </a:bodyPr>
          <a:lstStyle/>
          <a:p>
            <a:pPr marL="400050" indent="-400050"/>
            <a:r>
              <a:rPr lang="en-US" sz="3200" dirty="0">
                <a:solidFill>
                  <a:srgbClr val="FFFFFF"/>
                </a:solidFill>
              </a:rPr>
              <a:t>“But I would have </a:t>
            </a:r>
            <a:r>
              <a:rPr lang="en-US" sz="3200" dirty="0" smtClean="0">
                <a:solidFill>
                  <a:srgbClr val="FFFFFF"/>
                </a:solidFill>
              </a:rPr>
              <a:t>you</a:t>
            </a:r>
          </a:p>
          <a:p>
            <a:pPr marL="400050" indent="-400050"/>
            <a:r>
              <a:rPr lang="en-US" sz="3200" dirty="0" smtClean="0">
                <a:solidFill>
                  <a:srgbClr val="FFFFFF"/>
                </a:solidFill>
              </a:rPr>
              <a:t>know</a:t>
            </a:r>
            <a:r>
              <a:rPr lang="en-US" sz="3200" dirty="0">
                <a:solidFill>
                  <a:srgbClr val="FFFFFF"/>
                </a:solidFill>
              </a:rPr>
              <a:t>, </a:t>
            </a:r>
            <a:r>
              <a:rPr lang="en-US" sz="3200" dirty="0" smtClean="0">
                <a:solidFill>
                  <a:srgbClr val="FFFFFF"/>
                </a:solidFill>
              </a:rPr>
              <a:t>that the </a:t>
            </a:r>
            <a:r>
              <a:rPr lang="en-US" sz="3200" dirty="0">
                <a:solidFill>
                  <a:srgbClr val="FFFFFF"/>
                </a:solidFill>
              </a:rPr>
              <a:t>head </a:t>
            </a:r>
            <a:r>
              <a:rPr lang="en-US" sz="3200" dirty="0" smtClean="0">
                <a:solidFill>
                  <a:srgbClr val="FFFFFF"/>
                </a:solidFill>
              </a:rPr>
              <a:t>of</a:t>
            </a:r>
          </a:p>
          <a:p>
            <a:pPr marL="400050" indent="-400050"/>
            <a:r>
              <a:rPr lang="en-US" sz="3200" dirty="0" smtClean="0">
                <a:solidFill>
                  <a:srgbClr val="FFFFFF"/>
                </a:solidFill>
              </a:rPr>
              <a:t>every man is </a:t>
            </a:r>
            <a:r>
              <a:rPr lang="en-US" sz="3200" dirty="0">
                <a:solidFill>
                  <a:srgbClr val="FFFFFF"/>
                </a:solidFill>
              </a:rPr>
              <a:t>Christ; </a:t>
            </a:r>
            <a:r>
              <a:rPr lang="en-US" sz="3200" dirty="0" smtClean="0">
                <a:solidFill>
                  <a:srgbClr val="FFFFFF"/>
                </a:solidFill>
              </a:rPr>
              <a:t>and</a:t>
            </a:r>
          </a:p>
          <a:p>
            <a:pPr marL="400050" indent="-400050"/>
            <a:r>
              <a:rPr lang="en-US" sz="3200" dirty="0" smtClean="0">
                <a:solidFill>
                  <a:srgbClr val="FFFFFF"/>
                </a:solidFill>
              </a:rPr>
              <a:t> the head </a:t>
            </a:r>
            <a:r>
              <a:rPr lang="en-US" sz="3200" dirty="0">
                <a:solidFill>
                  <a:srgbClr val="FFFFFF"/>
                </a:solidFill>
              </a:rPr>
              <a:t>of </a:t>
            </a:r>
            <a:r>
              <a:rPr lang="en-US" sz="3200" dirty="0" smtClean="0">
                <a:solidFill>
                  <a:srgbClr val="FFFFFF"/>
                </a:solidFill>
              </a:rPr>
              <a:t>the </a:t>
            </a:r>
            <a:r>
              <a:rPr lang="en-US" sz="3200" dirty="0">
                <a:solidFill>
                  <a:srgbClr val="FFFFFF"/>
                </a:solidFill>
              </a:rPr>
              <a:t>woman </a:t>
            </a:r>
            <a:endParaRPr lang="en-US" sz="3200" dirty="0" smtClean="0">
              <a:solidFill>
                <a:srgbClr val="FFFFFF"/>
              </a:solidFill>
            </a:endParaRPr>
          </a:p>
          <a:p>
            <a:pPr marL="400050" indent="-400050"/>
            <a:r>
              <a:rPr lang="en-US" sz="3200" dirty="0" smtClean="0">
                <a:solidFill>
                  <a:srgbClr val="FFFFFF"/>
                </a:solidFill>
              </a:rPr>
              <a:t>is the </a:t>
            </a:r>
            <a:r>
              <a:rPr lang="en-US" sz="3200" dirty="0">
                <a:solidFill>
                  <a:srgbClr val="FFFFFF"/>
                </a:solidFill>
              </a:rPr>
              <a:t>man; and </a:t>
            </a:r>
            <a:r>
              <a:rPr lang="en-US" sz="3200" dirty="0" smtClean="0">
                <a:solidFill>
                  <a:srgbClr val="FFFFFF"/>
                </a:solidFill>
              </a:rPr>
              <a:t>the head</a:t>
            </a:r>
          </a:p>
          <a:p>
            <a:pPr marL="400050" indent="-400050"/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>
                <a:solidFill>
                  <a:srgbClr val="FFFFFF"/>
                </a:solidFill>
              </a:rPr>
              <a:t>of Christ </a:t>
            </a:r>
            <a:r>
              <a:rPr lang="en-US" sz="3200" dirty="0" smtClean="0">
                <a:solidFill>
                  <a:srgbClr val="FFFFFF"/>
                </a:solidFill>
              </a:rPr>
              <a:t>is </a:t>
            </a:r>
            <a:r>
              <a:rPr lang="en-US" sz="3200" dirty="0">
                <a:solidFill>
                  <a:srgbClr val="FFFFFF"/>
                </a:solidFill>
              </a:rPr>
              <a:t>God.”</a:t>
            </a:r>
          </a:p>
          <a:p>
            <a:pPr marL="400050" indent="-400050"/>
            <a:r>
              <a:rPr lang="en-US" sz="3200" dirty="0">
                <a:solidFill>
                  <a:srgbClr val="FFFFFF"/>
                </a:solidFill>
                <a:latin typeface="Handwriting - Dakota"/>
              </a:rPr>
              <a:t>			</a:t>
            </a:r>
            <a:r>
              <a:rPr lang="en-US" sz="3200" dirty="0" smtClean="0">
                <a:solidFill>
                  <a:srgbClr val="FFFFFF"/>
                </a:solidFill>
                <a:latin typeface="Handwriting - Dakota"/>
              </a:rPr>
              <a:t>(</a:t>
            </a:r>
            <a:r>
              <a:rPr lang="en-US" sz="3200" dirty="0">
                <a:solidFill>
                  <a:srgbClr val="FFFFFF"/>
                </a:solidFill>
                <a:latin typeface="Handwriting - Dakota"/>
              </a:rPr>
              <a:t>1 Corinthians 11:3)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whats-a-help-meet-to-you-2126291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9209" y="0"/>
            <a:ext cx="9316529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8600" y="1752600"/>
            <a:ext cx="5557731" cy="3323987"/>
          </a:xfrm>
          <a:prstGeom prst="rect">
            <a:avLst/>
          </a:prstGeom>
          <a:solidFill>
            <a:srgbClr val="404040">
              <a:alpha val="73000"/>
            </a:srgbClr>
          </a:solidFill>
        </p:spPr>
        <p:txBody>
          <a:bodyPr wrap="none" rtlCol="0">
            <a:spAutoFit/>
          </a:bodyPr>
          <a:lstStyle/>
          <a:p>
            <a:pPr marL="400050" indent="-400050"/>
            <a:r>
              <a:rPr lang="en-US" sz="3200" b="1" dirty="0">
                <a:solidFill>
                  <a:srgbClr val="FFFFFF"/>
                </a:solidFill>
              </a:rPr>
              <a:t>”For the man is not of the </a:t>
            </a:r>
          </a:p>
          <a:p>
            <a:pPr marL="400050" indent="-400050"/>
            <a:r>
              <a:rPr lang="en-US" sz="3200" b="1" dirty="0">
                <a:solidFill>
                  <a:srgbClr val="FFFFFF"/>
                </a:solidFill>
              </a:rPr>
              <a:t>Woman: but the woman of </a:t>
            </a:r>
          </a:p>
          <a:p>
            <a:pPr marL="400050" indent="-400050"/>
            <a:r>
              <a:rPr lang="en-US" sz="3200" b="1" dirty="0">
                <a:solidFill>
                  <a:srgbClr val="FFFFFF"/>
                </a:solidFill>
              </a:rPr>
              <a:t>the man. </a:t>
            </a:r>
            <a:r>
              <a:rPr lang="en-US" sz="3200" b="1" dirty="0" smtClean="0">
                <a:solidFill>
                  <a:srgbClr val="FFFFFF"/>
                </a:solidFill>
              </a:rPr>
              <a:t>Neither </a:t>
            </a:r>
            <a:r>
              <a:rPr lang="en-US" sz="3200" b="1" dirty="0">
                <a:solidFill>
                  <a:srgbClr val="FFFFFF"/>
                </a:solidFill>
              </a:rPr>
              <a:t>was the man </a:t>
            </a:r>
          </a:p>
          <a:p>
            <a:pPr marL="400050" indent="-400050"/>
            <a:r>
              <a:rPr lang="en-US" sz="3200" b="1" dirty="0" smtClean="0">
                <a:solidFill>
                  <a:srgbClr val="FFFFFF"/>
                </a:solidFill>
              </a:rPr>
              <a:t>created for the </a:t>
            </a:r>
            <a:r>
              <a:rPr lang="en-US" sz="3200" b="1" dirty="0">
                <a:solidFill>
                  <a:srgbClr val="FFFFFF"/>
                </a:solidFill>
              </a:rPr>
              <a:t>woman; but </a:t>
            </a:r>
            <a:r>
              <a:rPr lang="en-US" sz="3200" b="1" dirty="0" smtClean="0">
                <a:solidFill>
                  <a:srgbClr val="FFFFFF"/>
                </a:solidFill>
              </a:rPr>
              <a:t>the</a:t>
            </a:r>
          </a:p>
          <a:p>
            <a:pPr marL="400050" indent="-400050"/>
            <a:r>
              <a:rPr lang="en-US" sz="3200" b="1" dirty="0" smtClean="0">
                <a:solidFill>
                  <a:srgbClr val="FFFFFF"/>
                </a:solidFill>
              </a:rPr>
              <a:t> </a:t>
            </a:r>
            <a:r>
              <a:rPr lang="en-US" sz="3200" b="1" dirty="0">
                <a:solidFill>
                  <a:srgbClr val="FFFFFF"/>
                </a:solidFill>
              </a:rPr>
              <a:t>woman for </a:t>
            </a:r>
            <a:r>
              <a:rPr lang="en-US" sz="3200" b="1" dirty="0" smtClean="0">
                <a:solidFill>
                  <a:srgbClr val="FFFFFF"/>
                </a:solidFill>
              </a:rPr>
              <a:t>the </a:t>
            </a:r>
            <a:r>
              <a:rPr lang="en-US" sz="3200" b="1" dirty="0">
                <a:solidFill>
                  <a:srgbClr val="FFFFFF"/>
                </a:solidFill>
              </a:rPr>
              <a:t>man.”</a:t>
            </a:r>
            <a:r>
              <a:rPr lang="en-US" sz="3200" dirty="0">
                <a:solidFill>
                  <a:srgbClr val="FFFFFF"/>
                </a:solidFill>
                <a:latin typeface="Handwriting - Dakota"/>
              </a:rPr>
              <a:t>			</a:t>
            </a:r>
          </a:p>
          <a:p>
            <a:pPr marL="400050" indent="-400050"/>
            <a:r>
              <a:rPr lang="en-US" sz="3200" dirty="0">
                <a:solidFill>
                  <a:srgbClr val="FFFFFF"/>
                </a:solidFill>
                <a:latin typeface="Handwriting - Dakota"/>
              </a:rPr>
              <a:t>			(1 Corinthians 11:8-9)</a:t>
            </a:r>
          </a:p>
          <a:p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whats-a-help-meet-to-you-2126291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992" y="-152400"/>
            <a:ext cx="9163170" cy="7010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6200" y="1752600"/>
            <a:ext cx="5410200" cy="4308872"/>
          </a:xfrm>
          <a:prstGeom prst="rect">
            <a:avLst/>
          </a:prstGeom>
          <a:solidFill>
            <a:srgbClr val="404040">
              <a:alpha val="73000"/>
            </a:srgbClr>
          </a:solidFill>
        </p:spPr>
        <p:txBody>
          <a:bodyPr wrap="square" rtlCol="0">
            <a:spAutoFit/>
          </a:bodyPr>
          <a:lstStyle/>
          <a:p>
            <a:pPr marL="400050" indent="-400050"/>
            <a:r>
              <a:rPr lang="en-US" sz="3200" b="1" dirty="0">
                <a:solidFill>
                  <a:srgbClr val="FFFFFF"/>
                </a:solidFill>
              </a:rPr>
              <a:t>”</a:t>
            </a:r>
            <a:r>
              <a:rPr lang="en-US" sz="3200" dirty="0">
                <a:solidFill>
                  <a:srgbClr val="FFFFFF"/>
                </a:solidFill>
              </a:rPr>
              <a:t>Likewise, ye wives, be in </a:t>
            </a:r>
          </a:p>
          <a:p>
            <a:pPr marL="400050" indent="-400050"/>
            <a:r>
              <a:rPr lang="en-US" sz="3200" dirty="0">
                <a:solidFill>
                  <a:srgbClr val="FFFFFF"/>
                </a:solidFill>
              </a:rPr>
              <a:t>subjection to your own </a:t>
            </a:r>
            <a:endParaRPr lang="en-US" sz="3200" dirty="0" smtClean="0">
              <a:solidFill>
                <a:srgbClr val="FFFFFF"/>
              </a:solidFill>
            </a:endParaRPr>
          </a:p>
          <a:p>
            <a:pPr marL="400050" indent="-400050"/>
            <a:r>
              <a:rPr lang="en-US" sz="3200" dirty="0" smtClean="0">
                <a:solidFill>
                  <a:srgbClr val="FFFFFF"/>
                </a:solidFill>
              </a:rPr>
              <a:t>Husbands; that</a:t>
            </a:r>
            <a:r>
              <a:rPr lang="en-US" sz="3200" dirty="0">
                <a:solidFill>
                  <a:srgbClr val="FFFFFF"/>
                </a:solidFill>
              </a:rPr>
              <a:t>, if any </a:t>
            </a:r>
            <a:r>
              <a:rPr lang="en-US" sz="3200" dirty="0" smtClean="0">
                <a:solidFill>
                  <a:srgbClr val="FFFFFF"/>
                </a:solidFill>
              </a:rPr>
              <a:t>obey</a:t>
            </a:r>
          </a:p>
          <a:p>
            <a:pPr marL="400050" indent="-400050"/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>
                <a:solidFill>
                  <a:srgbClr val="FFFFFF"/>
                </a:solidFill>
              </a:rPr>
              <a:t>not the word, </a:t>
            </a:r>
            <a:r>
              <a:rPr lang="en-US" sz="3200" dirty="0" smtClean="0">
                <a:solidFill>
                  <a:srgbClr val="FFFFFF"/>
                </a:solidFill>
              </a:rPr>
              <a:t>they </a:t>
            </a:r>
            <a:r>
              <a:rPr lang="en-US" sz="3200" dirty="0">
                <a:solidFill>
                  <a:srgbClr val="FFFFFF"/>
                </a:solidFill>
              </a:rPr>
              <a:t>also </a:t>
            </a:r>
            <a:r>
              <a:rPr lang="en-US" sz="3200" dirty="0" smtClean="0">
                <a:solidFill>
                  <a:srgbClr val="FFFFFF"/>
                </a:solidFill>
              </a:rPr>
              <a:t>may</a:t>
            </a:r>
          </a:p>
          <a:p>
            <a:pPr marL="400050" indent="-400050"/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>
                <a:solidFill>
                  <a:srgbClr val="FFFFFF"/>
                </a:solidFill>
              </a:rPr>
              <a:t>without the </a:t>
            </a:r>
            <a:r>
              <a:rPr lang="en-US" sz="3200" dirty="0" smtClean="0">
                <a:solidFill>
                  <a:srgbClr val="FFFFFF"/>
                </a:solidFill>
              </a:rPr>
              <a:t>word </a:t>
            </a:r>
            <a:r>
              <a:rPr lang="en-US" sz="3200" dirty="0">
                <a:solidFill>
                  <a:srgbClr val="FFFFFF"/>
                </a:solidFill>
              </a:rPr>
              <a:t>be won </a:t>
            </a:r>
            <a:r>
              <a:rPr lang="en-US" sz="3200" dirty="0" smtClean="0">
                <a:solidFill>
                  <a:srgbClr val="FFFFFF"/>
                </a:solidFill>
              </a:rPr>
              <a:t>by</a:t>
            </a:r>
          </a:p>
          <a:p>
            <a:pPr marL="400050" indent="-400050"/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>
                <a:solidFill>
                  <a:srgbClr val="FFFFFF"/>
                </a:solidFill>
              </a:rPr>
              <a:t>the </a:t>
            </a:r>
            <a:r>
              <a:rPr lang="en-US" sz="3200" dirty="0" smtClean="0">
                <a:solidFill>
                  <a:srgbClr val="FFFFFF"/>
                </a:solidFill>
              </a:rPr>
              <a:t>conversation </a:t>
            </a:r>
            <a:r>
              <a:rPr lang="en-US" sz="3200" dirty="0">
                <a:solidFill>
                  <a:srgbClr val="FFFFFF"/>
                </a:solidFill>
              </a:rPr>
              <a:t>of the wives.”</a:t>
            </a:r>
            <a:r>
              <a:rPr lang="en-US" sz="3200" dirty="0">
                <a:solidFill>
                  <a:srgbClr val="FFFFFF"/>
                </a:solidFill>
                <a:latin typeface="Handwriting - Dakota"/>
              </a:rPr>
              <a:t>			</a:t>
            </a:r>
          </a:p>
          <a:p>
            <a:pPr marL="400050" indent="-400050"/>
            <a:r>
              <a:rPr lang="en-US" sz="3200" dirty="0">
                <a:solidFill>
                  <a:srgbClr val="FFFFFF"/>
                </a:solidFill>
                <a:latin typeface="Handwriting - Dakota"/>
              </a:rPr>
              <a:t>					(1 Peter 3:1)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whats-a-help-meet-to-you-2126291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4189" y="0"/>
            <a:ext cx="9301078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04800" y="1828800"/>
            <a:ext cx="4903907" cy="4247317"/>
          </a:xfrm>
          <a:prstGeom prst="rect">
            <a:avLst/>
          </a:prstGeom>
          <a:solidFill>
            <a:srgbClr val="404040">
              <a:alpha val="82000"/>
            </a:srgbClr>
          </a:solidFill>
        </p:spPr>
        <p:txBody>
          <a:bodyPr wrap="none" rtlCol="0">
            <a:spAutoFit/>
          </a:bodyPr>
          <a:lstStyle/>
          <a:p>
            <a:pPr marL="400050" indent="-400050"/>
            <a:r>
              <a:rPr lang="en-US" sz="2800" dirty="0">
                <a:solidFill>
                  <a:srgbClr val="FFFFFF"/>
                </a:solidFill>
              </a:rPr>
              <a:t>“For after this manner in the old</a:t>
            </a:r>
          </a:p>
          <a:p>
            <a:pPr marL="400050" indent="-400050"/>
            <a:r>
              <a:rPr lang="en-US" sz="2800" dirty="0">
                <a:solidFill>
                  <a:srgbClr val="FFFFFF"/>
                </a:solidFill>
              </a:rPr>
              <a:t> time the holy women also,</a:t>
            </a:r>
          </a:p>
          <a:p>
            <a:pPr marL="400050" indent="-400050"/>
            <a:r>
              <a:rPr lang="en-US" sz="2800" dirty="0">
                <a:solidFill>
                  <a:srgbClr val="FFFFFF"/>
                </a:solidFill>
              </a:rPr>
              <a:t> who trusted in God, adorned</a:t>
            </a:r>
          </a:p>
          <a:p>
            <a:pPr marL="400050" indent="-400050"/>
            <a:r>
              <a:rPr lang="en-US" sz="2800" dirty="0">
                <a:solidFill>
                  <a:srgbClr val="FFFFFF"/>
                </a:solidFill>
              </a:rPr>
              <a:t> themselves, being in subjection </a:t>
            </a:r>
          </a:p>
          <a:p>
            <a:pPr marL="400050" indent="-400050"/>
            <a:r>
              <a:rPr lang="en-US" sz="2800" dirty="0">
                <a:solidFill>
                  <a:srgbClr val="FFFFFF"/>
                </a:solidFill>
              </a:rPr>
              <a:t>unto their own husbands:</a:t>
            </a:r>
            <a:r>
              <a:rPr lang="en-US" sz="2800" b="1" dirty="0">
                <a:solidFill>
                  <a:srgbClr val="FFFFFF"/>
                </a:solidFill>
              </a:rPr>
              <a:t> </a:t>
            </a:r>
            <a:r>
              <a:rPr lang="en-US" sz="2800" dirty="0">
                <a:solidFill>
                  <a:srgbClr val="FFFFFF"/>
                </a:solidFill>
              </a:rPr>
              <a:t>Even </a:t>
            </a:r>
          </a:p>
          <a:p>
            <a:pPr marL="400050" indent="-400050"/>
            <a:r>
              <a:rPr lang="en-US" sz="2800" dirty="0">
                <a:solidFill>
                  <a:srgbClr val="FFFFFF"/>
                </a:solidFill>
              </a:rPr>
              <a:t>as Sara obeyed Abraham, calling </a:t>
            </a:r>
          </a:p>
          <a:p>
            <a:pPr marL="400050" indent="-400050"/>
            <a:r>
              <a:rPr lang="en-US" sz="2800" dirty="0">
                <a:solidFill>
                  <a:srgbClr val="FFFFFF"/>
                </a:solidFill>
              </a:rPr>
              <a:t>him lord: whose daughters ye </a:t>
            </a:r>
          </a:p>
          <a:p>
            <a:pPr marL="400050" indent="-400050"/>
            <a:r>
              <a:rPr lang="en-US" sz="2800" dirty="0">
                <a:solidFill>
                  <a:srgbClr val="FFFFFF"/>
                </a:solidFill>
              </a:rPr>
              <a:t>are, as long as ye do well…”</a:t>
            </a:r>
            <a:r>
              <a:rPr lang="en-US" sz="2800" dirty="0">
                <a:solidFill>
                  <a:srgbClr val="FFFFFF"/>
                </a:solidFill>
                <a:latin typeface="Handwriting - Dakota"/>
              </a:rPr>
              <a:t>	</a:t>
            </a:r>
          </a:p>
          <a:p>
            <a:pPr marL="400050" indent="-400050"/>
            <a:r>
              <a:rPr lang="en-US" sz="2800" dirty="0">
                <a:solidFill>
                  <a:srgbClr val="FFFFFF"/>
                </a:solidFill>
                <a:latin typeface="Handwriting - Dakota"/>
              </a:rPr>
              <a:t>					(1 Peter 3:5)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whats-a-help-meet-to-you-2126291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0" y="44450"/>
            <a:ext cx="9163170" cy="68135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8600" y="2111022"/>
            <a:ext cx="4574490" cy="2831544"/>
          </a:xfrm>
          <a:prstGeom prst="rect">
            <a:avLst/>
          </a:prstGeom>
          <a:solidFill>
            <a:srgbClr val="404040">
              <a:alpha val="79000"/>
            </a:srgbClr>
          </a:solidFill>
        </p:spPr>
        <p:txBody>
          <a:bodyPr wrap="none" rtlCol="0">
            <a:spAutoFit/>
          </a:bodyPr>
          <a:lstStyle/>
          <a:p>
            <a:pPr marL="400050" indent="-400050"/>
            <a:r>
              <a:rPr lang="en-US" sz="3200" dirty="0">
                <a:solidFill>
                  <a:srgbClr val="FFFFFF"/>
                </a:solidFill>
              </a:rPr>
              <a:t>“Wives, submit yourselves </a:t>
            </a:r>
          </a:p>
          <a:p>
            <a:pPr marL="400050" indent="-400050"/>
            <a:r>
              <a:rPr lang="en-US" sz="3200" dirty="0">
                <a:solidFill>
                  <a:srgbClr val="FFFFFF"/>
                </a:solidFill>
              </a:rPr>
              <a:t>unto your own husbands, </a:t>
            </a:r>
          </a:p>
          <a:p>
            <a:pPr marL="400050" indent="-400050"/>
            <a:r>
              <a:rPr lang="en-US" sz="3200" dirty="0">
                <a:solidFill>
                  <a:srgbClr val="FFFFFF"/>
                </a:solidFill>
              </a:rPr>
              <a:t>as unto the Lord.”</a:t>
            </a:r>
            <a:endParaRPr lang="en-US" sz="3200" dirty="0">
              <a:solidFill>
                <a:srgbClr val="FFFFFF"/>
              </a:solidFill>
              <a:latin typeface="Handwriting - Dakota"/>
            </a:endParaRPr>
          </a:p>
          <a:p>
            <a:pPr marL="400050" indent="-400050"/>
            <a:r>
              <a:rPr lang="en-US" sz="3200" dirty="0">
                <a:solidFill>
                  <a:srgbClr val="FFFFFF"/>
                </a:solidFill>
                <a:latin typeface="Handwriting - Dakota"/>
              </a:rPr>
              <a:t>					</a:t>
            </a:r>
          </a:p>
          <a:p>
            <a:pPr marL="400050" indent="-400050"/>
            <a:r>
              <a:rPr lang="en-US" sz="3200" dirty="0">
                <a:solidFill>
                  <a:srgbClr val="FFFFFF"/>
                </a:solidFill>
                <a:latin typeface="Handwriting - Dakota"/>
              </a:rPr>
              <a:t>		(Ephesians 5:22)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whats-a-help-meet-to-you-2126291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0" y="0"/>
            <a:ext cx="916317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8600" y="2209800"/>
            <a:ext cx="4364321" cy="3385542"/>
          </a:xfrm>
          <a:prstGeom prst="rect">
            <a:avLst/>
          </a:prstGeom>
          <a:solidFill>
            <a:srgbClr val="404040">
              <a:alpha val="77000"/>
            </a:srgbClr>
          </a:solidFill>
        </p:spPr>
        <p:txBody>
          <a:bodyPr wrap="none" rtlCol="0">
            <a:spAutoFit/>
          </a:bodyPr>
          <a:lstStyle/>
          <a:p>
            <a:pPr marL="400050" indent="-400050"/>
            <a:r>
              <a:rPr lang="en-US" sz="2800" dirty="0">
                <a:solidFill>
                  <a:srgbClr val="FFFFFF"/>
                </a:solidFill>
              </a:rPr>
              <a:t>“Nevertheless let every one</a:t>
            </a:r>
          </a:p>
          <a:p>
            <a:pPr marL="400050" indent="-400050"/>
            <a:r>
              <a:rPr lang="en-US" sz="2800" dirty="0">
                <a:solidFill>
                  <a:srgbClr val="FFFFFF"/>
                </a:solidFill>
              </a:rPr>
              <a:t> of you in particular so love </a:t>
            </a:r>
          </a:p>
          <a:p>
            <a:pPr marL="400050" indent="-400050"/>
            <a:r>
              <a:rPr lang="en-US" sz="2800" dirty="0">
                <a:solidFill>
                  <a:srgbClr val="FFFFFF"/>
                </a:solidFill>
              </a:rPr>
              <a:t>his wife even as himself; and </a:t>
            </a:r>
          </a:p>
          <a:p>
            <a:pPr marL="400050" indent="-400050"/>
            <a:r>
              <a:rPr lang="en-US" sz="2800" dirty="0">
                <a:solidFill>
                  <a:srgbClr val="FFFFFF"/>
                </a:solidFill>
              </a:rPr>
              <a:t>the wife see that she</a:t>
            </a:r>
          </a:p>
          <a:p>
            <a:pPr marL="400050" indent="-400050"/>
            <a:r>
              <a:rPr lang="en-US" sz="2800" dirty="0">
                <a:solidFill>
                  <a:srgbClr val="FFFFFF"/>
                </a:solidFill>
              </a:rPr>
              <a:t> reverence her husband.”</a:t>
            </a:r>
            <a:r>
              <a:rPr lang="en-US" sz="2800" dirty="0">
                <a:solidFill>
                  <a:srgbClr val="FFFFFF"/>
                </a:solidFill>
                <a:latin typeface="Handwriting - Dakota"/>
              </a:rPr>
              <a:t>					</a:t>
            </a:r>
          </a:p>
          <a:p>
            <a:pPr marL="400050" indent="-400050"/>
            <a:r>
              <a:rPr lang="en-US" sz="2800" dirty="0">
                <a:solidFill>
                  <a:srgbClr val="FFFFFF"/>
                </a:solidFill>
                <a:latin typeface="Handwriting - Dakota"/>
              </a:rPr>
              <a:t>	(Ephesians 5:33)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307</Words>
  <Application>Microsoft Office PowerPoint</Application>
  <PresentationFormat>On-screen Show (4:3)</PresentationFormat>
  <Paragraphs>58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Handwriting - Dakota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III. The Power</vt:lpstr>
      <vt:lpstr>IV. Suggestions</vt:lpstr>
      <vt:lpstr>IV. Suggestions</vt:lpstr>
      <vt:lpstr>IV. Suggestions</vt:lpstr>
    </vt:vector>
  </TitlesOfParts>
  <Company>West Huntsville church of Christ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Glenn  Colley</dc:creator>
  <cp:lastModifiedBy>David</cp:lastModifiedBy>
  <cp:revision>14</cp:revision>
  <dcterms:created xsi:type="dcterms:W3CDTF">2014-03-18T19:24:03Z</dcterms:created>
  <dcterms:modified xsi:type="dcterms:W3CDTF">2018-03-12T15:57:53Z</dcterms:modified>
</cp:coreProperties>
</file>