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56" r:id="rId4"/>
    <p:sldId id="258" r:id="rId5"/>
    <p:sldId id="262" r:id="rId6"/>
    <p:sldId id="263" r:id="rId7"/>
    <p:sldId id="260" r:id="rId8"/>
    <p:sldId id="265" r:id="rId9"/>
    <p:sldId id="261" r:id="rId10"/>
    <p:sldId id="264" r:id="rId11"/>
    <p:sldId id="266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375E"/>
    <a:srgbClr val="F1E71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42" autoAdjust="0"/>
  </p:normalViewPr>
  <p:slideViewPr>
    <p:cSldViewPr>
      <p:cViewPr varScale="1">
        <p:scale>
          <a:sx n="66" d="100"/>
          <a:sy n="66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3552" y="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3300" tIns="46651" rIns="93300" bIns="46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4" cy="465455"/>
          </a:xfrm>
          <a:prstGeom prst="rect">
            <a:avLst/>
          </a:prstGeom>
        </p:spPr>
        <p:txBody>
          <a:bodyPr vert="horz" lIns="93300" tIns="46651" rIns="93300" bIns="46651" rtlCol="0"/>
          <a:lstStyle>
            <a:lvl1pPr algn="r">
              <a:defRPr sz="1200"/>
            </a:lvl1pPr>
          </a:lstStyle>
          <a:p>
            <a:fld id="{F2064EDB-BCC4-41A8-8D20-8191A287D1CF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43344" cy="465455"/>
          </a:xfrm>
          <a:prstGeom prst="rect">
            <a:avLst/>
          </a:prstGeom>
        </p:spPr>
        <p:txBody>
          <a:bodyPr vert="horz" lIns="93300" tIns="46651" rIns="93300" bIns="46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4" cy="465455"/>
          </a:xfrm>
          <a:prstGeom prst="rect">
            <a:avLst/>
          </a:prstGeom>
        </p:spPr>
        <p:txBody>
          <a:bodyPr vert="horz" lIns="93300" tIns="46651" rIns="93300" bIns="46651" rtlCol="0" anchor="b"/>
          <a:lstStyle>
            <a:lvl1pPr algn="r">
              <a:defRPr sz="1200"/>
            </a:lvl1pPr>
          </a:lstStyle>
          <a:p>
            <a:fld id="{02D08F71-38AF-4AAB-A82A-FA53CCB1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5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3300" tIns="46651" rIns="93300" bIns="46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4" cy="465455"/>
          </a:xfrm>
          <a:prstGeom prst="rect">
            <a:avLst/>
          </a:prstGeom>
        </p:spPr>
        <p:txBody>
          <a:bodyPr vert="horz" lIns="93300" tIns="46651" rIns="93300" bIns="46651" rtlCol="0"/>
          <a:lstStyle>
            <a:lvl1pPr algn="r">
              <a:defRPr sz="1200"/>
            </a:lvl1pPr>
          </a:lstStyle>
          <a:p>
            <a:fld id="{51AFAF50-6D3D-4BA4-89AF-24126C1F9D9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0" tIns="46651" rIns="93300" bIns="466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0" tIns="46651" rIns="93300" bIns="466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4" cy="465455"/>
          </a:xfrm>
          <a:prstGeom prst="rect">
            <a:avLst/>
          </a:prstGeom>
        </p:spPr>
        <p:txBody>
          <a:bodyPr vert="horz" lIns="93300" tIns="46651" rIns="93300" bIns="46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4" cy="465455"/>
          </a:xfrm>
          <a:prstGeom prst="rect">
            <a:avLst/>
          </a:prstGeom>
        </p:spPr>
        <p:txBody>
          <a:bodyPr vert="horz" lIns="93300" tIns="46651" rIns="93300" bIns="46651" rtlCol="0" anchor="b"/>
          <a:lstStyle>
            <a:lvl1pPr algn="r">
              <a:defRPr sz="1200"/>
            </a:lvl1pPr>
          </a:lstStyle>
          <a:p>
            <a:fld id="{727519CA-F07A-49F1-8724-8DC38D538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7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39" indent="-174939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59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46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8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6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4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89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45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0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19CA-F07A-49F1-8724-8DC38D538F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2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4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nna Sue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Bookman Old Style" panose="02050604050505020204" pitchFamily="18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Bookman Old Style" panose="02050604050505020204" pitchFamily="18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Bookman Old Style" panose="02050604050505020204" pitchFamily="18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Bookman Old Style" panose="02050604050505020204" pitchFamily="18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88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8334" t="-1" r="-3333" b="-116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228600" y="1524000"/>
            <a:ext cx="8686800" cy="4572000"/>
          </a:xfrm>
          <a:prstGeom prst="roundRect">
            <a:avLst>
              <a:gd name="adj" fmla="val 7510"/>
            </a:avLst>
          </a:prstGeom>
          <a:solidFill>
            <a:srgbClr val="FFFFFF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>
            <a:normAutofit/>
          </a:bodyPr>
          <a:lstStyle>
            <a:lvl1pPr algn="l">
              <a:defRPr sz="6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nna Sue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 marL="342900" indent="-285750">
              <a:defRPr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defRPr>
            </a:lvl1pPr>
            <a:lvl2pPr>
              <a:defRPr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defRPr>
            </a:lvl2pPr>
            <a:lvl3pPr>
              <a:defRPr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defRPr>
            </a:lvl3pPr>
            <a:lvl4pPr>
              <a:defRPr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defRPr>
            </a:lvl4pPr>
            <a:lvl5pPr>
              <a:defRPr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9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0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2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4DDD-9795-4C76-A529-ACA89E75D20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4A9E-4080-4679-8D13-9C3B4FF7C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37567">
            <a:off x="-34560" y="592463"/>
            <a:ext cx="2590800" cy="372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dist="76200" dir="2160000" algn="tl" rotWithShape="0">
              <a:schemeClr val="tx1">
                <a:lumMod val="65000"/>
                <a:lumOff val="35000"/>
                <a:alpha val="41000"/>
              </a:scheme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4480">
            <a:off x="2694026" y="833446"/>
            <a:ext cx="2561187" cy="3874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dist="76200" dir="2160000" algn="tl" rotWithShape="0">
              <a:schemeClr val="tx1">
                <a:lumMod val="65000"/>
                <a:lumOff val="35000"/>
                <a:alpha val="41000"/>
              </a:scheme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21879">
            <a:off x="5611587" y="458469"/>
            <a:ext cx="3099376" cy="4184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dist="114300" dir="168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7075">
            <a:off x="905418" y="2357803"/>
            <a:ext cx="4606330" cy="3685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dist="114300" dir="168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47150">
            <a:off x="3832245" y="875354"/>
            <a:ext cx="4292730" cy="2861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dist="114300" dir="168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3834">
            <a:off x="1828115" y="845180"/>
            <a:ext cx="2626239" cy="3939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dist="114300" dir="168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07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Daughter of the </a:t>
            </a:r>
            <a:r>
              <a:rPr lang="en-US" dirty="0" smtClean="0">
                <a:latin typeface="Bookman Old Style" panose="02050604050505020204" pitchFamily="18" charset="0"/>
              </a:rPr>
              <a:t>KING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She represents God to the world</a:t>
            </a:r>
          </a:p>
          <a:p>
            <a:pPr lvl="1"/>
            <a:r>
              <a:rPr lang="en-US" sz="2400" dirty="0" smtClean="0"/>
              <a:t>She is the light of the world (</a:t>
            </a:r>
            <a:r>
              <a:rPr lang="en-US" sz="2000" dirty="0" smtClean="0"/>
              <a:t>Matt. 5:14-16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Her speech betrays her relationship to God (Matt. 26:73)</a:t>
            </a:r>
          </a:p>
          <a:p>
            <a:pPr lvl="1"/>
            <a:r>
              <a:rPr lang="en-US" sz="2400" dirty="0" smtClean="0"/>
              <a:t>She cultivates a modest appearance (</a:t>
            </a:r>
            <a:r>
              <a:rPr lang="en-US" sz="2000" dirty="0" smtClean="0"/>
              <a:t>1 Tim. 2:9-10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She has no communion with darkness (</a:t>
            </a:r>
            <a:r>
              <a:rPr lang="en-US" sz="2000" dirty="0" smtClean="0"/>
              <a:t>2 Cor. 6:14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She shares the gospel (</a:t>
            </a:r>
            <a:r>
              <a:rPr lang="en-US" sz="2000" dirty="0" smtClean="0"/>
              <a:t>Rom. 1:16</a:t>
            </a:r>
            <a:r>
              <a:rPr lang="en-US" sz="2400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7375E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ookman Old Style" panose="02050604050505020204" pitchFamily="18" charset="0"/>
              </a:rPr>
              <a:t>PRESENTED</a:t>
            </a:r>
            <a:endParaRPr lang="en-US" sz="2000" dirty="0">
              <a:ln w="6350">
                <a:solidFill>
                  <a:schemeClr val="tx2">
                    <a:lumMod val="75000"/>
                  </a:schemeClr>
                </a:solidFill>
              </a:ln>
              <a:solidFill>
                <a:srgbClr val="17375E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Daughter of the </a:t>
            </a:r>
            <a:r>
              <a:rPr lang="en-US" dirty="0" smtClean="0">
                <a:latin typeface="Bookman Old Style" panose="02050604050505020204" pitchFamily="18" charset="0"/>
              </a:rPr>
              <a:t>KING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She believes in Him (John 8:24)</a:t>
            </a:r>
          </a:p>
          <a:p>
            <a:r>
              <a:rPr lang="en-US" sz="2800" dirty="0" smtClean="0"/>
              <a:t>She repents of her sins (</a:t>
            </a:r>
            <a:r>
              <a:rPr lang="en-US" sz="2800" dirty="0"/>
              <a:t>Luke 13:3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She confesses her faith (</a:t>
            </a:r>
            <a:r>
              <a:rPr lang="en-US" sz="2800" dirty="0"/>
              <a:t>Matt. 10:32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She is baptized into Christ (</a:t>
            </a:r>
            <a:r>
              <a:rPr lang="en-US" sz="2800" dirty="0"/>
              <a:t>Acts 22:16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God cleanses her of all sin (</a:t>
            </a:r>
            <a:r>
              <a:rPr lang="en-US" sz="2400" dirty="0" smtClean="0"/>
              <a:t>1 Jn. 1:7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God adds her to His church (</a:t>
            </a:r>
            <a:r>
              <a:rPr lang="en-US" sz="2400" dirty="0"/>
              <a:t>Acts 2:47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God enrolls her in heaven (</a:t>
            </a:r>
            <a:r>
              <a:rPr lang="en-US" sz="2400" dirty="0"/>
              <a:t>Heb. 12:23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She serves Him faithfully (</a:t>
            </a:r>
            <a:r>
              <a:rPr lang="en-US" sz="2800" dirty="0"/>
              <a:t>Rev. 2:10</a:t>
            </a:r>
            <a:r>
              <a:rPr lang="en-US" sz="2800" dirty="0" smtClean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1716" y="6172200"/>
            <a:ext cx="8087712" cy="646332"/>
            <a:chOff x="601716" y="6019799"/>
            <a:chExt cx="8087712" cy="646332"/>
          </a:xfrm>
        </p:grpSpPr>
        <p:sp>
          <p:nvSpPr>
            <p:cNvPr id="6" name="TextBox 5"/>
            <p:cNvSpPr txBox="1"/>
            <p:nvPr/>
          </p:nvSpPr>
          <p:spPr>
            <a:xfrm>
              <a:off x="612227" y="6019799"/>
              <a:ext cx="807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enna Sue" pitchFamily="2" charset="0"/>
                </a:rPr>
                <a:t>“Be </a:t>
              </a:r>
              <a:r>
                <a:rPr lang="en-US" sz="3600" dirty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enna Sue" pitchFamily="2" charset="0"/>
                </a:rPr>
                <a:t>faithful until death, and I will give you the crown of </a:t>
              </a:r>
              <a:r>
                <a:rPr lang="en-US" sz="3600" dirty="0" smtClean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LIFE</a:t>
              </a:r>
              <a:r>
                <a:rPr lang="en-US" sz="3600" dirty="0" smtClean="0">
                  <a:solidFill>
                    <a:srgbClr val="17375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enna Sue" pitchFamily="2" charset="0"/>
                </a:rPr>
                <a:t>.”</a:t>
              </a:r>
              <a:endParaRPr lang="en-US" sz="36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nna Sue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716" y="6019800"/>
              <a:ext cx="807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enna Sue" pitchFamily="2" charset="0"/>
                </a:rPr>
                <a:t>“Be </a:t>
              </a:r>
              <a:r>
                <a:rPr lang="en-US" sz="3600" dirty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enna Sue" pitchFamily="2" charset="0"/>
                </a:rPr>
                <a:t>faithful until death, and I will give you the crown of </a:t>
              </a:r>
              <a:r>
                <a:rPr lang="en-US" sz="3600" dirty="0" smtClean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LIFE</a:t>
              </a:r>
              <a:r>
                <a:rPr lang="en-US" sz="3600" dirty="0" smtClean="0">
                  <a:ln w="31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enna Sue" pitchFamily="2" charset="0"/>
                </a:rPr>
                <a:t>.”</a:t>
              </a:r>
              <a:endParaRPr lang="en-US" sz="36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nna Sue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6260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7375E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ookman Old Style" panose="02050604050505020204" pitchFamily="18" charset="0"/>
              </a:rPr>
              <a:t>PREPARED</a:t>
            </a:r>
            <a:endParaRPr lang="en-US" sz="2000" dirty="0">
              <a:ln w="6350">
                <a:solidFill>
                  <a:schemeClr val="tx2">
                    <a:lumMod val="75000"/>
                  </a:schemeClr>
                </a:solidFill>
              </a:ln>
              <a:solidFill>
                <a:srgbClr val="17375E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75781">
            <a:off x="762330" y="620488"/>
            <a:ext cx="2932747" cy="4524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http://content.time.com/time/2011/graphics/wedding/p/kate-dress2-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7646">
            <a:off x="4004606" y="510367"/>
            <a:ext cx="2920506" cy="4229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7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371600"/>
            <a:ext cx="5943600" cy="1588278"/>
          </a:xfrm>
        </p:spPr>
        <p:txBody>
          <a:bodyPr>
            <a:noAutofit/>
          </a:bodyPr>
          <a:lstStyle/>
          <a:p>
            <a:r>
              <a:rPr lang="en-US" sz="15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dobe Hebrew" pitchFamily="18" charset="-79"/>
              </a:rPr>
              <a:t>2 Corinthians 6:18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727488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nna Sue" pitchFamily="2" charset="0"/>
              </a:rPr>
              <a:t>Daughters</a:t>
            </a:r>
            <a:endParaRPr lang="en-US" sz="72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nna Su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00565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nna Sue" pitchFamily="2" charset="0"/>
              </a:rPr>
              <a:t>of   the</a:t>
            </a:r>
          </a:p>
        </p:txBody>
      </p:sp>
    </p:spTree>
    <p:extLst>
      <p:ext uri="{BB962C8B-B14F-4D97-AF65-F5344CB8AC3E}">
        <p14:creationId xmlns:p14="http://schemas.microsoft.com/office/powerpoint/2010/main" val="42799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Daughter of the </a:t>
            </a:r>
            <a:r>
              <a:rPr lang="en-US" dirty="0" smtClean="0">
                <a:latin typeface="Bookman Old Style" panose="02050604050505020204" pitchFamily="18" charset="0"/>
              </a:rPr>
              <a:t>KING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an HEIR</a:t>
            </a:r>
          </a:p>
          <a:p>
            <a:pPr lvl="1"/>
            <a:r>
              <a:rPr lang="en-US" dirty="0" smtClean="0"/>
              <a:t>Heir to the hope of eternal life (</a:t>
            </a:r>
            <a:r>
              <a:rPr lang="en-US" sz="2000" dirty="0" smtClean="0"/>
              <a:t>Titus 3:7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She inherits a home in </a:t>
            </a:r>
            <a:r>
              <a:rPr lang="en-US" dirty="0"/>
              <a:t>heaven (</a:t>
            </a:r>
            <a:r>
              <a:rPr lang="en-US" sz="2000" dirty="0"/>
              <a:t>1 Peter 1:4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 home specifically prepared for her (</a:t>
            </a:r>
            <a:r>
              <a:rPr lang="en-US" sz="2000" dirty="0" smtClean="0"/>
              <a:t>John 14:1-4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 place of life eternal (</a:t>
            </a:r>
            <a:r>
              <a:rPr lang="en-US" sz="2000" dirty="0" smtClean="0"/>
              <a:t>John 3:16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 place of everlasting comfort (</a:t>
            </a:r>
            <a:r>
              <a:rPr lang="en-US" sz="2000" dirty="0" smtClean="0"/>
              <a:t>Rev. 21:4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Where God dwells, and His light continues forever (</a:t>
            </a:r>
            <a:r>
              <a:rPr lang="en-US" sz="2000" dirty="0" smtClean="0"/>
              <a:t>Rev. 22:1-5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6260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7375E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ookman Old Style" panose="02050604050505020204" pitchFamily="18" charset="0"/>
              </a:rPr>
              <a:t>PRIVILEGED</a:t>
            </a:r>
            <a:endParaRPr lang="en-US" sz="2000" dirty="0">
              <a:ln w="6350">
                <a:solidFill>
                  <a:schemeClr val="tx2">
                    <a:lumMod val="75000"/>
                  </a:schemeClr>
                </a:solidFill>
              </a:ln>
              <a:solidFill>
                <a:srgbClr val="17375E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Daughter of the </a:t>
            </a:r>
            <a:r>
              <a:rPr lang="en-US" dirty="0" smtClean="0">
                <a:latin typeface="Bookman Old Style" panose="02050604050505020204" pitchFamily="18" charset="0"/>
              </a:rPr>
              <a:t>KING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an HEIR</a:t>
            </a:r>
          </a:p>
          <a:p>
            <a:pPr lvl="1"/>
            <a:r>
              <a:rPr lang="en-US" dirty="0" smtClean="0"/>
              <a:t>A joint heir with Christ (</a:t>
            </a:r>
            <a:r>
              <a:rPr lang="en-US" sz="2000" dirty="0" smtClean="0"/>
              <a:t>Rom. 8:16-17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He calls us “brethren” (</a:t>
            </a:r>
            <a:r>
              <a:rPr lang="en-US" sz="2000" dirty="0" smtClean="0"/>
              <a:t>Hebrews 2:11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She is one of God’s children (</a:t>
            </a:r>
            <a:r>
              <a:rPr lang="en-US" sz="2000" dirty="0" smtClean="0"/>
              <a:t>1 John 3:1-2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She is a part of His “household” (</a:t>
            </a:r>
            <a:r>
              <a:rPr lang="en-US" sz="2000" dirty="0" smtClean="0"/>
              <a:t>Eph. 2:19-21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She inherits a family in the church (</a:t>
            </a:r>
            <a:r>
              <a:rPr lang="en-US" sz="2000" dirty="0" smtClean="0"/>
              <a:t>Rom. 12:4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She becomes an “adopted daughter” (</a:t>
            </a:r>
            <a:r>
              <a:rPr lang="en-US" sz="2000" dirty="0" smtClean="0"/>
              <a:t>Eph. 1:5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6260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7375E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ookman Old Style" panose="02050604050505020204" pitchFamily="18" charset="0"/>
              </a:rPr>
              <a:t>PRIVILEGED</a:t>
            </a:r>
            <a:endParaRPr lang="en-US" sz="2000" dirty="0">
              <a:ln w="6350">
                <a:solidFill>
                  <a:schemeClr val="tx2">
                    <a:lumMod val="75000"/>
                  </a:schemeClr>
                </a:solidFill>
              </a:ln>
              <a:solidFill>
                <a:srgbClr val="17375E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Daughter of the </a:t>
            </a:r>
            <a:r>
              <a:rPr lang="en-US" dirty="0" smtClean="0">
                <a:latin typeface="Bookman Old Style" panose="02050604050505020204" pitchFamily="18" charset="0"/>
              </a:rPr>
              <a:t>KING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is an HEIR</a:t>
            </a:r>
          </a:p>
          <a:p>
            <a:pPr lvl="1"/>
            <a:r>
              <a:rPr lang="en-US" dirty="0" smtClean="0"/>
              <a:t>Heir to His blessings in Christ (</a:t>
            </a:r>
            <a:r>
              <a:rPr lang="en-US" sz="2000" dirty="0" smtClean="0"/>
              <a:t>Eph. 1:7-13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Redemption through His blood (</a:t>
            </a:r>
            <a:r>
              <a:rPr lang="en-US" sz="2000" dirty="0" smtClean="0"/>
              <a:t>Eph. 1:7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Forgiveness of sins (</a:t>
            </a:r>
            <a:r>
              <a:rPr lang="en-US" sz="2000" dirty="0" smtClean="0"/>
              <a:t>Eph. 1:7, Heb. 8:12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Revelation of His will (</a:t>
            </a:r>
            <a:r>
              <a:rPr lang="en-US" sz="2000" dirty="0" smtClean="0"/>
              <a:t>Eph. 1:9, Jude 1:3, 2 Pet. 1:3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Riches of His grace (</a:t>
            </a:r>
            <a:r>
              <a:rPr lang="en-US" sz="2000" dirty="0" smtClean="0"/>
              <a:t>Eph. 1:7; Rom. 5:8, 15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Hope in Him (</a:t>
            </a:r>
            <a:r>
              <a:rPr lang="en-US" sz="2000" dirty="0" smtClean="0"/>
              <a:t>Eph. 1:18; Heb. 6:17</a:t>
            </a:r>
            <a:r>
              <a:rPr lang="en-US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7375E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ookman Old Style" panose="02050604050505020204" pitchFamily="18" charset="0"/>
              </a:rPr>
              <a:t>PRIVILEGED</a:t>
            </a:r>
            <a:endParaRPr lang="en-US" sz="2000" dirty="0">
              <a:ln w="6350">
                <a:solidFill>
                  <a:schemeClr val="tx2">
                    <a:lumMod val="75000"/>
                  </a:schemeClr>
                </a:solidFill>
              </a:ln>
              <a:solidFill>
                <a:srgbClr val="17375E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Daughter of the </a:t>
            </a:r>
            <a:r>
              <a:rPr lang="en-US" dirty="0" smtClean="0">
                <a:latin typeface="Bookman Old Style" panose="02050604050505020204" pitchFamily="18" charset="0"/>
              </a:rPr>
              <a:t>KING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dirty="0" smtClean="0"/>
              <a:t>By the blood of Christ</a:t>
            </a:r>
            <a:r>
              <a:rPr lang="en-US" sz="3500" dirty="0" smtClean="0"/>
              <a:t> </a:t>
            </a:r>
            <a:r>
              <a:rPr lang="en-US" sz="2800" dirty="0" smtClean="0"/>
              <a:t>(Rom. 3:25)</a:t>
            </a:r>
          </a:p>
          <a:p>
            <a:pPr lvl="1"/>
            <a:r>
              <a:rPr lang="en-US" sz="2500" dirty="0" smtClean="0"/>
              <a:t>It cleanses us from all sin </a:t>
            </a:r>
            <a:r>
              <a:rPr lang="en-US" sz="2300" dirty="0" smtClean="0"/>
              <a:t>(1 Jn. 1:7)</a:t>
            </a:r>
          </a:p>
          <a:p>
            <a:pPr lvl="1"/>
            <a:r>
              <a:rPr lang="en-US" sz="2500" dirty="0" smtClean="0"/>
              <a:t>It justifies us, giving us access to God </a:t>
            </a:r>
            <a:r>
              <a:rPr lang="en-US" sz="2300" dirty="0" smtClean="0"/>
              <a:t>(1 Cor. 6:11)</a:t>
            </a:r>
          </a:p>
          <a:p>
            <a:pPr lvl="1"/>
            <a:r>
              <a:rPr lang="en-US" sz="2500" dirty="0" smtClean="0"/>
              <a:t>It brings us near to God </a:t>
            </a:r>
            <a:r>
              <a:rPr lang="en-US" sz="2300" dirty="0" smtClean="0"/>
              <a:t>(Eph. 2:13)</a:t>
            </a:r>
          </a:p>
          <a:p>
            <a:pPr lvl="1"/>
            <a:r>
              <a:rPr lang="en-US" sz="2500" dirty="0" smtClean="0"/>
              <a:t>It redeems us </a:t>
            </a:r>
            <a:r>
              <a:rPr lang="en-US" sz="2300" dirty="0" smtClean="0"/>
              <a:t>(1 Pet. 1:18-20)</a:t>
            </a:r>
          </a:p>
          <a:p>
            <a:pPr lvl="1"/>
            <a:r>
              <a:rPr lang="en-US" sz="2500" dirty="0" smtClean="0"/>
              <a:t>It saves us </a:t>
            </a:r>
            <a:r>
              <a:rPr lang="en-US" sz="2300" dirty="0" smtClean="0"/>
              <a:t>(Rom. 5:9)</a:t>
            </a:r>
          </a:p>
          <a:p>
            <a:pPr lvl="1"/>
            <a:r>
              <a:rPr lang="en-US" sz="2500" dirty="0" smtClean="0"/>
              <a:t>It provides forgiveness </a:t>
            </a:r>
            <a:r>
              <a:rPr lang="en-US" sz="2300" dirty="0" smtClean="0"/>
              <a:t>(Col. 1:14)</a:t>
            </a:r>
          </a:p>
          <a:p>
            <a:pPr lvl="1"/>
            <a:r>
              <a:rPr lang="en-US" sz="2500" dirty="0" smtClean="0"/>
              <a:t>It reconciles us to Him </a:t>
            </a:r>
            <a:r>
              <a:rPr lang="en-US" sz="2300" dirty="0" smtClean="0"/>
              <a:t>(Col. 1:20)</a:t>
            </a:r>
          </a:p>
          <a:p>
            <a:pPr lvl="1"/>
            <a:r>
              <a:rPr lang="en-US" sz="2500" dirty="0" smtClean="0"/>
              <a:t>It purchased us </a:t>
            </a:r>
            <a:r>
              <a:rPr lang="en-US" sz="2300" dirty="0" smtClean="0"/>
              <a:t>(Acts 20:28)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7375E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ookman Old Style" panose="02050604050505020204" pitchFamily="18" charset="0"/>
              </a:rPr>
              <a:t>PROTECTED</a:t>
            </a:r>
            <a:endParaRPr lang="en-US" sz="2000" dirty="0">
              <a:ln w="6350">
                <a:solidFill>
                  <a:schemeClr val="tx2">
                    <a:lumMod val="75000"/>
                  </a:schemeClr>
                </a:solidFill>
              </a:ln>
              <a:solidFill>
                <a:srgbClr val="17375E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Daughter of the </a:t>
            </a:r>
            <a:r>
              <a:rPr lang="en-US" dirty="0" smtClean="0">
                <a:latin typeface="Bookman Old Style" panose="02050604050505020204" pitchFamily="18" charset="0"/>
              </a:rPr>
              <a:t>KING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God’s Love and Concern (</a:t>
            </a:r>
            <a:r>
              <a:rPr lang="en-US" sz="2800" dirty="0" smtClean="0"/>
              <a:t>Deut. 6:24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she lets Him direct her steps (</a:t>
            </a:r>
            <a:r>
              <a:rPr lang="en-US" sz="2400" dirty="0" smtClean="0"/>
              <a:t>Jer. 10:23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she submits to His ways (</a:t>
            </a:r>
            <a:r>
              <a:rPr lang="en-US" sz="2400" dirty="0" smtClean="0"/>
              <a:t>Is. 55:8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she follows His teaching (</a:t>
            </a:r>
            <a:r>
              <a:rPr lang="en-US" sz="2400" dirty="0" smtClean="0"/>
              <a:t>2 Tim. 3:16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she accepts His abundant offer of life (</a:t>
            </a:r>
            <a:r>
              <a:rPr lang="en-US" sz="2400" dirty="0" smtClean="0"/>
              <a:t>Jn. 10:10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7375E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ookman Old Style" panose="02050604050505020204" pitchFamily="18" charset="0"/>
              </a:rPr>
              <a:t>PROTECTED</a:t>
            </a:r>
            <a:endParaRPr lang="en-US" sz="2000" dirty="0">
              <a:ln w="6350">
                <a:solidFill>
                  <a:schemeClr val="tx2">
                    <a:lumMod val="75000"/>
                  </a:schemeClr>
                </a:solidFill>
              </a:ln>
              <a:solidFill>
                <a:srgbClr val="17375E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Daughter of the </a:t>
            </a:r>
            <a:r>
              <a:rPr lang="en-US" dirty="0" smtClean="0">
                <a:latin typeface="Bookman Old Style" panose="02050604050505020204" pitchFamily="18" charset="0"/>
              </a:rPr>
              <a:t>KING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 is presented to God</a:t>
            </a:r>
          </a:p>
          <a:p>
            <a:pPr lvl="1"/>
            <a:r>
              <a:rPr lang="en-US" dirty="0" smtClean="0"/>
              <a:t>As part of His glorious church (</a:t>
            </a:r>
            <a:r>
              <a:rPr lang="en-US" sz="2400" dirty="0" smtClean="0"/>
              <a:t>Eph. 5:27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 a living sacrifice (</a:t>
            </a:r>
            <a:r>
              <a:rPr lang="en-US" sz="2400" dirty="0" smtClean="0"/>
              <a:t>Rom. 12:1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 an instrument of righteousness (</a:t>
            </a:r>
            <a:r>
              <a:rPr lang="en-US" sz="2400" dirty="0" smtClean="0"/>
              <a:t>Rom. 6:13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 a slave for holiness (</a:t>
            </a:r>
            <a:r>
              <a:rPr lang="en-US" sz="2400" dirty="0" smtClean="0"/>
              <a:t>Rom. 6:16-19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God’s approval, a worker for Him who is not ashamed (</a:t>
            </a:r>
            <a:r>
              <a:rPr lang="en-US" sz="2400" dirty="0" smtClean="0"/>
              <a:t>2 Tim. 2:15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17375E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ookman Old Style" panose="02050604050505020204" pitchFamily="18" charset="0"/>
              </a:rPr>
              <a:t>PRESENTED</a:t>
            </a:r>
            <a:endParaRPr lang="en-US" sz="2000" dirty="0">
              <a:ln w="6350">
                <a:solidFill>
                  <a:schemeClr val="tx2">
                    <a:lumMod val="75000"/>
                  </a:schemeClr>
                </a:solidFill>
              </a:ln>
              <a:solidFill>
                <a:srgbClr val="17375E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684</Words>
  <Application>Microsoft Office PowerPoint</Application>
  <PresentationFormat>On-screen Show (4:3)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Adobe Hebrew</vt:lpstr>
      <vt:lpstr>Arial</vt:lpstr>
      <vt:lpstr>Bookman Old Style</vt:lpstr>
      <vt:lpstr>Calibri</vt:lpstr>
      <vt:lpstr>Jenna Sue</vt:lpstr>
      <vt:lpstr>Office Theme</vt:lpstr>
      <vt:lpstr>PowerPoint Presentation</vt:lpstr>
      <vt:lpstr>PowerPoint Presentation</vt:lpstr>
      <vt:lpstr>PowerPoint Presentation</vt:lpstr>
      <vt:lpstr>A Daughter of the KING Is…</vt:lpstr>
      <vt:lpstr>A Daughter of the KING Is…</vt:lpstr>
      <vt:lpstr>A Daughter of the KING Is…</vt:lpstr>
      <vt:lpstr>A Daughter of the KING Is…</vt:lpstr>
      <vt:lpstr>A Daughter of the KING Is…</vt:lpstr>
      <vt:lpstr>A Daughter of the KING Is…</vt:lpstr>
      <vt:lpstr>A Daughter of the KING Is…</vt:lpstr>
      <vt:lpstr>A Daughter of the KING Is…</vt:lpstr>
    </vt:vector>
  </TitlesOfParts>
  <Company>Lockheed Martin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Sproule, Traci R</dc:creator>
  <cp:lastModifiedBy>David</cp:lastModifiedBy>
  <cp:revision>97</cp:revision>
  <cp:lastPrinted>2016-04-21T00:18:33Z</cp:lastPrinted>
  <dcterms:created xsi:type="dcterms:W3CDTF">2015-01-19T16:33:37Z</dcterms:created>
  <dcterms:modified xsi:type="dcterms:W3CDTF">2016-04-21T00:19:06Z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ACCT03\tsproule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false</vt:bool>
  </property>
  <property fmtid="{D5CDD505-2E9C-101B-9397-08002B2CF9AE}" pid="8" name="Allow Footer Overwrite">
    <vt:bool>false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  <property fmtid="{D5CDD505-2E9C-101B-9397-08002B2CF9AE}" pid="12" name="ExpCountry">
    <vt:lpwstr/>
  </property>
</Properties>
</file>