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97" d="100"/>
          <a:sy n="97" d="100"/>
        </p:scale>
        <p:origin x="96" y="3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31AC84-EFE7-465C-838D-7DD6D9C335D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D3AC94A-B9B7-4963-8205-959E62D7C1B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701DFC9-4AA7-4A18-ACE5-4047001BF9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286427-467C-435E-9430-FF197938BEE3}" type="datetimeFigureOut">
              <a:rPr lang="en-US" smtClean="0"/>
              <a:t>12/26/2019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FA4F884-928C-4C17-9226-1248CEC510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5EE991-0C8C-441F-B44F-A1916E42CA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37D8F-263B-4AAD-827A-B8E79B39CF13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 descr="A close up of a sign&#10;&#10;Description automatically generated">
            <a:extLst>
              <a:ext uri="{FF2B5EF4-FFF2-40B4-BE49-F238E27FC236}">
                <a16:creationId xmlns:a16="http://schemas.microsoft.com/office/drawing/2014/main" id="{54ECD99C-F034-45AF-B445-3E567FFFE72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04968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22D568-3601-4E26-BA79-D6E47E199A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8C8F8ED-220B-4603-BDC8-C1916AA28C4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FCEA9DC-5346-45BB-9553-A09545A7459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7C1A6BD-CAC8-4C16-BD1A-2AF5319A35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286427-467C-435E-9430-FF197938BEE3}" type="datetimeFigureOut">
              <a:rPr lang="en-US" smtClean="0"/>
              <a:t>12/26/2019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B39709B-9FF7-4129-9502-B6544328D3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F9AD8D6-A0B5-433A-88E5-4B05EA0701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37D8F-263B-4AAD-827A-B8E79B39CF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17777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E23FF4-E907-4C2A-9D3C-11A5C4961D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ADE38E8-A811-4769-A264-5D5030944A8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29B63BD-F223-4CF2-90E2-BD80ED8D74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286427-467C-435E-9430-FF197938BEE3}" type="datetimeFigureOut">
              <a:rPr lang="en-US" smtClean="0"/>
              <a:t>12/26/2019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D11623A-2226-407C-9970-5582FE6C10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01F7A56-A58E-4E0B-A3CD-5A6E0B59B8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37D8F-263B-4AAD-827A-B8E79B39CF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53507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244968F-6FF0-4EF5-8D90-345997FC801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2695016-F243-4095-998B-15E82C753F9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307B60F-A67E-4B16-AD48-9F8FD3886E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286427-467C-435E-9430-FF197938BEE3}" type="datetimeFigureOut">
              <a:rPr lang="en-US" smtClean="0"/>
              <a:t>12/26/2019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27F7BF4-A0C0-4A4A-991D-223692BD0D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87293E5-778B-46F8-9DE0-985C60820E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37D8F-263B-4AAD-827A-B8E79B39CF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82708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picture containing text, book, sign&#10;&#10;Description automatically generated">
            <a:extLst>
              <a:ext uri="{FF2B5EF4-FFF2-40B4-BE49-F238E27FC236}">
                <a16:creationId xmlns:a16="http://schemas.microsoft.com/office/drawing/2014/main" id="{B1137AFC-BFAB-4608-9523-138A1705076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B1147F-2925-4329-886A-F26E258EE1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5631" y="1611980"/>
            <a:ext cx="11826668" cy="5246020"/>
          </a:xfrm>
        </p:spPr>
        <p:txBody>
          <a:bodyPr/>
          <a:lstStyle>
            <a:lvl1pPr>
              <a:defRPr b="1">
                <a:solidFill>
                  <a:schemeClr val="bg1"/>
                </a:solidFill>
                <a:effectLst>
                  <a:outerShdw blurRad="50800" dist="50800" dir="2700000" algn="ctr" rotWithShape="0">
                    <a:schemeClr val="tx1"/>
                  </a:outerShdw>
                </a:effectLst>
              </a:defRPr>
            </a:lvl1pPr>
            <a:lvl2pPr marL="573088" indent="-228600">
              <a:buFont typeface="Calibri" panose="020F0502020204030204" pitchFamily="34" charset="0"/>
              <a:buChar char="−"/>
              <a:defRPr b="1">
                <a:solidFill>
                  <a:schemeClr val="bg1"/>
                </a:solidFill>
                <a:effectLst>
                  <a:outerShdw blurRad="50800" dist="50800" dir="2700000" algn="ctr" rotWithShape="0">
                    <a:schemeClr val="tx1"/>
                  </a:outerShdw>
                </a:effectLst>
              </a:defRPr>
            </a:lvl2pPr>
            <a:lvl3pPr>
              <a:defRPr b="1">
                <a:solidFill>
                  <a:schemeClr val="bg1"/>
                </a:solidFill>
                <a:effectLst>
                  <a:outerShdw blurRad="50800" dist="50800" dir="2700000" algn="ctr" rotWithShape="0">
                    <a:schemeClr val="tx1"/>
                  </a:outerShdw>
                </a:effectLst>
              </a:defRPr>
            </a:lvl3pPr>
            <a:lvl4pPr>
              <a:defRPr b="1">
                <a:solidFill>
                  <a:schemeClr val="bg1"/>
                </a:solidFill>
                <a:effectLst>
                  <a:outerShdw blurRad="50800" dist="50800" dir="2700000" algn="ctr" rotWithShape="0">
                    <a:schemeClr val="tx1"/>
                  </a:outerShdw>
                </a:effectLst>
              </a:defRPr>
            </a:lvl4pPr>
            <a:lvl5pPr>
              <a:defRPr b="1">
                <a:solidFill>
                  <a:schemeClr val="bg1"/>
                </a:solidFill>
                <a:effectLst>
                  <a:outerShdw blurRad="50800" dist="50800" dir="2700000" algn="ctr" rotWithShape="0">
                    <a:schemeClr val="tx1"/>
                  </a:outerShdw>
                </a:effectLst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832402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text, book&#10;&#10;Description automatically generated">
            <a:extLst>
              <a:ext uri="{FF2B5EF4-FFF2-40B4-BE49-F238E27FC236}">
                <a16:creationId xmlns:a16="http://schemas.microsoft.com/office/drawing/2014/main" id="{55D43C8B-3E4B-4F4D-88BD-FB19723C54B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B1147F-2925-4329-886A-F26E258EE1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5631" y="1611980"/>
            <a:ext cx="11826668" cy="5246020"/>
          </a:xfrm>
        </p:spPr>
        <p:txBody>
          <a:bodyPr/>
          <a:lstStyle>
            <a:lvl1pPr>
              <a:defRPr b="1">
                <a:solidFill>
                  <a:schemeClr val="bg1"/>
                </a:solidFill>
                <a:effectLst>
                  <a:outerShdw blurRad="50800" dist="50800" dir="2700000" algn="ctr" rotWithShape="0">
                    <a:schemeClr val="tx1"/>
                  </a:outerShdw>
                </a:effectLst>
              </a:defRPr>
            </a:lvl1pPr>
            <a:lvl2pPr marL="573088" indent="-228600">
              <a:buFont typeface="Calibri" panose="020F0502020204030204" pitchFamily="34" charset="0"/>
              <a:buChar char="−"/>
              <a:defRPr b="1">
                <a:solidFill>
                  <a:schemeClr val="bg1"/>
                </a:solidFill>
                <a:effectLst>
                  <a:outerShdw blurRad="50800" dist="50800" dir="2700000" algn="ctr" rotWithShape="0">
                    <a:schemeClr val="tx1"/>
                  </a:outerShdw>
                </a:effectLst>
              </a:defRPr>
            </a:lvl2pPr>
            <a:lvl3pPr>
              <a:defRPr b="1">
                <a:solidFill>
                  <a:schemeClr val="bg1"/>
                </a:solidFill>
                <a:effectLst>
                  <a:outerShdw blurRad="50800" dist="50800" dir="2700000" algn="ctr" rotWithShape="0">
                    <a:schemeClr val="tx1"/>
                  </a:outerShdw>
                </a:effectLst>
              </a:defRPr>
            </a:lvl3pPr>
            <a:lvl4pPr>
              <a:defRPr b="1">
                <a:solidFill>
                  <a:schemeClr val="bg1"/>
                </a:solidFill>
                <a:effectLst>
                  <a:outerShdw blurRad="50800" dist="50800" dir="2700000" algn="ctr" rotWithShape="0">
                    <a:schemeClr val="tx1"/>
                  </a:outerShdw>
                </a:effectLst>
              </a:defRPr>
            </a:lvl4pPr>
            <a:lvl5pPr>
              <a:defRPr b="1">
                <a:solidFill>
                  <a:schemeClr val="bg1"/>
                </a:solidFill>
                <a:effectLst>
                  <a:outerShdw blurRad="50800" dist="50800" dir="2700000" algn="ctr" rotWithShape="0">
                    <a:schemeClr val="tx1"/>
                  </a:outerShdw>
                </a:effectLst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124739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E984C0-7D61-4F58-9ADC-1AACF2307A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4598770-6808-4A8F-9DD4-6B19D1B129B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81873B6-B948-4A26-8836-5159653514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286427-467C-435E-9430-FF197938BEE3}" type="datetimeFigureOut">
              <a:rPr lang="en-US" smtClean="0"/>
              <a:t>12/26/2019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2C4D14-2212-44EE-AE59-B8C45E7A98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407A8FD-153C-4492-9B48-717C5B681D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37D8F-263B-4AAD-827A-B8E79B39CF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55791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D04FC3-CED4-41F2-9FFB-A4B6975090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879078-149D-4115-A197-285B0A4586D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EA06585-D96B-44C1-8CE5-19F255AF48D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83FA0CF-13C1-4D9B-9CD5-99B0741EC9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286427-467C-435E-9430-FF197938BEE3}" type="datetimeFigureOut">
              <a:rPr lang="en-US" smtClean="0"/>
              <a:t>12/26/2019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2069589-C6B1-490F-B7D0-F1DDEE6015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722ED22-E78B-4C4C-B08B-F9F85FC5CD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37D8F-263B-4AAD-827A-B8E79B39CF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95342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9EAB51-FD56-4FC0-BA4B-25554A0CEC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96703E6-D20E-47A2-8520-E3868A3D740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D8EF12F-0227-474F-B937-937CB56213F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D338171-2290-4732-A5F5-9C552092156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89A1F89-49E2-4056-A874-44B62CD473E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21B7D8B-D4A8-4F9B-935F-9C85E4F2E8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286427-467C-435E-9430-FF197938BEE3}" type="datetimeFigureOut">
              <a:rPr lang="en-US" smtClean="0"/>
              <a:t>12/26/2019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AA88DFA-173A-4E4A-A3BB-0E52EA31C7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171B78C-5E57-46CC-B8C1-D884B1AA9C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37D8F-263B-4AAD-827A-B8E79B39CF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89702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25F985-810B-4175-9A7A-D072A72327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B5A2927-4D02-4DBF-92EC-6DA1906F08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286427-467C-435E-9430-FF197938BEE3}" type="datetimeFigureOut">
              <a:rPr lang="en-US" smtClean="0"/>
              <a:t>12/26/2019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9F3497B-83F3-4AD6-B628-D7B38794ED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B8B1C35-5DEE-42FF-A3A2-44C1034C49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37D8F-263B-4AAD-827A-B8E79B39CF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77232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E53BDD9-B956-44A0-A839-7AEED3FCC0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286427-467C-435E-9430-FF197938BEE3}" type="datetimeFigureOut">
              <a:rPr lang="en-US" smtClean="0"/>
              <a:t>12/26/2019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D46B7D2-29F8-4876-84CD-1E374E4B0D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EF4B9FE-05BE-4054-AE0F-CD52870B6B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37D8F-263B-4AAD-827A-B8E79B39CF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98497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11726A-B451-44E4-AFE7-F0B51647D2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A347D6-98B0-44FB-8D3E-314272DA95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754564C-63D0-4814-88B3-8FFC049C1E4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56A0BF5-9004-469D-9310-386D8049A0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286427-467C-435E-9430-FF197938BEE3}" type="datetimeFigureOut">
              <a:rPr lang="en-US" smtClean="0"/>
              <a:t>12/26/2019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C303599-D336-438B-99C8-19B95EA274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3C75164-85D1-420F-87FE-BA7872500E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37D8F-263B-4AAD-827A-B8E79B39CF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66341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D2A2531-9008-4F1F-BC19-58B1C28E66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993E959-A423-493C-AC0A-1D17AFFA64F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BDCD5ED-38EF-497C-A01F-A2C1D3F38ED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286427-467C-435E-9430-FF197938BEE3}" type="datetimeFigureOut">
              <a:rPr lang="en-US" smtClean="0"/>
              <a:t>12/26/2019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199907D-090A-4392-8BB3-392D33B8095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A332E43-FCBE-4145-AF9D-D25557E9845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D37D8F-263B-4AAD-827A-B8E79B39CF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21789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592706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FD44D839-805B-4852-8C56-375C0911373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>
              <a:lnSpc>
                <a:spcPct val="100000"/>
              </a:lnSpc>
            </a:pPr>
            <a:r>
              <a:rPr lang="en-US" dirty="0"/>
              <a:t>It was the time before Passover in the early spring (a year before crucifixion) (John 6:4)</a:t>
            </a:r>
          </a:p>
          <a:p>
            <a:pPr>
              <a:lnSpc>
                <a:spcPct val="100000"/>
              </a:lnSpc>
            </a:pPr>
            <a:r>
              <a:rPr lang="en-US" dirty="0"/>
              <a:t>It occurred on a mountain (John 6:3)</a:t>
            </a:r>
          </a:p>
          <a:p>
            <a:pPr>
              <a:lnSpc>
                <a:spcPct val="100000"/>
              </a:lnSpc>
            </a:pPr>
            <a:r>
              <a:rPr lang="en-US" dirty="0"/>
              <a:t>It occurred in the area of Bethsaida (Luke 9:10)</a:t>
            </a:r>
          </a:p>
          <a:p>
            <a:pPr>
              <a:lnSpc>
                <a:spcPct val="100000"/>
              </a:lnSpc>
            </a:pPr>
            <a:r>
              <a:rPr lang="en-US" dirty="0"/>
              <a:t>It was a deserted place (Matt. 14:13, 15; Mark 6:31-32; Luke 9:10, 12)</a:t>
            </a:r>
          </a:p>
          <a:p>
            <a:pPr>
              <a:lnSpc>
                <a:spcPct val="100000"/>
              </a:lnSpc>
            </a:pPr>
            <a:r>
              <a:rPr lang="en-US" dirty="0"/>
              <a:t>It was not a desert, but there was much green grass there (John 6:10; Mark 6:39)</a:t>
            </a:r>
          </a:p>
          <a:p>
            <a:pPr>
              <a:lnSpc>
                <a:spcPct val="100000"/>
              </a:lnSpc>
            </a:pPr>
            <a:r>
              <a:rPr lang="en-US" dirty="0"/>
              <a:t>It was evening time when the miracle was done (Matt. 14:15; Mark 6:35; Luke 9:12)</a:t>
            </a:r>
          </a:p>
          <a:p>
            <a:pPr>
              <a:lnSpc>
                <a:spcPct val="100000"/>
              </a:lnSpc>
            </a:pPr>
            <a:r>
              <a:rPr lang="en-US" dirty="0"/>
              <a:t>Jesus and His disciples had gone by boat across the sea to “rest a while…by themselves” (Matt. 14:13; Mark 6:31-32)</a:t>
            </a:r>
          </a:p>
          <a:p>
            <a:pPr>
              <a:lnSpc>
                <a:spcPct val="100000"/>
              </a:lnSpc>
            </a:pPr>
            <a:r>
              <a:rPr lang="en-US" dirty="0"/>
              <a:t>Jesus had just learned of John the Baptist’s death and sought solitude (Matt. 14:12-13)</a:t>
            </a:r>
          </a:p>
          <a:p>
            <a:pPr>
              <a:lnSpc>
                <a:spcPct val="100000"/>
              </a:lnSpc>
            </a:pPr>
            <a:r>
              <a:rPr lang="en-US" dirty="0"/>
              <a:t>The multitudes ran on foot from all of the cities to meet Him (Mark 6:33; Matt. 14:13)</a:t>
            </a:r>
          </a:p>
          <a:p>
            <a:pPr>
              <a:lnSpc>
                <a:spcPct val="100000"/>
              </a:lnSpc>
            </a:pPr>
            <a:r>
              <a:rPr lang="en-US" dirty="0"/>
              <a:t>Jesus was moved with compassion for the people (Matt. 14:14; Mark 6:34)</a:t>
            </a:r>
          </a:p>
        </p:txBody>
      </p:sp>
    </p:spTree>
    <p:extLst>
      <p:ext uri="{BB962C8B-B14F-4D97-AF65-F5344CB8AC3E}">
        <p14:creationId xmlns:p14="http://schemas.microsoft.com/office/powerpoint/2010/main" val="29951800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FD44D839-805B-4852-8C56-375C091137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5630" y="1611980"/>
            <a:ext cx="11926369" cy="5246020"/>
          </a:xfrm>
        </p:spPr>
        <p:txBody>
          <a:bodyPr>
            <a:noAutofit/>
          </a:bodyPr>
          <a:lstStyle/>
          <a:p>
            <a:r>
              <a:rPr lang="en-US" sz="2400" dirty="0"/>
              <a:t>Jesus taught many things about the kingdom of God (Mark 6:34; Luke 9:11)</a:t>
            </a:r>
          </a:p>
          <a:p>
            <a:r>
              <a:rPr lang="en-US" sz="2400" dirty="0"/>
              <a:t>Jesus healed their sick (Matt. 14:14; Luke 9:11)</a:t>
            </a:r>
          </a:p>
          <a:p>
            <a:r>
              <a:rPr lang="en-US" sz="2400" dirty="0"/>
              <a:t>The disciples told Jesus to send the multitudes away (Matt. 14:15; Mark 6:35-36; Luke 9:12)</a:t>
            </a:r>
          </a:p>
          <a:p>
            <a:r>
              <a:rPr lang="en-US" sz="2400" dirty="0"/>
              <a:t>Jesus told His disciples to give the multitude something to eat (Matt. 14:16; Mark 6:37; Luke 9:13; John 6:5)</a:t>
            </a:r>
          </a:p>
          <a:p>
            <a:r>
              <a:rPr lang="en-US" sz="2400" dirty="0"/>
              <a:t>The disciples said 200 denarii was not enough to buy food (Mark 6:37; Luke 9:13; John 6:7)</a:t>
            </a:r>
          </a:p>
          <a:p>
            <a:r>
              <a:rPr lang="en-US" sz="2400" dirty="0"/>
              <a:t>Jesus told them to find out how much food they had (Mark 6:38)</a:t>
            </a:r>
          </a:p>
          <a:p>
            <a:r>
              <a:rPr lang="en-US" sz="2400" dirty="0"/>
              <a:t>The disciples found a lad with five barley loaves and two small fish (John 6:9; Mark 6:38; Matt. 14:17; Luke 9:13)</a:t>
            </a:r>
          </a:p>
          <a:p>
            <a:r>
              <a:rPr lang="en-US" sz="2400" dirty="0"/>
              <a:t>There were about 5,000 men (Luke 9:14; John 6:10; Mark 6:44), plus women and children (Matt. 14:21)</a:t>
            </a:r>
          </a:p>
        </p:txBody>
      </p:sp>
    </p:spTree>
    <p:extLst>
      <p:ext uri="{BB962C8B-B14F-4D97-AF65-F5344CB8AC3E}">
        <p14:creationId xmlns:p14="http://schemas.microsoft.com/office/powerpoint/2010/main" val="105672519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FD44D839-805B-4852-8C56-375C091137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5630" y="1611980"/>
            <a:ext cx="11818215" cy="5246020"/>
          </a:xfrm>
        </p:spPr>
        <p:txBody>
          <a:bodyPr>
            <a:normAutofit/>
          </a:bodyPr>
          <a:lstStyle/>
          <a:p>
            <a:r>
              <a:rPr lang="en-US" sz="2400" dirty="0"/>
              <a:t>The multitude sat on the green grass in groups of about 50 &amp; 100 (Mark 6:39-40; Luke 9:14-15)</a:t>
            </a:r>
          </a:p>
          <a:p>
            <a:r>
              <a:rPr lang="en-US" sz="2400" dirty="0"/>
              <a:t>Jesus took the loaves and fish, looked up to heaven, gave thanks, blessed and broke the loaves (Matt. 14:19; Mark 6:41; Luke 9:16; John 6:11)</a:t>
            </a:r>
          </a:p>
          <a:p>
            <a:r>
              <a:rPr lang="en-US" sz="2400" dirty="0"/>
              <a:t>Jesus gave the food to the disciples and they distributed to the people (Matt. 14:19; Mark 6:41; Luke 9:16; John 6:11)</a:t>
            </a:r>
          </a:p>
          <a:p>
            <a:r>
              <a:rPr lang="en-US" sz="2400" dirty="0"/>
              <a:t>The multitude ate as much as they wanted and were filled (John 6:11-12; Matt. 14:20; Mark 6:42; Luke 9:17)</a:t>
            </a:r>
          </a:p>
          <a:p>
            <a:r>
              <a:rPr lang="en-US" sz="2400" dirty="0"/>
              <a:t>Twelve baskets were filled with the leftovers of the bread and fish (Mark 6:43; Matt. 14:20; Luke 9:17; John 6:13)</a:t>
            </a:r>
          </a:p>
          <a:p>
            <a:r>
              <a:rPr lang="en-US" sz="2400" dirty="0"/>
              <a:t>The multitude responded, “This is truly the Prophet who is to come into the world” (John 6:14)</a:t>
            </a:r>
          </a:p>
        </p:txBody>
      </p:sp>
    </p:spTree>
    <p:extLst>
      <p:ext uri="{BB962C8B-B14F-4D97-AF65-F5344CB8AC3E}">
        <p14:creationId xmlns:p14="http://schemas.microsoft.com/office/powerpoint/2010/main" val="171187067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FD44D839-805B-4852-8C56-375C091137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5630" y="1611980"/>
            <a:ext cx="11926369" cy="5246020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Jesus Is a Man of Compassion</a:t>
            </a:r>
          </a:p>
          <a:p>
            <a:pPr lvl="1"/>
            <a:r>
              <a:rPr lang="en-US" dirty="0"/>
              <a:t>When He saw a people in need, He was willing and eager to minister to them</a:t>
            </a:r>
          </a:p>
          <a:p>
            <a:pPr lvl="1"/>
            <a:r>
              <a:rPr lang="en-US" dirty="0"/>
              <a:t>His compassion overcame His weariness</a:t>
            </a:r>
          </a:p>
          <a:p>
            <a:pPr lvl="1"/>
            <a:r>
              <a:rPr lang="en-US" dirty="0"/>
              <a:t>He first took care of their spiritual needs (Mark 6:34; Luke 9:11), then their physical needs</a:t>
            </a:r>
          </a:p>
          <a:p>
            <a:pPr lvl="1"/>
            <a:r>
              <a:rPr lang="en-US" dirty="0"/>
              <a:t>Jesus has that same compassion for us today! </a:t>
            </a:r>
          </a:p>
          <a:p>
            <a:pPr lvl="1"/>
            <a:r>
              <a:rPr lang="en-US" dirty="0"/>
              <a:t>We need to be moved w/compassion for those in need, esp. spiritually (Mk. 16:15-16; Gal. 6:10)</a:t>
            </a:r>
          </a:p>
          <a:p>
            <a:r>
              <a:rPr lang="en-US" dirty="0"/>
              <a:t>Jesus Can Supply Our Every Need</a:t>
            </a:r>
          </a:p>
          <a:p>
            <a:pPr lvl="1"/>
            <a:r>
              <a:rPr lang="en-US" dirty="0"/>
              <a:t>When we’re drawn to hear Jesus and put His kingdom first, He will supply our needs (Mt. 6:33)</a:t>
            </a:r>
          </a:p>
          <a:p>
            <a:pPr lvl="1"/>
            <a:r>
              <a:rPr lang="en-US" dirty="0"/>
              <a:t>He will supply our needs, both physically and spiritually (Matt. 6:24-34; Rom. 8:28; Heb. 13:5-6)</a:t>
            </a:r>
          </a:p>
          <a:p>
            <a:pPr lvl="1"/>
            <a:r>
              <a:rPr lang="en-US" dirty="0"/>
              <a:t>Those who come to Christ will be filled/satisfied (John 10:10; Psa. 37:25)</a:t>
            </a:r>
          </a:p>
          <a:p>
            <a:r>
              <a:rPr lang="en-US" dirty="0"/>
              <a:t>Jesus Can Make Use of Our Seemingly Little Possessions and Talents</a:t>
            </a:r>
          </a:p>
          <a:p>
            <a:pPr lvl="1"/>
            <a:r>
              <a:rPr lang="en-US" dirty="0"/>
              <a:t>He expects us to do what we can with what we have</a:t>
            </a:r>
          </a:p>
          <a:p>
            <a:pPr lvl="1"/>
            <a:r>
              <a:rPr lang="en-US" dirty="0"/>
              <a:t>We must bring what we have to Jesus – however insignificant it may seem</a:t>
            </a:r>
          </a:p>
          <a:p>
            <a:pPr lvl="1"/>
            <a:r>
              <a:rPr lang="en-US" dirty="0"/>
              <a:t>As the loaves and fishes grew in His hands, our possessions and talents can grow in His hands today, if we commit them to the Lord (Prov. 3:9-10; Luke 6:38)</a:t>
            </a:r>
          </a:p>
        </p:txBody>
      </p:sp>
    </p:spTree>
    <p:extLst>
      <p:ext uri="{BB962C8B-B14F-4D97-AF65-F5344CB8AC3E}">
        <p14:creationId xmlns:p14="http://schemas.microsoft.com/office/powerpoint/2010/main" val="40728238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"/>
                            </p:stCondLst>
                            <p:childTnLst>
                              <p:par>
                                <p:cTn id="3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500"/>
                            </p:stCondLst>
                            <p:childTnLst>
                              <p:par>
                                <p:cTn id="4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"/>
                            </p:stCondLst>
                            <p:childTnLst>
                              <p:par>
                                <p:cTn id="5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000"/>
                            </p:stCondLst>
                            <p:childTnLst>
                              <p:par>
                                <p:cTn id="5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500"/>
                            </p:stCondLst>
                            <p:childTnLst>
                              <p:par>
                                <p:cTn id="5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FD44D839-805B-4852-8C56-375C091137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5630" y="1611980"/>
            <a:ext cx="11926369" cy="5246020"/>
          </a:xfrm>
        </p:spPr>
        <p:txBody>
          <a:bodyPr>
            <a:normAutofit fontScale="92500"/>
          </a:bodyPr>
          <a:lstStyle/>
          <a:p>
            <a:r>
              <a:rPr lang="en-US" dirty="0"/>
              <a:t>Jesus Proceeded in His Work in an Orderly Manner</a:t>
            </a:r>
          </a:p>
          <a:p>
            <a:pPr lvl="1"/>
            <a:r>
              <a:rPr lang="en-US" dirty="0"/>
              <a:t>No effort was made until order was established </a:t>
            </a:r>
          </a:p>
          <a:p>
            <a:pPr lvl="1"/>
            <a:r>
              <a:rPr lang="en-US" dirty="0"/>
              <a:t>Everything should be done decently and in order, to be most effective for the Lord (1 Cor. 14:40)</a:t>
            </a:r>
          </a:p>
          <a:p>
            <a:r>
              <a:rPr lang="en-US" dirty="0"/>
              <a:t>Jesus Gave Thanks for the Food</a:t>
            </a:r>
          </a:p>
          <a:p>
            <a:pPr lvl="1"/>
            <a:r>
              <a:rPr lang="en-US" dirty="0"/>
              <a:t>He gave thanks (John 6:11; Matt. 14:19), even for the small amount of food</a:t>
            </a:r>
          </a:p>
          <a:p>
            <a:pPr lvl="1"/>
            <a:r>
              <a:rPr lang="en-US" dirty="0"/>
              <a:t>We should give thanks for our food and all blessings (1 Tim. 4:3; Col. 3:17)</a:t>
            </a:r>
          </a:p>
          <a:p>
            <a:pPr lvl="1"/>
            <a:r>
              <a:rPr lang="en-US" dirty="0"/>
              <a:t>We should accept that “every good and perfect gift is from above” (Jas. 1:17)</a:t>
            </a:r>
          </a:p>
          <a:p>
            <a:r>
              <a:rPr lang="en-US" dirty="0"/>
              <a:t>Jesus Expects His Disciples to Work, Carry and Distribute</a:t>
            </a:r>
          </a:p>
          <a:p>
            <a:pPr lvl="1"/>
            <a:r>
              <a:rPr lang="en-US" dirty="0"/>
              <a:t>We must carry the bread of life (the gospel) to the lost (Mark 16:15-16; Acts 8:4)</a:t>
            </a:r>
          </a:p>
          <a:p>
            <a:pPr lvl="1"/>
            <a:r>
              <a:rPr lang="en-US" dirty="0"/>
              <a:t>Distribution is the work of the disciples of Christ </a:t>
            </a:r>
          </a:p>
          <a:p>
            <a:pPr lvl="1"/>
            <a:r>
              <a:rPr lang="en-US" dirty="0"/>
              <a:t>A multitude of hungry souls is around us every day, begging for the bread of life</a:t>
            </a:r>
          </a:p>
          <a:p>
            <a:r>
              <a:rPr lang="en-US" dirty="0"/>
              <a:t>Jesus Did Not Want Anything Wasted</a:t>
            </a:r>
          </a:p>
          <a:p>
            <a:pPr lvl="1"/>
            <a:r>
              <a:rPr lang="en-US" dirty="0"/>
              <a:t>We should make the best use of our material possessions, our time, our talents (Rom. 12:11)</a:t>
            </a:r>
          </a:p>
        </p:txBody>
      </p:sp>
    </p:spTree>
    <p:extLst>
      <p:ext uri="{BB962C8B-B14F-4D97-AF65-F5344CB8AC3E}">
        <p14:creationId xmlns:p14="http://schemas.microsoft.com/office/powerpoint/2010/main" val="154461564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500"/>
                            </p:stCondLst>
                            <p:childTnLst>
                              <p:par>
                                <p:cTn id="3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000"/>
                            </p:stCondLst>
                            <p:childTnLst>
                              <p:par>
                                <p:cTn id="4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500"/>
                            </p:stCondLst>
                            <p:childTnLst>
                              <p:par>
                                <p:cTn id="4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00"/>
                            </p:stCondLst>
                            <p:childTnLst>
                              <p:par>
                                <p:cTn id="5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39</TotalTime>
  <Words>906</Words>
  <Application>Microsoft Office PowerPoint</Application>
  <PresentationFormat>Widescreen</PresentationFormat>
  <Paragraphs>51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David Sproule</dc:creator>
  <cp:lastModifiedBy>David Sproule</cp:lastModifiedBy>
  <cp:revision>7</cp:revision>
  <dcterms:created xsi:type="dcterms:W3CDTF">2019-12-26T18:33:55Z</dcterms:created>
  <dcterms:modified xsi:type="dcterms:W3CDTF">2019-12-26T19:13:55Z</dcterms:modified>
</cp:coreProperties>
</file>