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5"/>
  </p:notesMasterIdLst>
  <p:handoutMasterIdLst>
    <p:handoutMasterId r:id="rId26"/>
  </p:handoutMasterIdLst>
  <p:sldIdLst>
    <p:sldId id="1864" r:id="rId2"/>
    <p:sldId id="1977" r:id="rId3"/>
    <p:sldId id="2043" r:id="rId4"/>
    <p:sldId id="2044" r:id="rId5"/>
    <p:sldId id="2045" r:id="rId6"/>
    <p:sldId id="2046" r:id="rId7"/>
    <p:sldId id="2047" r:id="rId8"/>
    <p:sldId id="2048" r:id="rId9"/>
    <p:sldId id="1973" r:id="rId10"/>
    <p:sldId id="2029" r:id="rId11"/>
    <p:sldId id="2050" r:id="rId12"/>
    <p:sldId id="2051" r:id="rId13"/>
    <p:sldId id="2049" r:id="rId14"/>
    <p:sldId id="2032" r:id="rId15"/>
    <p:sldId id="2052" r:id="rId16"/>
    <p:sldId id="2036" r:id="rId17"/>
    <p:sldId id="2035" r:id="rId18"/>
    <p:sldId id="2037" r:id="rId19"/>
    <p:sldId id="2038" r:id="rId20"/>
    <p:sldId id="2039" r:id="rId21"/>
    <p:sldId id="2040" r:id="rId22"/>
    <p:sldId id="2041" r:id="rId23"/>
    <p:sldId id="2042" r:id="rId24"/>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208"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2"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8075"/>
    <a:srgbClr val="EEDE9C"/>
    <a:srgbClr val="860A0A"/>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autoAdjust="0"/>
  </p:normalViewPr>
  <p:slideViewPr>
    <p:cSldViewPr snapToGrid="0">
      <p:cViewPr varScale="1">
        <p:scale>
          <a:sx n="94" d="100"/>
          <a:sy n="94" d="100"/>
        </p:scale>
        <p:origin x="108" y="492"/>
      </p:cViewPr>
      <p:guideLst>
        <p:guide orient="horz" pos="2208"/>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6883"/>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3" y="0"/>
            <a:ext cx="3076787" cy="469741"/>
          </a:xfrm>
          <a:prstGeom prst="rect">
            <a:avLst/>
          </a:prstGeom>
        </p:spPr>
        <p:txBody>
          <a:bodyPr vert="horz" lIns="91386" tIns="45694" rIns="91386" bIns="45694"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4020928" y="0"/>
            <a:ext cx="3076787" cy="469741"/>
          </a:xfrm>
          <a:prstGeom prst="rect">
            <a:avLst/>
          </a:prstGeom>
        </p:spPr>
        <p:txBody>
          <a:bodyPr vert="horz" lIns="91386" tIns="45694" rIns="91386" bIns="45694" rtlCol="0"/>
          <a:lstStyle>
            <a:lvl1pPr algn="r">
              <a:defRPr sz="1200"/>
            </a:lvl1pPr>
          </a:lstStyle>
          <a:p>
            <a:fld id="{E394A81C-ADBD-4272-AFB6-C20F19B759A6}" type="datetimeFigureOut">
              <a:rPr lang="en-US" smtClean="0"/>
              <a:t>9/4/2019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3" y="8915561"/>
            <a:ext cx="3076787" cy="469741"/>
          </a:xfrm>
          <a:prstGeom prst="rect">
            <a:avLst/>
          </a:prstGeom>
        </p:spPr>
        <p:txBody>
          <a:bodyPr vert="horz" lIns="91386" tIns="45694" rIns="91386" bIns="45694"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4020928" y="8915561"/>
            <a:ext cx="3076787" cy="469741"/>
          </a:xfrm>
          <a:prstGeom prst="rect">
            <a:avLst/>
          </a:prstGeom>
        </p:spPr>
        <p:txBody>
          <a:bodyPr vert="horz" lIns="91386" tIns="45694" rIns="91386" bIns="45694"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6338"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20"/>
            <a:ext cx="5679440" cy="4223385"/>
          </a:xfrm>
          <a:prstGeom prst="rect">
            <a:avLst/>
          </a:prstGeom>
          <a:noFill/>
          <a:ln>
            <a:noFill/>
          </a:ln>
        </p:spPr>
        <p:txBody>
          <a:bodyPr spcFirstLastPara="1" wrap="square" lIns="94158" tIns="94158" rIns="94158" bIns="94158"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1703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15816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4958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292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93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5482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141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5179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34623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02419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9075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5756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252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88050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27787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8293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7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746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4203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9361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48492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12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2692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6032421"/>
          </a:xfrm>
          <a:prstGeom prst="rect">
            <a:avLst/>
          </a:prstGeom>
        </p:spPr>
        <p:txBody>
          <a:bodyPr wrap="square">
            <a:spAutoFit/>
          </a:bodyPr>
          <a:lstStyle/>
          <a:p>
            <a:pPr algn="ctr"/>
            <a:r>
              <a:rPr lang="en-US" sz="6600" b="1" dirty="0"/>
              <a:t>A Study of  Figurative Language</a:t>
            </a:r>
            <a:endParaRPr lang="en-US" sz="4800" b="1" dirty="0"/>
          </a:p>
          <a:p>
            <a:pPr algn="ctr"/>
            <a:endParaRPr lang="en-US" b="1" dirty="0"/>
          </a:p>
          <a:p>
            <a:pPr algn="ctr"/>
            <a:r>
              <a:rPr lang="en-US" sz="3200" b="1" dirty="0"/>
              <a:t>September 4, 2019</a:t>
            </a:r>
          </a:p>
          <a:p>
            <a:pPr algn="ctr"/>
            <a:endParaRPr lang="en-US" sz="2800" b="1" dirty="0"/>
          </a:p>
          <a:p>
            <a:pPr algn="ctr"/>
            <a:r>
              <a:rPr lang="en-US" sz="4000" b="1" dirty="0"/>
              <a:t>Palm Beach Lakes</a:t>
            </a:r>
          </a:p>
          <a:p>
            <a:pPr algn="ctr"/>
            <a:endParaRPr lang="en-US" sz="3200" b="1" dirty="0"/>
          </a:p>
          <a:p>
            <a:pPr algn="ctr"/>
            <a:r>
              <a:rPr lang="en-US" sz="4000" b="1" dirty="0"/>
              <a:t>SPECIAL STUDY—</a:t>
            </a:r>
            <a:r>
              <a:rPr lang="en-US" sz="3600" b="1" dirty="0"/>
              <a:t>Sun, Moon, Stars, Clouds, etc.</a:t>
            </a:r>
          </a:p>
          <a:p>
            <a:pPr algn="ctr"/>
            <a:endParaRPr lang="en-US" sz="20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2404481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394976" y="1269693"/>
            <a:ext cx="11402048"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13:10  For the </a:t>
            </a:r>
            <a:r>
              <a:rPr lang="en-US" sz="2000" b="1" dirty="0">
                <a:solidFill>
                  <a:srgbClr val="C00000"/>
                </a:solidFill>
              </a:rPr>
              <a:t>stars of heaven </a:t>
            </a:r>
            <a:r>
              <a:rPr lang="en-US" sz="2000" b="1" dirty="0">
                <a:solidFill>
                  <a:schemeClr val="tx1"/>
                </a:solidFill>
              </a:rPr>
              <a:t>and their </a:t>
            </a:r>
            <a:r>
              <a:rPr lang="en-US" sz="2000" b="1" dirty="0">
                <a:solidFill>
                  <a:srgbClr val="C00000"/>
                </a:solidFill>
              </a:rPr>
              <a:t>constellations</a:t>
            </a:r>
            <a:r>
              <a:rPr lang="en-US" sz="2000" b="1" dirty="0">
                <a:solidFill>
                  <a:srgbClr val="FFFF00"/>
                </a:solidFill>
              </a:rPr>
              <a:t> </a:t>
            </a:r>
            <a:r>
              <a:rPr lang="en-US" sz="2000" b="1" dirty="0">
                <a:solidFill>
                  <a:schemeClr val="tx1"/>
                </a:solidFill>
              </a:rPr>
              <a:t>Will not give their light; The </a:t>
            </a:r>
            <a:r>
              <a:rPr lang="en-US" sz="2000" b="1" dirty="0">
                <a:solidFill>
                  <a:srgbClr val="C00000"/>
                </a:solidFill>
              </a:rPr>
              <a:t>sun </a:t>
            </a:r>
            <a:r>
              <a:rPr lang="en-US" sz="2000" b="1" dirty="0">
                <a:solidFill>
                  <a:schemeClr val="tx1"/>
                </a:solidFill>
              </a:rPr>
              <a:t>will be darkened in its going forth, And the </a:t>
            </a:r>
            <a:r>
              <a:rPr lang="en-US" sz="2000" b="1" dirty="0">
                <a:solidFill>
                  <a:srgbClr val="C00000"/>
                </a:solidFill>
              </a:rPr>
              <a:t>moon</a:t>
            </a:r>
            <a:r>
              <a:rPr lang="en-US" sz="2000" b="1" dirty="0">
                <a:solidFill>
                  <a:schemeClr val="tx1"/>
                </a:solidFill>
              </a:rPr>
              <a:t> will not cause its light to shine. </a:t>
            </a:r>
          </a:p>
          <a:p>
            <a:pPr algn="just"/>
            <a:r>
              <a:rPr lang="en-US" sz="2000" b="1" dirty="0">
                <a:solidFill>
                  <a:schemeClr val="tx1"/>
                </a:solidFill>
              </a:rPr>
              <a:t>Isa 14:12  "How you are </a:t>
            </a:r>
            <a:r>
              <a:rPr lang="en-US" sz="2000" b="1" dirty="0">
                <a:solidFill>
                  <a:srgbClr val="C00000"/>
                </a:solidFill>
              </a:rPr>
              <a:t>fallen from heaven</a:t>
            </a:r>
            <a:r>
              <a:rPr lang="en-US" sz="2000" b="1" dirty="0">
                <a:solidFill>
                  <a:schemeClr val="tx1"/>
                </a:solidFill>
              </a:rPr>
              <a:t>, O ________ , son of the morning! </a:t>
            </a:r>
            <a:r>
              <a:rPr lang="en-US" sz="2000" b="1" i="1" dirty="0">
                <a:solidFill>
                  <a:schemeClr val="tx1"/>
                </a:solidFill>
              </a:rPr>
              <a:t>How</a:t>
            </a:r>
            <a:r>
              <a:rPr lang="en-US" sz="2000" b="1" dirty="0">
                <a:solidFill>
                  <a:schemeClr val="tx1"/>
                </a:solidFill>
              </a:rPr>
              <a:t> you are cut down to the ground, You who weakened the nations! </a:t>
            </a: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1770" b="1" dirty="0">
              <a:solidFill>
                <a:schemeClr val="tx1"/>
              </a:solidFill>
            </a:endParaRP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Language—Sun, Moon, Stars, etc.</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550699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394976" y="1269693"/>
            <a:ext cx="11402048"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13:10  For the </a:t>
            </a:r>
            <a:r>
              <a:rPr lang="en-US" sz="2000" b="1" dirty="0">
                <a:solidFill>
                  <a:srgbClr val="C00000"/>
                </a:solidFill>
              </a:rPr>
              <a:t>stars of heaven </a:t>
            </a:r>
            <a:r>
              <a:rPr lang="en-US" sz="2000" b="1" dirty="0">
                <a:solidFill>
                  <a:schemeClr val="tx1"/>
                </a:solidFill>
              </a:rPr>
              <a:t>and their </a:t>
            </a:r>
            <a:r>
              <a:rPr lang="en-US" sz="2000" b="1" dirty="0">
                <a:solidFill>
                  <a:srgbClr val="C00000"/>
                </a:solidFill>
              </a:rPr>
              <a:t>constellations</a:t>
            </a:r>
            <a:r>
              <a:rPr lang="en-US" sz="2000" b="1" dirty="0">
                <a:solidFill>
                  <a:srgbClr val="FFFF00"/>
                </a:solidFill>
              </a:rPr>
              <a:t> </a:t>
            </a:r>
            <a:r>
              <a:rPr lang="en-US" sz="2000" b="1" dirty="0">
                <a:solidFill>
                  <a:schemeClr val="tx1"/>
                </a:solidFill>
              </a:rPr>
              <a:t>Will not give their light; The </a:t>
            </a:r>
            <a:r>
              <a:rPr lang="en-US" sz="2000" b="1" dirty="0">
                <a:solidFill>
                  <a:srgbClr val="C00000"/>
                </a:solidFill>
              </a:rPr>
              <a:t>sun </a:t>
            </a:r>
            <a:r>
              <a:rPr lang="en-US" sz="2000" b="1" dirty="0">
                <a:solidFill>
                  <a:schemeClr val="tx1"/>
                </a:solidFill>
              </a:rPr>
              <a:t>will be darkened in its going forth, And the </a:t>
            </a:r>
            <a:r>
              <a:rPr lang="en-US" sz="2000" b="1" dirty="0">
                <a:solidFill>
                  <a:srgbClr val="C00000"/>
                </a:solidFill>
              </a:rPr>
              <a:t>moon</a:t>
            </a:r>
            <a:r>
              <a:rPr lang="en-US" sz="2000" b="1" dirty="0">
                <a:solidFill>
                  <a:schemeClr val="tx1"/>
                </a:solidFill>
              </a:rPr>
              <a:t> will not cause its light to shine. </a:t>
            </a:r>
          </a:p>
          <a:p>
            <a:pPr algn="just"/>
            <a:r>
              <a:rPr lang="en-US" sz="2000" b="1" dirty="0">
                <a:solidFill>
                  <a:schemeClr val="tx1"/>
                </a:solidFill>
              </a:rPr>
              <a:t>Isa 14:12  "How you are </a:t>
            </a:r>
            <a:r>
              <a:rPr lang="en-US" sz="2000" b="1" dirty="0">
                <a:solidFill>
                  <a:srgbClr val="C00000"/>
                </a:solidFill>
              </a:rPr>
              <a:t>fallen from heaven</a:t>
            </a:r>
            <a:r>
              <a:rPr lang="en-US" sz="2000" b="1" dirty="0">
                <a:solidFill>
                  <a:schemeClr val="tx1"/>
                </a:solidFill>
              </a:rPr>
              <a:t>, O ________ , son of the morning! </a:t>
            </a:r>
            <a:r>
              <a:rPr lang="en-US" sz="2000" b="1" i="1" dirty="0">
                <a:solidFill>
                  <a:schemeClr val="tx1"/>
                </a:solidFill>
              </a:rPr>
              <a:t>How</a:t>
            </a:r>
            <a:r>
              <a:rPr lang="en-US" sz="2000" b="1" dirty="0">
                <a:solidFill>
                  <a:schemeClr val="tx1"/>
                </a:solidFill>
              </a:rPr>
              <a:t> you are cut down to the ground, You who weakened the nations! </a:t>
            </a:r>
          </a:p>
          <a:p>
            <a:pPr algn="just"/>
            <a:r>
              <a:rPr lang="en-US" sz="2000" b="1" dirty="0">
                <a:solidFill>
                  <a:schemeClr val="tx1"/>
                </a:solidFill>
              </a:rPr>
              <a:t>Isa. 24:23  Then </a:t>
            </a:r>
            <a:r>
              <a:rPr lang="en-US" sz="2000" b="1" dirty="0">
                <a:solidFill>
                  <a:srgbClr val="C00000"/>
                </a:solidFill>
              </a:rPr>
              <a:t>the moon</a:t>
            </a:r>
            <a:r>
              <a:rPr lang="en-US" sz="2000" b="1" dirty="0">
                <a:solidFill>
                  <a:schemeClr val="tx1"/>
                </a:solidFill>
              </a:rPr>
              <a:t> will be disgraced And </a:t>
            </a:r>
            <a:r>
              <a:rPr lang="en-US" sz="2000" b="1" dirty="0">
                <a:solidFill>
                  <a:srgbClr val="C00000"/>
                </a:solidFill>
              </a:rPr>
              <a:t>the sun </a:t>
            </a:r>
            <a:r>
              <a:rPr lang="en-US" sz="2000" b="1" dirty="0">
                <a:solidFill>
                  <a:schemeClr val="tx1"/>
                </a:solidFill>
              </a:rPr>
              <a:t>ashamed; For the LORD of hosts will reign On Mount Zion and in Jerusalem And before His elders, gloriously. </a:t>
            </a:r>
          </a:p>
          <a:p>
            <a:pPr algn="just"/>
            <a:r>
              <a:rPr lang="en-US" sz="2000" b="1" dirty="0">
                <a:solidFill>
                  <a:schemeClr val="tx1"/>
                </a:solidFill>
              </a:rPr>
              <a:t>Isa. 30:26  Moreover the </a:t>
            </a:r>
            <a:r>
              <a:rPr lang="en-US" sz="2000" b="1" dirty="0">
                <a:solidFill>
                  <a:srgbClr val="C00000"/>
                </a:solidFill>
              </a:rPr>
              <a:t>light of the moon </a:t>
            </a:r>
            <a:r>
              <a:rPr lang="en-US" sz="2000" b="1" dirty="0">
                <a:solidFill>
                  <a:schemeClr val="tx1"/>
                </a:solidFill>
              </a:rPr>
              <a:t>will be as the light of the sun, And the </a:t>
            </a:r>
            <a:r>
              <a:rPr lang="en-US" sz="2000" b="1" dirty="0">
                <a:solidFill>
                  <a:srgbClr val="C00000"/>
                </a:solidFill>
              </a:rPr>
              <a:t>light of the sun will be sevenfold</a:t>
            </a:r>
            <a:r>
              <a:rPr lang="en-US" sz="2000" b="1" dirty="0">
                <a:solidFill>
                  <a:schemeClr val="tx1"/>
                </a:solidFill>
              </a:rPr>
              <a:t>, As the light of seven days, In the day that the LORD binds up the bruise of His people And heals the stroke of their wound. </a:t>
            </a:r>
          </a:p>
          <a:p>
            <a:pPr algn="just"/>
            <a:r>
              <a:rPr lang="en-US" sz="2000" b="1" dirty="0">
                <a:solidFill>
                  <a:schemeClr val="tx1"/>
                </a:solidFill>
              </a:rPr>
              <a:t>Jer. 15:9  "She languishes who has borne seven; She has breathed her last; </a:t>
            </a:r>
            <a:r>
              <a:rPr lang="en-US" sz="2000" b="1" dirty="0">
                <a:solidFill>
                  <a:srgbClr val="C00000"/>
                </a:solidFill>
              </a:rPr>
              <a:t>Her sun has gone down</a:t>
            </a:r>
            <a:r>
              <a:rPr lang="en-US" sz="2000" b="1" dirty="0">
                <a:solidFill>
                  <a:schemeClr val="tx1"/>
                </a:solidFill>
              </a:rPr>
              <a:t> While </a:t>
            </a:r>
            <a:r>
              <a:rPr lang="en-US" sz="2000" b="1" i="1" dirty="0">
                <a:solidFill>
                  <a:schemeClr val="tx1"/>
                </a:solidFill>
              </a:rPr>
              <a:t>it was</a:t>
            </a:r>
            <a:r>
              <a:rPr lang="en-US" sz="2000" b="1" dirty="0">
                <a:solidFill>
                  <a:schemeClr val="tx1"/>
                </a:solidFill>
              </a:rPr>
              <a:t> yet day; She has been ashamed and confounded. And the remnant of them I will deliver to the sword Before their enemies," says the LORD.</a:t>
            </a: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Language—Sun, Moon, Stars, etc.</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786884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394976" y="1269693"/>
            <a:ext cx="11402048"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13:10  For the </a:t>
            </a:r>
            <a:r>
              <a:rPr lang="en-US" sz="2000" b="1" dirty="0">
                <a:solidFill>
                  <a:srgbClr val="C00000"/>
                </a:solidFill>
              </a:rPr>
              <a:t>stars of heaven </a:t>
            </a:r>
            <a:r>
              <a:rPr lang="en-US" sz="2000" b="1" dirty="0">
                <a:solidFill>
                  <a:schemeClr val="tx1"/>
                </a:solidFill>
              </a:rPr>
              <a:t>and their </a:t>
            </a:r>
            <a:r>
              <a:rPr lang="en-US" sz="2000" b="1" dirty="0">
                <a:solidFill>
                  <a:srgbClr val="C00000"/>
                </a:solidFill>
              </a:rPr>
              <a:t>constellations</a:t>
            </a:r>
            <a:r>
              <a:rPr lang="en-US" sz="2000" b="1" dirty="0">
                <a:solidFill>
                  <a:srgbClr val="FFFF00"/>
                </a:solidFill>
              </a:rPr>
              <a:t> </a:t>
            </a:r>
            <a:r>
              <a:rPr lang="en-US" sz="2000" b="1" dirty="0">
                <a:solidFill>
                  <a:schemeClr val="tx1"/>
                </a:solidFill>
              </a:rPr>
              <a:t>Will not give their light; The </a:t>
            </a:r>
            <a:r>
              <a:rPr lang="en-US" sz="2000" b="1" dirty="0">
                <a:solidFill>
                  <a:srgbClr val="C00000"/>
                </a:solidFill>
              </a:rPr>
              <a:t>sun </a:t>
            </a:r>
            <a:r>
              <a:rPr lang="en-US" sz="2000" b="1" dirty="0">
                <a:solidFill>
                  <a:schemeClr val="tx1"/>
                </a:solidFill>
              </a:rPr>
              <a:t>will be darkened in its going forth, And the </a:t>
            </a:r>
            <a:r>
              <a:rPr lang="en-US" sz="2000" b="1" dirty="0">
                <a:solidFill>
                  <a:srgbClr val="C00000"/>
                </a:solidFill>
              </a:rPr>
              <a:t>moon</a:t>
            </a:r>
            <a:r>
              <a:rPr lang="en-US" sz="2000" b="1" dirty="0">
                <a:solidFill>
                  <a:schemeClr val="tx1"/>
                </a:solidFill>
              </a:rPr>
              <a:t> will not cause its light to shine. </a:t>
            </a:r>
          </a:p>
          <a:p>
            <a:pPr algn="just"/>
            <a:r>
              <a:rPr lang="en-US" sz="2000" b="1" dirty="0">
                <a:solidFill>
                  <a:schemeClr val="tx1"/>
                </a:solidFill>
              </a:rPr>
              <a:t>Isa 14:12  "How you are </a:t>
            </a:r>
            <a:r>
              <a:rPr lang="en-US" sz="2000" b="1" dirty="0">
                <a:solidFill>
                  <a:srgbClr val="C00000"/>
                </a:solidFill>
              </a:rPr>
              <a:t>fallen from heaven</a:t>
            </a:r>
            <a:r>
              <a:rPr lang="en-US" sz="2000" b="1" dirty="0">
                <a:solidFill>
                  <a:schemeClr val="tx1"/>
                </a:solidFill>
              </a:rPr>
              <a:t>, O ________ , son of the morning! </a:t>
            </a:r>
            <a:r>
              <a:rPr lang="en-US" sz="2000" b="1" i="1" dirty="0">
                <a:solidFill>
                  <a:schemeClr val="tx1"/>
                </a:solidFill>
              </a:rPr>
              <a:t>How</a:t>
            </a:r>
            <a:r>
              <a:rPr lang="en-US" sz="2000" b="1" dirty="0">
                <a:solidFill>
                  <a:schemeClr val="tx1"/>
                </a:solidFill>
              </a:rPr>
              <a:t> you are cut down to the ground, You who weakened the nations! </a:t>
            </a:r>
          </a:p>
          <a:p>
            <a:pPr algn="just"/>
            <a:r>
              <a:rPr lang="en-US" sz="2000" b="1" dirty="0">
                <a:solidFill>
                  <a:schemeClr val="tx1"/>
                </a:solidFill>
              </a:rPr>
              <a:t>Isa. 24:23  Then </a:t>
            </a:r>
            <a:r>
              <a:rPr lang="en-US" sz="2000" b="1" dirty="0">
                <a:solidFill>
                  <a:srgbClr val="C00000"/>
                </a:solidFill>
              </a:rPr>
              <a:t>the moon</a:t>
            </a:r>
            <a:r>
              <a:rPr lang="en-US" sz="2000" b="1" dirty="0">
                <a:solidFill>
                  <a:schemeClr val="tx1"/>
                </a:solidFill>
              </a:rPr>
              <a:t> will be disgraced And </a:t>
            </a:r>
            <a:r>
              <a:rPr lang="en-US" sz="2000" b="1" dirty="0">
                <a:solidFill>
                  <a:srgbClr val="C00000"/>
                </a:solidFill>
              </a:rPr>
              <a:t>the sun </a:t>
            </a:r>
            <a:r>
              <a:rPr lang="en-US" sz="2000" b="1" dirty="0">
                <a:solidFill>
                  <a:schemeClr val="tx1"/>
                </a:solidFill>
              </a:rPr>
              <a:t>ashamed; For the LORD of hosts will reign On Mount Zion and in Jerusalem And before His elders, gloriously. </a:t>
            </a:r>
          </a:p>
          <a:p>
            <a:pPr algn="just"/>
            <a:r>
              <a:rPr lang="en-US" sz="2000" b="1" dirty="0">
                <a:solidFill>
                  <a:schemeClr val="tx1"/>
                </a:solidFill>
              </a:rPr>
              <a:t>Isa. 30:26  Moreover the </a:t>
            </a:r>
            <a:r>
              <a:rPr lang="en-US" sz="2000" b="1" dirty="0">
                <a:solidFill>
                  <a:srgbClr val="C00000"/>
                </a:solidFill>
              </a:rPr>
              <a:t>light of the moon </a:t>
            </a:r>
            <a:r>
              <a:rPr lang="en-US" sz="2000" b="1" dirty="0">
                <a:solidFill>
                  <a:schemeClr val="tx1"/>
                </a:solidFill>
              </a:rPr>
              <a:t>will be as the light of the sun, And the </a:t>
            </a:r>
            <a:r>
              <a:rPr lang="en-US" sz="2000" b="1" dirty="0">
                <a:solidFill>
                  <a:srgbClr val="C00000"/>
                </a:solidFill>
              </a:rPr>
              <a:t>light of the sun will be sevenfold</a:t>
            </a:r>
            <a:r>
              <a:rPr lang="en-US" sz="2000" b="1" dirty="0">
                <a:solidFill>
                  <a:schemeClr val="tx1"/>
                </a:solidFill>
              </a:rPr>
              <a:t>, As the light of seven days, In the day that the LORD binds up the bruise of His people And heals the stroke of their wound. </a:t>
            </a:r>
          </a:p>
          <a:p>
            <a:pPr algn="just"/>
            <a:r>
              <a:rPr lang="en-US" sz="2000" b="1" dirty="0">
                <a:solidFill>
                  <a:schemeClr val="tx1"/>
                </a:solidFill>
              </a:rPr>
              <a:t>Jer. 15:9  "She languishes who has borne seven; She has breathed her last; </a:t>
            </a:r>
            <a:r>
              <a:rPr lang="en-US" sz="2000" b="1" dirty="0">
                <a:solidFill>
                  <a:srgbClr val="C00000"/>
                </a:solidFill>
              </a:rPr>
              <a:t>Her sun has gone down</a:t>
            </a:r>
            <a:r>
              <a:rPr lang="en-US" sz="2000" b="1" dirty="0">
                <a:solidFill>
                  <a:schemeClr val="tx1"/>
                </a:solidFill>
              </a:rPr>
              <a:t> While </a:t>
            </a:r>
            <a:r>
              <a:rPr lang="en-US" sz="2000" b="1" i="1" dirty="0">
                <a:solidFill>
                  <a:schemeClr val="tx1"/>
                </a:solidFill>
              </a:rPr>
              <a:t>it was</a:t>
            </a:r>
            <a:r>
              <a:rPr lang="en-US" sz="2000" b="1" dirty="0">
                <a:solidFill>
                  <a:schemeClr val="tx1"/>
                </a:solidFill>
              </a:rPr>
              <a:t> yet day; She has been ashamed and confounded. And the remnant of them I will deliver to the sword Before their enemies," says the LORD.</a:t>
            </a:r>
          </a:p>
          <a:p>
            <a:pPr algn="just"/>
            <a:r>
              <a:rPr lang="en-US" sz="2000" b="1" dirty="0" err="1">
                <a:solidFill>
                  <a:schemeClr val="tx1"/>
                </a:solidFill>
              </a:rPr>
              <a:t>Eze</a:t>
            </a:r>
            <a:r>
              <a:rPr lang="en-US" sz="2000" b="1" dirty="0">
                <a:solidFill>
                  <a:schemeClr val="tx1"/>
                </a:solidFill>
              </a:rPr>
              <a:t>. 32:7  When </a:t>
            </a:r>
            <a:r>
              <a:rPr lang="en-US" sz="2000" b="1" i="1" dirty="0">
                <a:solidFill>
                  <a:schemeClr val="tx1"/>
                </a:solidFill>
              </a:rPr>
              <a:t>I</a:t>
            </a:r>
            <a:r>
              <a:rPr lang="en-US" sz="2000" b="1" dirty="0">
                <a:solidFill>
                  <a:schemeClr val="tx1"/>
                </a:solidFill>
              </a:rPr>
              <a:t> </a:t>
            </a:r>
            <a:r>
              <a:rPr lang="en-US" sz="2000" b="1" dirty="0">
                <a:solidFill>
                  <a:srgbClr val="C00000"/>
                </a:solidFill>
              </a:rPr>
              <a:t>put out your light</a:t>
            </a:r>
            <a:r>
              <a:rPr lang="en-US" sz="2000" b="1" dirty="0">
                <a:solidFill>
                  <a:schemeClr val="tx1"/>
                </a:solidFill>
              </a:rPr>
              <a:t>, I will cover the heavens, and make </a:t>
            </a:r>
            <a:r>
              <a:rPr lang="en-US" sz="2000" b="1" dirty="0">
                <a:solidFill>
                  <a:srgbClr val="C00000"/>
                </a:solidFill>
              </a:rPr>
              <a:t>its stars dark</a:t>
            </a:r>
            <a:r>
              <a:rPr lang="en-US" sz="2000" b="1" dirty="0">
                <a:solidFill>
                  <a:schemeClr val="tx1"/>
                </a:solidFill>
              </a:rPr>
              <a:t>; I will cover </a:t>
            </a:r>
            <a:r>
              <a:rPr lang="en-US" sz="2000" b="1" dirty="0">
                <a:solidFill>
                  <a:srgbClr val="C00000"/>
                </a:solidFill>
              </a:rPr>
              <a:t>the sun </a:t>
            </a:r>
            <a:r>
              <a:rPr lang="en-US" sz="2000" b="1" dirty="0">
                <a:solidFill>
                  <a:schemeClr val="tx1"/>
                </a:solidFill>
              </a:rPr>
              <a:t>with a cloud, And </a:t>
            </a:r>
            <a:r>
              <a:rPr lang="en-US" sz="2000" b="1" dirty="0">
                <a:solidFill>
                  <a:srgbClr val="C00000"/>
                </a:solidFill>
              </a:rPr>
              <a:t>the moon </a:t>
            </a:r>
            <a:r>
              <a:rPr lang="en-US" sz="2000" b="1" dirty="0">
                <a:solidFill>
                  <a:schemeClr val="tx1"/>
                </a:solidFill>
              </a:rPr>
              <a:t>shall not give her light.</a:t>
            </a:r>
          </a:p>
          <a:p>
            <a:pPr algn="just"/>
            <a:r>
              <a:rPr lang="en-US" sz="2000" b="1" dirty="0" err="1">
                <a:solidFill>
                  <a:schemeClr val="tx1"/>
                </a:solidFill>
              </a:rPr>
              <a:t>Eze</a:t>
            </a:r>
            <a:r>
              <a:rPr lang="en-US" sz="2000" b="1" dirty="0">
                <a:solidFill>
                  <a:schemeClr val="tx1"/>
                </a:solidFill>
              </a:rPr>
              <a:t>. 32:8  All the </a:t>
            </a:r>
            <a:r>
              <a:rPr lang="en-US" sz="2000" b="1" dirty="0">
                <a:solidFill>
                  <a:srgbClr val="C00000"/>
                </a:solidFill>
              </a:rPr>
              <a:t>bright lights of the heavens </a:t>
            </a:r>
            <a:r>
              <a:rPr lang="en-US" sz="2000" b="1" dirty="0">
                <a:solidFill>
                  <a:schemeClr val="tx1"/>
                </a:solidFill>
              </a:rPr>
              <a:t>I will make dark over you, And </a:t>
            </a:r>
            <a:r>
              <a:rPr lang="en-US" sz="2000" b="1" dirty="0">
                <a:solidFill>
                  <a:srgbClr val="C00000"/>
                </a:solidFill>
              </a:rPr>
              <a:t>bring darkness upon your land</a:t>
            </a:r>
            <a:r>
              <a:rPr lang="en-US" sz="2000" b="1" dirty="0">
                <a:solidFill>
                  <a:schemeClr val="tx1"/>
                </a:solidFill>
              </a:rPr>
              <a:t>,' Says the Lord GOD.</a:t>
            </a:r>
            <a:endParaRPr lang="en-US" sz="1770" b="1" dirty="0">
              <a:solidFill>
                <a:schemeClr val="tx1"/>
              </a:solidFill>
            </a:endParaRP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Language—Sun, Moon, Stars, etc.</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533661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394976" y="1269693"/>
            <a:ext cx="11402048"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Joel 2:10  The </a:t>
            </a:r>
            <a:r>
              <a:rPr lang="en-US" sz="2000" b="1" dirty="0">
                <a:solidFill>
                  <a:srgbClr val="C00000"/>
                </a:solidFill>
              </a:rPr>
              <a:t>earth quakes </a:t>
            </a:r>
            <a:r>
              <a:rPr lang="en-US" sz="2000" b="1" dirty="0">
                <a:solidFill>
                  <a:schemeClr val="tx1"/>
                </a:solidFill>
              </a:rPr>
              <a:t>before them, The </a:t>
            </a:r>
            <a:r>
              <a:rPr lang="en-US" sz="2000" b="1" dirty="0">
                <a:solidFill>
                  <a:srgbClr val="C00000"/>
                </a:solidFill>
              </a:rPr>
              <a:t>heavens tremble</a:t>
            </a:r>
            <a:r>
              <a:rPr lang="en-US" sz="2000" b="1" dirty="0">
                <a:solidFill>
                  <a:schemeClr val="tx1"/>
                </a:solidFill>
              </a:rPr>
              <a:t>; The </a:t>
            </a:r>
            <a:r>
              <a:rPr lang="en-US" sz="2000" b="1" dirty="0">
                <a:solidFill>
                  <a:srgbClr val="C00000"/>
                </a:solidFill>
              </a:rPr>
              <a:t>sun and moon </a:t>
            </a:r>
            <a:r>
              <a:rPr lang="en-US" sz="2000" b="1" dirty="0">
                <a:solidFill>
                  <a:schemeClr val="tx1"/>
                </a:solidFill>
              </a:rPr>
              <a:t>grow dark, And the </a:t>
            </a:r>
            <a:r>
              <a:rPr lang="en-US" sz="2000" b="1" dirty="0">
                <a:solidFill>
                  <a:srgbClr val="C00000"/>
                </a:solidFill>
              </a:rPr>
              <a:t>stars diminish their brightness</a:t>
            </a:r>
            <a:r>
              <a:rPr lang="en-US" sz="2000" b="1" dirty="0">
                <a:solidFill>
                  <a:schemeClr val="tx1"/>
                </a:solidFill>
              </a:rPr>
              <a:t>. </a:t>
            </a:r>
          </a:p>
          <a:p>
            <a:pPr algn="just"/>
            <a:r>
              <a:rPr lang="en-US" sz="2000" b="1" dirty="0">
                <a:solidFill>
                  <a:schemeClr val="tx1"/>
                </a:solidFill>
              </a:rPr>
              <a:t>Joel 3:15  </a:t>
            </a:r>
            <a:r>
              <a:rPr lang="en-US" sz="2000" b="1" dirty="0">
                <a:solidFill>
                  <a:srgbClr val="C00000"/>
                </a:solidFill>
              </a:rPr>
              <a:t>The sun and moon </a:t>
            </a:r>
            <a:r>
              <a:rPr lang="en-US" sz="2000" b="1" dirty="0">
                <a:solidFill>
                  <a:schemeClr val="tx1"/>
                </a:solidFill>
              </a:rPr>
              <a:t>will grow dark, And </a:t>
            </a:r>
            <a:r>
              <a:rPr lang="en-US" sz="2000" b="1" dirty="0">
                <a:solidFill>
                  <a:srgbClr val="C00000"/>
                </a:solidFill>
              </a:rPr>
              <a:t>the stars </a:t>
            </a:r>
            <a:r>
              <a:rPr lang="en-US" sz="2000" b="1" dirty="0">
                <a:solidFill>
                  <a:schemeClr val="tx1"/>
                </a:solidFill>
              </a:rPr>
              <a:t>will diminish their brightness. </a:t>
            </a:r>
          </a:p>
          <a:p>
            <a:pPr algn="just"/>
            <a:r>
              <a:rPr lang="en-US" sz="2000" b="1" dirty="0">
                <a:solidFill>
                  <a:schemeClr val="tx1"/>
                </a:solidFill>
              </a:rPr>
              <a:t>Joel 3:16  The LORD also will roar from Zion, And utter His voice from Jerusalem; </a:t>
            </a:r>
            <a:r>
              <a:rPr lang="en-US" sz="2000" b="1" dirty="0">
                <a:solidFill>
                  <a:srgbClr val="C00000"/>
                </a:solidFill>
              </a:rPr>
              <a:t>The heavens and earth will shake</a:t>
            </a:r>
            <a:r>
              <a:rPr lang="en-US" sz="2000" b="1" dirty="0">
                <a:solidFill>
                  <a:schemeClr val="tx1"/>
                </a:solidFill>
              </a:rPr>
              <a:t>; But the LORD will be a shelter for His people, And the strength of the children of Israel. </a:t>
            </a: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1770" b="1" dirty="0">
              <a:solidFill>
                <a:schemeClr val="tx1"/>
              </a:solidFill>
            </a:endParaRPr>
          </a:p>
        </p:txBody>
      </p:sp>
      <p:sp>
        <p:nvSpPr>
          <p:cNvPr id="7" name="Rectangle 6">
            <a:extLst>
              <a:ext uri="{FF2B5EF4-FFF2-40B4-BE49-F238E27FC236}">
                <a16:creationId xmlns:a16="http://schemas.microsoft.com/office/drawing/2014/main" id="{B43D4BB0-762F-436D-85B7-2C7F8ACBBD53}"/>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Language—Sun, Moon, Stars, etc.</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048060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10" name="Rectangle 9">
            <a:extLst>
              <a:ext uri="{FF2B5EF4-FFF2-40B4-BE49-F238E27FC236}">
                <a16:creationId xmlns:a16="http://schemas.microsoft.com/office/drawing/2014/main" id="{76241BCF-FAF1-4DBA-9DD2-9DE7E0458BF7}"/>
              </a:ext>
            </a:extLst>
          </p:cNvPr>
          <p:cNvSpPr/>
          <p:nvPr/>
        </p:nvSpPr>
        <p:spPr>
          <a:xfrm>
            <a:off x="134413" y="631270"/>
            <a:ext cx="11828987" cy="707886"/>
          </a:xfrm>
          <a:prstGeom prst="rect">
            <a:avLst/>
          </a:prstGeom>
        </p:spPr>
        <p:txBody>
          <a:bodyPr wrap="square">
            <a:spAutoFit/>
          </a:bodyPr>
          <a:lstStyle/>
          <a:p>
            <a:pPr algn="ctr">
              <a:spcAft>
                <a:spcPts val="500"/>
              </a:spcAft>
            </a:pPr>
            <a:r>
              <a:rPr lang="en-US" sz="4000" b="1" dirty="0"/>
              <a:t>Figurative Language—Power Heavens Shaken</a:t>
            </a:r>
            <a:endParaRPr lang="en-US" sz="1100" b="1" dirty="0">
              <a:solidFill>
                <a:schemeClr val="tx1"/>
              </a:solidFill>
              <a:latin typeface="Calibri" panose="020F0502020204030204" pitchFamily="34" charset="0"/>
            </a:endParaRPr>
          </a:p>
        </p:txBody>
      </p:sp>
      <p:sp>
        <p:nvSpPr>
          <p:cNvPr id="11" name="Rectangle 10">
            <a:extLst>
              <a:ext uri="{FF2B5EF4-FFF2-40B4-BE49-F238E27FC236}">
                <a16:creationId xmlns:a16="http://schemas.microsoft.com/office/drawing/2014/main" id="{1F3C0649-ADA1-4D39-B608-CFDEBAEBF117}"/>
              </a:ext>
            </a:extLst>
          </p:cNvPr>
          <p:cNvSpPr/>
          <p:nvPr/>
        </p:nvSpPr>
        <p:spPr>
          <a:xfrm>
            <a:off x="402772" y="1364518"/>
            <a:ext cx="11394252"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US" sz="3200" b="1" dirty="0">
                <a:solidFill>
                  <a:schemeClr val="tx1"/>
                </a:solidFill>
              </a:rPr>
              <a:t>HEAVENLY POWERS SHAKEN</a:t>
            </a:r>
          </a:p>
          <a:p>
            <a:r>
              <a:rPr lang="en-US" sz="2000" b="1" dirty="0" err="1">
                <a:solidFill>
                  <a:schemeClr val="tx1"/>
                </a:solidFill>
              </a:rPr>
              <a:t>Jer</a:t>
            </a:r>
            <a:r>
              <a:rPr lang="en-US" sz="2000" b="1" dirty="0">
                <a:solidFill>
                  <a:schemeClr val="tx1"/>
                </a:solidFill>
              </a:rPr>
              <a:t> 49:20  Therefore hear the counsel of the LORD that He has taken against Edom, And His purposes that He has proposed against the inhabitants of </a:t>
            </a:r>
            <a:r>
              <a:rPr lang="en-US" sz="2000" b="1" dirty="0" err="1">
                <a:solidFill>
                  <a:schemeClr val="tx1"/>
                </a:solidFill>
              </a:rPr>
              <a:t>Teman</a:t>
            </a:r>
            <a:r>
              <a:rPr lang="en-US" sz="2000" b="1" dirty="0">
                <a:solidFill>
                  <a:schemeClr val="tx1"/>
                </a:solidFill>
              </a:rPr>
              <a:t>: Surely the least of the flock shall draw them out; Surely He shall make their dwelling places desolate with them. </a:t>
            </a:r>
          </a:p>
          <a:p>
            <a:r>
              <a:rPr lang="en-US" sz="2000" b="1" dirty="0" err="1">
                <a:solidFill>
                  <a:schemeClr val="tx1"/>
                </a:solidFill>
              </a:rPr>
              <a:t>Jer</a:t>
            </a:r>
            <a:r>
              <a:rPr lang="en-US" sz="2000" b="1" dirty="0">
                <a:solidFill>
                  <a:schemeClr val="tx1"/>
                </a:solidFill>
              </a:rPr>
              <a:t> 49:21  The </a:t>
            </a:r>
            <a:r>
              <a:rPr lang="en-US" sz="2000" b="1" dirty="0">
                <a:solidFill>
                  <a:srgbClr val="C00000"/>
                </a:solidFill>
              </a:rPr>
              <a:t>earth shakes </a:t>
            </a:r>
            <a:r>
              <a:rPr lang="en-US" sz="2000" b="1" dirty="0">
                <a:solidFill>
                  <a:schemeClr val="tx1"/>
                </a:solidFill>
              </a:rPr>
              <a:t>at the noise of their fall; At the cry its noise is heard at the Red Sea. </a:t>
            </a:r>
          </a:p>
          <a:p>
            <a:pPr algn="just"/>
            <a:r>
              <a:rPr lang="en-US" sz="2000" b="1" dirty="0" err="1">
                <a:solidFill>
                  <a:schemeClr val="tx1"/>
                </a:solidFill>
              </a:rPr>
              <a:t>Jer</a:t>
            </a:r>
            <a:r>
              <a:rPr lang="en-US" sz="2000" b="1" dirty="0">
                <a:solidFill>
                  <a:schemeClr val="tx1"/>
                </a:solidFill>
              </a:rPr>
              <a:t> 49:22  Behold, He shall come up and </a:t>
            </a:r>
            <a:r>
              <a:rPr lang="en-US" sz="2000" b="1" dirty="0">
                <a:solidFill>
                  <a:srgbClr val="C00000"/>
                </a:solidFill>
              </a:rPr>
              <a:t>fly like the eagle</a:t>
            </a:r>
            <a:r>
              <a:rPr lang="en-US" sz="2000" b="1" dirty="0">
                <a:solidFill>
                  <a:schemeClr val="tx1"/>
                </a:solidFill>
              </a:rPr>
              <a:t>, And spread His wings over </a:t>
            </a:r>
            <a:r>
              <a:rPr lang="en-US" sz="2000" b="1" dirty="0" err="1">
                <a:solidFill>
                  <a:schemeClr val="tx1"/>
                </a:solidFill>
              </a:rPr>
              <a:t>Bozrah</a:t>
            </a:r>
            <a:r>
              <a:rPr lang="en-US" sz="2000" b="1" dirty="0">
                <a:solidFill>
                  <a:schemeClr val="tx1"/>
                </a:solidFill>
              </a:rPr>
              <a:t>; The heart of the mighty men of Edom in that day shall be Like the heart of a woman in birth pangs.</a:t>
            </a: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1770" b="1" dirty="0">
              <a:solidFill>
                <a:schemeClr val="tx1"/>
              </a:solidFill>
            </a:endParaRPr>
          </a:p>
        </p:txBody>
      </p:sp>
    </p:spTree>
    <p:extLst>
      <p:ext uri="{BB962C8B-B14F-4D97-AF65-F5344CB8AC3E}">
        <p14:creationId xmlns:p14="http://schemas.microsoft.com/office/powerpoint/2010/main" val="2993811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10" name="Rectangle 9">
            <a:extLst>
              <a:ext uri="{FF2B5EF4-FFF2-40B4-BE49-F238E27FC236}">
                <a16:creationId xmlns:a16="http://schemas.microsoft.com/office/drawing/2014/main" id="{76241BCF-FAF1-4DBA-9DD2-9DE7E0458BF7}"/>
              </a:ext>
            </a:extLst>
          </p:cNvPr>
          <p:cNvSpPr/>
          <p:nvPr/>
        </p:nvSpPr>
        <p:spPr>
          <a:xfrm>
            <a:off x="134413" y="631270"/>
            <a:ext cx="11828987" cy="707886"/>
          </a:xfrm>
          <a:prstGeom prst="rect">
            <a:avLst/>
          </a:prstGeom>
        </p:spPr>
        <p:txBody>
          <a:bodyPr wrap="square">
            <a:spAutoFit/>
          </a:bodyPr>
          <a:lstStyle/>
          <a:p>
            <a:pPr algn="ctr">
              <a:spcAft>
                <a:spcPts val="500"/>
              </a:spcAft>
            </a:pPr>
            <a:r>
              <a:rPr lang="en-US" sz="4000" b="1" dirty="0"/>
              <a:t>Figurative Language—Power Heavens Shaken</a:t>
            </a:r>
            <a:endParaRPr lang="en-US" sz="1100" b="1" dirty="0">
              <a:solidFill>
                <a:schemeClr val="tx1"/>
              </a:solidFill>
              <a:latin typeface="Calibri" panose="020F0502020204030204" pitchFamily="34" charset="0"/>
            </a:endParaRPr>
          </a:p>
        </p:txBody>
      </p:sp>
      <p:sp>
        <p:nvSpPr>
          <p:cNvPr id="11" name="Rectangle 10">
            <a:extLst>
              <a:ext uri="{FF2B5EF4-FFF2-40B4-BE49-F238E27FC236}">
                <a16:creationId xmlns:a16="http://schemas.microsoft.com/office/drawing/2014/main" id="{1F3C0649-ADA1-4D39-B608-CFDEBAEBF117}"/>
              </a:ext>
            </a:extLst>
          </p:cNvPr>
          <p:cNvSpPr/>
          <p:nvPr/>
        </p:nvSpPr>
        <p:spPr>
          <a:xfrm>
            <a:off x="402772" y="1364518"/>
            <a:ext cx="11394252"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US" sz="3200" b="1" dirty="0">
                <a:solidFill>
                  <a:schemeClr val="tx1"/>
                </a:solidFill>
              </a:rPr>
              <a:t>HEAVENLY POWERS SHAKEN</a:t>
            </a:r>
          </a:p>
          <a:p>
            <a:r>
              <a:rPr lang="en-US" sz="2000" b="1" dirty="0" err="1">
                <a:solidFill>
                  <a:schemeClr val="tx1"/>
                </a:solidFill>
              </a:rPr>
              <a:t>Jer</a:t>
            </a:r>
            <a:r>
              <a:rPr lang="en-US" sz="2000" b="1" dirty="0">
                <a:solidFill>
                  <a:schemeClr val="tx1"/>
                </a:solidFill>
              </a:rPr>
              <a:t> 49:20  Therefore hear the counsel of the LORD that He has taken against Edom, And His purposes that He has proposed against the inhabitants of </a:t>
            </a:r>
            <a:r>
              <a:rPr lang="en-US" sz="2000" b="1" dirty="0" err="1">
                <a:solidFill>
                  <a:schemeClr val="tx1"/>
                </a:solidFill>
              </a:rPr>
              <a:t>Teman</a:t>
            </a:r>
            <a:r>
              <a:rPr lang="en-US" sz="2000" b="1" dirty="0">
                <a:solidFill>
                  <a:schemeClr val="tx1"/>
                </a:solidFill>
              </a:rPr>
              <a:t>: Surely the least of the flock shall draw them out; Surely He shall make their dwelling places desolate with them. </a:t>
            </a:r>
          </a:p>
          <a:p>
            <a:r>
              <a:rPr lang="en-US" sz="2000" b="1" dirty="0" err="1">
                <a:solidFill>
                  <a:schemeClr val="tx1"/>
                </a:solidFill>
              </a:rPr>
              <a:t>Jer</a:t>
            </a:r>
            <a:r>
              <a:rPr lang="en-US" sz="2000" b="1" dirty="0">
                <a:solidFill>
                  <a:schemeClr val="tx1"/>
                </a:solidFill>
              </a:rPr>
              <a:t> 49:21  The </a:t>
            </a:r>
            <a:r>
              <a:rPr lang="en-US" sz="2000" b="1" dirty="0">
                <a:solidFill>
                  <a:srgbClr val="C00000"/>
                </a:solidFill>
              </a:rPr>
              <a:t>earth shakes </a:t>
            </a:r>
            <a:r>
              <a:rPr lang="en-US" sz="2000" b="1" dirty="0">
                <a:solidFill>
                  <a:schemeClr val="tx1"/>
                </a:solidFill>
              </a:rPr>
              <a:t>at the noise of their fall; At the cry its noise is heard at the Red Sea. </a:t>
            </a:r>
          </a:p>
          <a:p>
            <a:pPr algn="just"/>
            <a:r>
              <a:rPr lang="en-US" sz="2000" b="1" dirty="0" err="1">
                <a:solidFill>
                  <a:schemeClr val="tx1"/>
                </a:solidFill>
              </a:rPr>
              <a:t>Jer</a:t>
            </a:r>
            <a:r>
              <a:rPr lang="en-US" sz="2000" b="1" dirty="0">
                <a:solidFill>
                  <a:schemeClr val="tx1"/>
                </a:solidFill>
              </a:rPr>
              <a:t> 49:22  Behold, He shall come up and </a:t>
            </a:r>
            <a:r>
              <a:rPr lang="en-US" sz="2000" b="1" dirty="0">
                <a:solidFill>
                  <a:srgbClr val="C00000"/>
                </a:solidFill>
              </a:rPr>
              <a:t>fly like the eagle</a:t>
            </a:r>
            <a:r>
              <a:rPr lang="en-US" sz="2000" b="1" dirty="0">
                <a:solidFill>
                  <a:schemeClr val="tx1"/>
                </a:solidFill>
              </a:rPr>
              <a:t>, And spread His wings over </a:t>
            </a:r>
            <a:r>
              <a:rPr lang="en-US" sz="2000" b="1" dirty="0" err="1">
                <a:solidFill>
                  <a:schemeClr val="tx1"/>
                </a:solidFill>
              </a:rPr>
              <a:t>Bozrah</a:t>
            </a:r>
            <a:r>
              <a:rPr lang="en-US" sz="2000" b="1" dirty="0">
                <a:solidFill>
                  <a:schemeClr val="tx1"/>
                </a:solidFill>
              </a:rPr>
              <a:t>; The heart of the mighty men of Edom in that day shall be Like the heart of a woman in birth pangs. </a:t>
            </a:r>
          </a:p>
          <a:p>
            <a:pPr algn="just"/>
            <a:r>
              <a:rPr lang="en-US" sz="2000" b="1" dirty="0">
                <a:solidFill>
                  <a:schemeClr val="tx1"/>
                </a:solidFill>
              </a:rPr>
              <a:t>Joel 3:16  The LORD also will roar from Zion, And utter His voice from Jerusalem; </a:t>
            </a:r>
            <a:r>
              <a:rPr lang="en-US" sz="2000" b="1" dirty="0">
                <a:solidFill>
                  <a:srgbClr val="C00000"/>
                </a:solidFill>
              </a:rPr>
              <a:t>The heavens and earth will shake</a:t>
            </a:r>
            <a:r>
              <a:rPr lang="en-US" sz="2000" b="1" dirty="0">
                <a:solidFill>
                  <a:schemeClr val="tx1"/>
                </a:solidFill>
              </a:rPr>
              <a:t>; But the LORD will be a shelter for His people, And the strength of the children of Israel. </a:t>
            </a:r>
          </a:p>
          <a:p>
            <a:pPr algn="just"/>
            <a:r>
              <a:rPr lang="en-US" sz="2000" b="1" dirty="0">
                <a:solidFill>
                  <a:schemeClr val="tx1"/>
                </a:solidFill>
              </a:rPr>
              <a:t>Haggai 2:6  For thus saith the Lord of hosts; Yet once, it is a little while, and </a:t>
            </a:r>
            <a:r>
              <a:rPr lang="en-US" sz="2000" b="1" dirty="0">
                <a:solidFill>
                  <a:srgbClr val="C00000"/>
                </a:solidFill>
              </a:rPr>
              <a:t>I will shake the heavens, and the earth, and the sea, and the dry land</a:t>
            </a:r>
            <a:endParaRPr lang="en-US" sz="2000" b="1" dirty="0">
              <a:solidFill>
                <a:schemeClr val="tx1"/>
              </a:solidFill>
            </a:endParaRPr>
          </a:p>
          <a:p>
            <a:pPr algn="just"/>
            <a:r>
              <a:rPr lang="en-US" sz="2000" b="1" dirty="0">
                <a:solidFill>
                  <a:schemeClr val="tx1"/>
                </a:solidFill>
              </a:rPr>
              <a:t>  Heb. 12:26  Whose voice then shook the earth: but now he hath promised, saying, </a:t>
            </a:r>
            <a:r>
              <a:rPr lang="en-US" sz="2000" b="1" dirty="0">
                <a:solidFill>
                  <a:srgbClr val="C00000"/>
                </a:solidFill>
              </a:rPr>
              <a:t>Yet once more I shake not the earth only, but also heaven</a:t>
            </a:r>
            <a:r>
              <a:rPr lang="en-US" sz="2000" b="1" dirty="0">
                <a:solidFill>
                  <a:schemeClr val="tx1"/>
                </a:solidFill>
              </a:rPr>
              <a:t>. </a:t>
            </a:r>
            <a:endParaRPr lang="en-US" sz="1770" b="1" dirty="0">
              <a:solidFill>
                <a:schemeClr val="tx1"/>
              </a:solidFill>
            </a:endParaRPr>
          </a:p>
        </p:txBody>
      </p:sp>
    </p:spTree>
    <p:extLst>
      <p:ext uri="{BB962C8B-B14F-4D97-AF65-F5344CB8AC3E}">
        <p14:creationId xmlns:p14="http://schemas.microsoft.com/office/powerpoint/2010/main" val="2973864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10" name="Rectangle 9">
            <a:extLst>
              <a:ext uri="{FF2B5EF4-FFF2-40B4-BE49-F238E27FC236}">
                <a16:creationId xmlns:a16="http://schemas.microsoft.com/office/drawing/2014/main" id="{76241BCF-FAF1-4DBA-9DD2-9DE7E0458BF7}"/>
              </a:ext>
            </a:extLst>
          </p:cNvPr>
          <p:cNvSpPr/>
          <p:nvPr/>
        </p:nvSpPr>
        <p:spPr>
          <a:xfrm>
            <a:off x="134413" y="631270"/>
            <a:ext cx="11828987" cy="707886"/>
          </a:xfrm>
          <a:prstGeom prst="rect">
            <a:avLst/>
          </a:prstGeom>
        </p:spPr>
        <p:txBody>
          <a:bodyPr wrap="square">
            <a:spAutoFit/>
          </a:bodyPr>
          <a:lstStyle/>
          <a:p>
            <a:pPr algn="ctr">
              <a:spcAft>
                <a:spcPts val="500"/>
              </a:spcAft>
            </a:pPr>
            <a:r>
              <a:rPr lang="en-US" sz="4000" b="1" dirty="0"/>
              <a:t>Figurative Language—Trumpets Sound</a:t>
            </a:r>
            <a:endParaRPr lang="en-US" sz="1100" b="1" dirty="0">
              <a:solidFill>
                <a:schemeClr val="tx1"/>
              </a:solidFill>
              <a:latin typeface="Calibri" panose="020F0502020204030204" pitchFamily="34" charset="0"/>
            </a:endParaRPr>
          </a:p>
        </p:txBody>
      </p:sp>
      <p:sp>
        <p:nvSpPr>
          <p:cNvPr id="11" name="Rectangle 10">
            <a:extLst>
              <a:ext uri="{FF2B5EF4-FFF2-40B4-BE49-F238E27FC236}">
                <a16:creationId xmlns:a16="http://schemas.microsoft.com/office/drawing/2014/main" id="{1F3C0649-ADA1-4D39-B608-CFDEBAEBF117}"/>
              </a:ext>
            </a:extLst>
          </p:cNvPr>
          <p:cNvSpPr/>
          <p:nvPr/>
        </p:nvSpPr>
        <p:spPr>
          <a:xfrm>
            <a:off x="381000" y="1364518"/>
            <a:ext cx="11416023"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US" sz="3200" b="1" dirty="0">
                <a:solidFill>
                  <a:schemeClr val="tx1"/>
                </a:solidFill>
              </a:rPr>
              <a:t>TRUMPETS SOUND</a:t>
            </a:r>
          </a:p>
          <a:p>
            <a:endParaRPr lang="en-US" b="1" dirty="0">
              <a:solidFill>
                <a:schemeClr val="tx1"/>
              </a:solidFill>
            </a:endParaRPr>
          </a:p>
          <a:p>
            <a:pPr algn="just"/>
            <a:r>
              <a:rPr lang="en-US" sz="2000" b="1" dirty="0">
                <a:solidFill>
                  <a:schemeClr val="tx1"/>
                </a:solidFill>
              </a:rPr>
              <a:t>Isa 18:3  All inhabitants of the world and dwellers on the earth: When he lifts up a banner on the mountains, you see </a:t>
            </a:r>
            <a:r>
              <a:rPr lang="en-US" sz="2000" b="1" i="1" dirty="0">
                <a:solidFill>
                  <a:schemeClr val="tx1"/>
                </a:solidFill>
              </a:rPr>
              <a:t>it;</a:t>
            </a:r>
            <a:r>
              <a:rPr lang="en-US" sz="2000" b="1" dirty="0">
                <a:solidFill>
                  <a:schemeClr val="tx1"/>
                </a:solidFill>
              </a:rPr>
              <a:t> And when </a:t>
            </a:r>
            <a:r>
              <a:rPr lang="en-US" sz="2000" b="1" dirty="0">
                <a:solidFill>
                  <a:srgbClr val="C00000"/>
                </a:solidFill>
              </a:rPr>
              <a:t>he blows a trumpet</a:t>
            </a:r>
            <a:r>
              <a:rPr lang="en-US" sz="2000" b="1" dirty="0">
                <a:solidFill>
                  <a:schemeClr val="tx1"/>
                </a:solidFill>
              </a:rPr>
              <a:t>, you hear </a:t>
            </a:r>
            <a:r>
              <a:rPr lang="en-US" sz="2000" b="1" i="1" dirty="0">
                <a:solidFill>
                  <a:schemeClr val="tx1"/>
                </a:solidFill>
              </a:rPr>
              <a:t>it.</a:t>
            </a:r>
            <a:r>
              <a:rPr lang="en-US" sz="2000" b="1" dirty="0">
                <a:solidFill>
                  <a:schemeClr val="tx1"/>
                </a:solidFill>
              </a:rPr>
              <a:t> </a:t>
            </a:r>
          </a:p>
          <a:p>
            <a:pPr algn="just"/>
            <a:endParaRPr lang="en-US" sz="2000" b="1" dirty="0">
              <a:solidFill>
                <a:schemeClr val="tx1"/>
              </a:solidFill>
            </a:endParaRPr>
          </a:p>
          <a:p>
            <a:pPr algn="just"/>
            <a:r>
              <a:rPr lang="en-US" sz="2000" b="1" dirty="0">
                <a:solidFill>
                  <a:schemeClr val="tx1"/>
                </a:solidFill>
              </a:rPr>
              <a:t>Hos 8:1  "</a:t>
            </a:r>
            <a:r>
              <a:rPr lang="en-US" sz="2000" b="1" i="1" dirty="0">
                <a:solidFill>
                  <a:schemeClr val="tx1"/>
                </a:solidFill>
              </a:rPr>
              <a:t>Set</a:t>
            </a:r>
            <a:r>
              <a:rPr lang="en-US" sz="2000" b="1" dirty="0">
                <a:solidFill>
                  <a:schemeClr val="tx1"/>
                </a:solidFill>
              </a:rPr>
              <a:t> </a:t>
            </a:r>
            <a:r>
              <a:rPr lang="en-US" sz="2000" b="1" dirty="0">
                <a:solidFill>
                  <a:srgbClr val="C00000"/>
                </a:solidFill>
              </a:rPr>
              <a:t>the trumpet to your mouth</a:t>
            </a:r>
            <a:r>
              <a:rPr lang="en-US" sz="2000" b="1" dirty="0">
                <a:solidFill>
                  <a:schemeClr val="tx1"/>
                </a:solidFill>
              </a:rPr>
              <a:t>! </a:t>
            </a:r>
            <a:r>
              <a:rPr lang="en-US" sz="2000" b="1" i="1" dirty="0">
                <a:solidFill>
                  <a:schemeClr val="tx1"/>
                </a:solidFill>
              </a:rPr>
              <a:t>He shall come</a:t>
            </a:r>
            <a:r>
              <a:rPr lang="en-US" sz="2000" b="1" dirty="0">
                <a:solidFill>
                  <a:schemeClr val="tx1"/>
                </a:solidFill>
              </a:rPr>
              <a:t> like an eagle against the house of the LORD, Because they have transgressed My covenant And rebelled against My law. </a:t>
            </a:r>
          </a:p>
          <a:p>
            <a:endParaRPr lang="en-US" b="1" dirty="0">
              <a:solidFill>
                <a:schemeClr val="tx1"/>
              </a:solidFill>
            </a:endParaRPr>
          </a:p>
          <a:p>
            <a:r>
              <a:rPr lang="en-US" sz="2000" b="1" dirty="0" err="1">
                <a:solidFill>
                  <a:schemeClr val="tx1"/>
                </a:solidFill>
              </a:rPr>
              <a:t>Zec</a:t>
            </a:r>
            <a:r>
              <a:rPr lang="en-US" sz="2000" b="1" dirty="0">
                <a:solidFill>
                  <a:schemeClr val="tx1"/>
                </a:solidFill>
              </a:rPr>
              <a:t> 9:14  Then the LORD will be seen over them, And His arrow will go forth like lightning. The Lord GOD </a:t>
            </a:r>
            <a:r>
              <a:rPr lang="en-US" sz="2000" b="1" dirty="0">
                <a:solidFill>
                  <a:srgbClr val="C00000"/>
                </a:solidFill>
              </a:rPr>
              <a:t>will blow the trumpet</a:t>
            </a:r>
            <a:r>
              <a:rPr lang="en-US" sz="2000" b="1" dirty="0">
                <a:solidFill>
                  <a:schemeClr val="tx1"/>
                </a:solidFill>
              </a:rPr>
              <a:t>, And go with whirlwinds from the south. </a:t>
            </a:r>
          </a:p>
          <a:p>
            <a:endParaRPr lang="en-US" b="1" dirty="0">
              <a:solidFill>
                <a:schemeClr val="tx1"/>
              </a:solidFill>
            </a:endParaRPr>
          </a:p>
          <a:p>
            <a:r>
              <a:rPr lang="en-US" b="1" dirty="0">
                <a:solidFill>
                  <a:schemeClr val="tx1"/>
                </a:solidFill>
              </a:rPr>
              <a:t> </a:t>
            </a:r>
            <a:endParaRPr lang="en-US" sz="1770" b="1" dirty="0">
              <a:solidFill>
                <a:schemeClr val="tx1"/>
              </a:solidFill>
            </a:endParaRPr>
          </a:p>
        </p:txBody>
      </p:sp>
    </p:spTree>
    <p:extLst>
      <p:ext uri="{BB962C8B-B14F-4D97-AF65-F5344CB8AC3E}">
        <p14:creationId xmlns:p14="http://schemas.microsoft.com/office/powerpoint/2010/main" val="594742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10" name="Rectangle 9">
            <a:extLst>
              <a:ext uri="{FF2B5EF4-FFF2-40B4-BE49-F238E27FC236}">
                <a16:creationId xmlns:a16="http://schemas.microsoft.com/office/drawing/2014/main" id="{76241BCF-FAF1-4DBA-9DD2-9DE7E0458BF7}"/>
              </a:ext>
            </a:extLst>
          </p:cNvPr>
          <p:cNvSpPr/>
          <p:nvPr/>
        </p:nvSpPr>
        <p:spPr>
          <a:xfrm>
            <a:off x="134413" y="631270"/>
            <a:ext cx="11828987" cy="707886"/>
          </a:xfrm>
          <a:prstGeom prst="rect">
            <a:avLst/>
          </a:prstGeom>
        </p:spPr>
        <p:txBody>
          <a:bodyPr wrap="square">
            <a:spAutoFit/>
          </a:bodyPr>
          <a:lstStyle/>
          <a:p>
            <a:pPr algn="ctr">
              <a:spcAft>
                <a:spcPts val="500"/>
              </a:spcAft>
            </a:pPr>
            <a:r>
              <a:rPr lang="en-US" sz="4000" b="1" dirty="0"/>
              <a:t>Figurative Language—Day of the Lord</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1838A6E8-A1CF-4BB0-85C3-A0AF54A6FE08}"/>
              </a:ext>
            </a:extLst>
          </p:cNvPr>
          <p:cNvSpPr/>
          <p:nvPr/>
        </p:nvSpPr>
        <p:spPr>
          <a:xfrm>
            <a:off x="370114" y="1266545"/>
            <a:ext cx="11426909"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tabLst>
                <a:tab pos="1828800" algn="l"/>
              </a:tabLst>
            </a:pPr>
            <a:endParaRPr lang="en-US" sz="900" dirty="0">
              <a:solidFill>
                <a:schemeClr val="tx1"/>
              </a:solidFill>
            </a:endParaRPr>
          </a:p>
          <a:p>
            <a:r>
              <a:rPr lang="en-US" sz="2000" b="1" dirty="0">
                <a:solidFill>
                  <a:schemeClr val="tx1"/>
                </a:solidFill>
              </a:rPr>
              <a:t> Isa. </a:t>
            </a:r>
            <a:r>
              <a:rPr lang="x-none" sz="2000" b="1" dirty="0">
                <a:solidFill>
                  <a:schemeClr val="tx1"/>
                </a:solidFill>
              </a:rPr>
              <a:t>2:12  For the </a:t>
            </a:r>
            <a:r>
              <a:rPr lang="x-none" sz="2000" b="1" dirty="0">
                <a:solidFill>
                  <a:srgbClr val="C00000"/>
                </a:solidFill>
              </a:rPr>
              <a:t>day of the LORD </a:t>
            </a:r>
            <a:r>
              <a:rPr lang="x-none" sz="2000" b="1" dirty="0">
                <a:solidFill>
                  <a:schemeClr val="tx1"/>
                </a:solidFill>
              </a:rPr>
              <a:t>of hosts </a:t>
            </a:r>
            <a:r>
              <a:rPr lang="x-none" sz="2000" b="1" i="1" dirty="0">
                <a:solidFill>
                  <a:schemeClr val="tx1"/>
                </a:solidFill>
              </a:rPr>
              <a:t>Shall come</a:t>
            </a:r>
            <a:r>
              <a:rPr lang="x-none" sz="2000" b="1" dirty="0">
                <a:solidFill>
                  <a:schemeClr val="tx1"/>
                </a:solidFill>
              </a:rPr>
              <a:t> upon everything proud and lofty, Upon everything lifted up—And it shall be brought low—</a:t>
            </a:r>
            <a:endParaRPr lang="en-US" sz="2000" b="1" dirty="0">
              <a:solidFill>
                <a:schemeClr val="tx1"/>
              </a:solidFill>
            </a:endParaRPr>
          </a:p>
          <a:p>
            <a:r>
              <a:rPr lang="x-none" sz="2000" b="1" dirty="0">
                <a:solidFill>
                  <a:schemeClr val="tx1"/>
                </a:solidFill>
              </a:rPr>
              <a:t> </a:t>
            </a:r>
            <a:r>
              <a:rPr lang="en-US" sz="2000" b="1" dirty="0">
                <a:solidFill>
                  <a:schemeClr val="tx1"/>
                </a:solidFill>
              </a:rPr>
              <a:t>Isa. </a:t>
            </a:r>
            <a:r>
              <a:rPr lang="x-none" sz="2000" b="1" dirty="0">
                <a:solidFill>
                  <a:schemeClr val="tx1"/>
                </a:solidFill>
              </a:rPr>
              <a:t>3:6  Wail, for the </a:t>
            </a:r>
            <a:r>
              <a:rPr lang="x-none" sz="2000" b="1" dirty="0">
                <a:solidFill>
                  <a:srgbClr val="C00000"/>
                </a:solidFill>
              </a:rPr>
              <a:t>day of the LORD </a:t>
            </a:r>
            <a:r>
              <a:rPr lang="x-none" sz="2000" b="1" i="1" dirty="0">
                <a:solidFill>
                  <a:schemeClr val="tx1"/>
                </a:solidFill>
              </a:rPr>
              <a:t>is</a:t>
            </a:r>
            <a:r>
              <a:rPr lang="x-none" sz="2000" b="1" dirty="0">
                <a:solidFill>
                  <a:schemeClr val="tx1"/>
                </a:solidFill>
              </a:rPr>
              <a:t> at hand! It will come as destruction from the Almighty.</a:t>
            </a:r>
            <a:endParaRPr lang="en-US" sz="2000" b="1" dirty="0">
              <a:solidFill>
                <a:schemeClr val="tx1"/>
              </a:solidFill>
            </a:endParaRPr>
          </a:p>
          <a:p>
            <a:r>
              <a:rPr lang="x-none" sz="2000" b="1" dirty="0">
                <a:solidFill>
                  <a:schemeClr val="tx1"/>
                </a:solidFill>
              </a:rPr>
              <a:t> </a:t>
            </a:r>
            <a:r>
              <a:rPr lang="en-US" sz="2000" b="1" dirty="0">
                <a:solidFill>
                  <a:schemeClr val="tx1"/>
                </a:solidFill>
              </a:rPr>
              <a:t>Isa. </a:t>
            </a:r>
            <a:r>
              <a:rPr lang="x-none" sz="2000" b="1" dirty="0">
                <a:solidFill>
                  <a:schemeClr val="tx1"/>
                </a:solidFill>
              </a:rPr>
              <a:t>3:9  Behold, the </a:t>
            </a:r>
            <a:r>
              <a:rPr lang="x-none" sz="2000" b="1" dirty="0">
                <a:solidFill>
                  <a:srgbClr val="C00000"/>
                </a:solidFill>
              </a:rPr>
              <a:t>day of the LORD </a:t>
            </a:r>
            <a:r>
              <a:rPr lang="x-none" sz="2000" b="1" dirty="0">
                <a:solidFill>
                  <a:schemeClr val="tx1"/>
                </a:solidFill>
              </a:rPr>
              <a:t>comes, Cruel, with both wrath and fierce anger, To lay the land desolate; And He will destroy its sinners from it.</a:t>
            </a:r>
            <a:endParaRPr lang="en-US" sz="2000" b="1" dirty="0">
              <a:solidFill>
                <a:schemeClr val="tx1"/>
              </a:solidFill>
            </a:endParaRPr>
          </a:p>
          <a:p>
            <a:r>
              <a:rPr lang="x-none" sz="2000" b="1" dirty="0">
                <a:solidFill>
                  <a:schemeClr val="tx1"/>
                </a:solidFill>
              </a:rPr>
              <a:t> </a:t>
            </a:r>
            <a:r>
              <a:rPr lang="en-US" sz="2000" b="1" dirty="0">
                <a:solidFill>
                  <a:schemeClr val="tx1"/>
                </a:solidFill>
              </a:rPr>
              <a:t>Isa.</a:t>
            </a:r>
            <a:r>
              <a:rPr lang="x-none" sz="2000" b="1" dirty="0">
                <a:solidFill>
                  <a:schemeClr val="tx1"/>
                </a:solidFill>
              </a:rPr>
              <a:t> 34:8  For </a:t>
            </a:r>
            <a:r>
              <a:rPr lang="x-none" sz="2000" b="1" i="1" dirty="0">
                <a:solidFill>
                  <a:schemeClr val="tx1"/>
                </a:solidFill>
              </a:rPr>
              <a:t>it is</a:t>
            </a:r>
            <a:r>
              <a:rPr lang="x-none" sz="2000" b="1" dirty="0">
                <a:solidFill>
                  <a:schemeClr val="tx1"/>
                </a:solidFill>
              </a:rPr>
              <a:t> the </a:t>
            </a:r>
            <a:r>
              <a:rPr lang="x-none" sz="2000" b="1" dirty="0">
                <a:solidFill>
                  <a:srgbClr val="C00000"/>
                </a:solidFill>
              </a:rPr>
              <a:t>day of the LORD's </a:t>
            </a:r>
            <a:r>
              <a:rPr lang="x-none" sz="2000" b="1" dirty="0">
                <a:solidFill>
                  <a:schemeClr val="tx1"/>
                </a:solidFill>
              </a:rPr>
              <a:t>vengeance, The year of recompense for the cause of Zion.</a:t>
            </a:r>
            <a:endParaRPr lang="en-US" sz="2000" b="1" dirty="0">
              <a:solidFill>
                <a:schemeClr val="tx1"/>
              </a:solidFill>
            </a:endParaRPr>
          </a:p>
          <a:p>
            <a:r>
              <a:rPr lang="x-none" sz="2000" b="1" dirty="0">
                <a:solidFill>
                  <a:schemeClr val="tx1"/>
                </a:solidFill>
              </a:rPr>
              <a:t> </a:t>
            </a:r>
            <a:r>
              <a:rPr lang="en-US" sz="2000" b="1" dirty="0">
                <a:solidFill>
                  <a:schemeClr val="tx1"/>
                </a:solidFill>
              </a:rPr>
              <a:t>Isa. </a:t>
            </a:r>
            <a:r>
              <a:rPr lang="x-none" sz="2000" b="1" dirty="0">
                <a:solidFill>
                  <a:schemeClr val="tx1"/>
                </a:solidFill>
              </a:rPr>
              <a:t>58:13  "If you turn away your foot from the Sabbath, From doing your pleasure on My holy day, And call the Sabbath a delight, The holy </a:t>
            </a:r>
            <a:r>
              <a:rPr lang="x-none" sz="2000" b="1" dirty="0">
                <a:solidFill>
                  <a:srgbClr val="C00000"/>
                </a:solidFill>
              </a:rPr>
              <a:t>day of the LORD </a:t>
            </a:r>
            <a:r>
              <a:rPr lang="x-none" sz="2000" b="1" dirty="0">
                <a:solidFill>
                  <a:schemeClr val="tx1"/>
                </a:solidFill>
              </a:rPr>
              <a:t>honorable, And shall honor Him, not doing your own ways, Nor finding your own pleasure, Nor speaking your own words,</a:t>
            </a:r>
            <a:endParaRPr lang="en-US" sz="2000" b="1" dirty="0">
              <a:solidFill>
                <a:schemeClr val="tx1"/>
              </a:solidFill>
            </a:endParaRPr>
          </a:p>
          <a:p>
            <a:r>
              <a:rPr lang="x-none" sz="2000" b="1" dirty="0">
                <a:solidFill>
                  <a:schemeClr val="tx1"/>
                </a:solidFill>
              </a:rPr>
              <a:t>Jer</a:t>
            </a:r>
            <a:r>
              <a:rPr lang="en-US" sz="2000" b="1" dirty="0">
                <a:solidFill>
                  <a:schemeClr val="tx1"/>
                </a:solidFill>
              </a:rPr>
              <a:t>.</a:t>
            </a:r>
            <a:r>
              <a:rPr lang="x-none" sz="2000" b="1" dirty="0">
                <a:solidFill>
                  <a:schemeClr val="tx1"/>
                </a:solidFill>
              </a:rPr>
              <a:t> 46:10  For this </a:t>
            </a:r>
            <a:r>
              <a:rPr lang="x-none" sz="2000" b="1" i="1" dirty="0">
                <a:solidFill>
                  <a:schemeClr val="tx1"/>
                </a:solidFill>
              </a:rPr>
              <a:t>is</a:t>
            </a:r>
            <a:r>
              <a:rPr lang="x-none" sz="2000" b="1" dirty="0">
                <a:solidFill>
                  <a:schemeClr val="tx1"/>
                </a:solidFill>
              </a:rPr>
              <a:t> </a:t>
            </a:r>
            <a:r>
              <a:rPr lang="x-none" sz="2000" b="1" dirty="0">
                <a:solidFill>
                  <a:srgbClr val="C00000"/>
                </a:solidFill>
              </a:rPr>
              <a:t>the day of the Lord </a:t>
            </a:r>
            <a:r>
              <a:rPr lang="x-none" sz="2000" b="1" dirty="0">
                <a:solidFill>
                  <a:schemeClr val="tx1"/>
                </a:solidFill>
              </a:rPr>
              <a:t>GOD of hosts, A day of vengeance, That He may avenge Himself on His adversaries. The sword shall devour; It shall be satiated and made drunk with their blood; For the Lord GOD of hosts has a sacrifice In the north country by the River Euphrates.</a:t>
            </a:r>
            <a:endParaRPr lang="en-US" sz="900" dirty="0">
              <a:solidFill>
                <a:schemeClr val="tx1"/>
              </a:solidFill>
            </a:endParaRPr>
          </a:p>
        </p:txBody>
      </p:sp>
    </p:spTree>
    <p:extLst>
      <p:ext uri="{BB962C8B-B14F-4D97-AF65-F5344CB8AC3E}">
        <p14:creationId xmlns:p14="http://schemas.microsoft.com/office/powerpoint/2010/main" val="1467270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10" name="Rectangle 9">
            <a:extLst>
              <a:ext uri="{FF2B5EF4-FFF2-40B4-BE49-F238E27FC236}">
                <a16:creationId xmlns:a16="http://schemas.microsoft.com/office/drawing/2014/main" id="{76241BCF-FAF1-4DBA-9DD2-9DE7E0458BF7}"/>
              </a:ext>
            </a:extLst>
          </p:cNvPr>
          <p:cNvSpPr/>
          <p:nvPr/>
        </p:nvSpPr>
        <p:spPr>
          <a:xfrm>
            <a:off x="134413" y="631270"/>
            <a:ext cx="11828987" cy="707886"/>
          </a:xfrm>
          <a:prstGeom prst="rect">
            <a:avLst/>
          </a:prstGeom>
        </p:spPr>
        <p:txBody>
          <a:bodyPr wrap="square">
            <a:spAutoFit/>
          </a:bodyPr>
          <a:lstStyle/>
          <a:p>
            <a:pPr algn="ctr">
              <a:spcAft>
                <a:spcPts val="500"/>
              </a:spcAft>
            </a:pPr>
            <a:r>
              <a:rPr lang="en-US" sz="4000" b="1" dirty="0"/>
              <a:t>Figurative Language—Day of the Lord</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1838A6E8-A1CF-4BB0-85C3-A0AF54A6FE08}"/>
              </a:ext>
            </a:extLst>
          </p:cNvPr>
          <p:cNvSpPr/>
          <p:nvPr/>
        </p:nvSpPr>
        <p:spPr>
          <a:xfrm>
            <a:off x="370114" y="1266545"/>
            <a:ext cx="11426909"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tabLst>
                <a:tab pos="1828800" algn="l"/>
              </a:tabLst>
            </a:pPr>
            <a:r>
              <a:rPr lang="en-US" sz="2400" b="1" dirty="0">
                <a:solidFill>
                  <a:schemeClr val="tx1"/>
                </a:solidFill>
              </a:rPr>
              <a:t> COMPLETE LISTING OF DAY OF THE LORD</a:t>
            </a:r>
          </a:p>
          <a:p>
            <a:r>
              <a:rPr lang="en-US" sz="900" dirty="0">
                <a:solidFill>
                  <a:schemeClr val="tx1"/>
                </a:solidFill>
              </a:rPr>
              <a:t> </a:t>
            </a:r>
          </a:p>
          <a:p>
            <a:r>
              <a:rPr lang="x-none" sz="2000" b="1" dirty="0">
                <a:solidFill>
                  <a:schemeClr val="tx1"/>
                </a:solidFill>
              </a:rPr>
              <a:t>Lam</a:t>
            </a:r>
            <a:r>
              <a:rPr lang="en-US" sz="2000" b="1" dirty="0">
                <a:solidFill>
                  <a:schemeClr val="tx1"/>
                </a:solidFill>
              </a:rPr>
              <a:t>.</a:t>
            </a:r>
            <a:r>
              <a:rPr lang="x-none" sz="2000" b="1" dirty="0">
                <a:solidFill>
                  <a:schemeClr val="tx1"/>
                </a:solidFill>
              </a:rPr>
              <a:t> 2:22  "You have invited as to a feast day The terrors that surround me. </a:t>
            </a:r>
            <a:r>
              <a:rPr lang="x-none" sz="2000" b="1" dirty="0">
                <a:solidFill>
                  <a:srgbClr val="C00000"/>
                </a:solidFill>
              </a:rPr>
              <a:t>In the day of the LORD's </a:t>
            </a:r>
            <a:r>
              <a:rPr lang="x-none" sz="2000" b="1" dirty="0">
                <a:solidFill>
                  <a:schemeClr val="tx1"/>
                </a:solidFill>
              </a:rPr>
              <a:t>anger There was no refugee or survivor. Those whom I have borne and brought up My enemies have destroyed."</a:t>
            </a:r>
            <a:endParaRPr lang="en-US" sz="2000" b="1" dirty="0">
              <a:solidFill>
                <a:schemeClr val="tx1"/>
              </a:solidFill>
            </a:endParaRPr>
          </a:p>
          <a:p>
            <a:r>
              <a:rPr lang="x-none" sz="2000" b="1" dirty="0">
                <a:solidFill>
                  <a:schemeClr val="tx1"/>
                </a:solidFill>
              </a:rPr>
              <a:t>Eze</a:t>
            </a:r>
            <a:r>
              <a:rPr lang="en-US" sz="2000" b="1" dirty="0">
                <a:solidFill>
                  <a:schemeClr val="tx1"/>
                </a:solidFill>
              </a:rPr>
              <a:t>.</a:t>
            </a:r>
            <a:r>
              <a:rPr lang="x-none" sz="2000" b="1" dirty="0">
                <a:solidFill>
                  <a:schemeClr val="tx1"/>
                </a:solidFill>
              </a:rPr>
              <a:t> 13:5  You have not gone up into the gaps to build a wall for the house of Israel to stand in battle on </a:t>
            </a:r>
            <a:r>
              <a:rPr lang="x-none" sz="2000" b="1" dirty="0">
                <a:solidFill>
                  <a:srgbClr val="C00000"/>
                </a:solidFill>
              </a:rPr>
              <a:t>the day of the LORD.</a:t>
            </a:r>
            <a:endParaRPr lang="en-US" sz="2000" b="1" dirty="0">
              <a:solidFill>
                <a:srgbClr val="C00000"/>
              </a:solidFill>
            </a:endParaRPr>
          </a:p>
          <a:p>
            <a:r>
              <a:rPr lang="x-none" sz="2000" b="1" dirty="0">
                <a:solidFill>
                  <a:schemeClr val="tx1"/>
                </a:solidFill>
              </a:rPr>
              <a:t>Eze</a:t>
            </a:r>
            <a:r>
              <a:rPr lang="en-US" sz="2000" b="1" dirty="0">
                <a:solidFill>
                  <a:schemeClr val="tx1"/>
                </a:solidFill>
              </a:rPr>
              <a:t>.</a:t>
            </a:r>
            <a:r>
              <a:rPr lang="x-none" sz="2000" b="1" dirty="0">
                <a:solidFill>
                  <a:schemeClr val="tx1"/>
                </a:solidFill>
              </a:rPr>
              <a:t> 30:3  For the day </a:t>
            </a:r>
            <a:r>
              <a:rPr lang="x-none" sz="2000" b="1" i="1" dirty="0">
                <a:solidFill>
                  <a:schemeClr val="tx1"/>
                </a:solidFill>
              </a:rPr>
              <a:t>is</a:t>
            </a:r>
            <a:r>
              <a:rPr lang="x-none" sz="2000" b="1" dirty="0">
                <a:solidFill>
                  <a:schemeClr val="tx1"/>
                </a:solidFill>
              </a:rPr>
              <a:t> near, Even </a:t>
            </a:r>
            <a:r>
              <a:rPr lang="x-none" sz="2000" b="1" dirty="0">
                <a:solidFill>
                  <a:srgbClr val="C00000"/>
                </a:solidFill>
              </a:rPr>
              <a:t>the day of the LORD </a:t>
            </a:r>
            <a:r>
              <a:rPr lang="x-none" sz="2000" b="1" i="1" dirty="0">
                <a:solidFill>
                  <a:schemeClr val="tx1"/>
                </a:solidFill>
              </a:rPr>
              <a:t>is</a:t>
            </a:r>
            <a:r>
              <a:rPr lang="x-none" sz="2000" b="1" dirty="0">
                <a:solidFill>
                  <a:schemeClr val="tx1"/>
                </a:solidFill>
              </a:rPr>
              <a:t> near; It will be a day of clouds, the time of the Gentiles.</a:t>
            </a:r>
            <a:endParaRPr lang="en-US" sz="2000" b="1" dirty="0">
              <a:solidFill>
                <a:schemeClr val="tx1"/>
              </a:solidFill>
            </a:endParaRPr>
          </a:p>
          <a:p>
            <a:r>
              <a:rPr lang="en-US" sz="2000" b="1" dirty="0">
                <a:solidFill>
                  <a:schemeClr val="tx1"/>
                </a:solidFill>
              </a:rPr>
              <a:t>Joel</a:t>
            </a:r>
            <a:r>
              <a:rPr lang="x-none" sz="2000" b="1" dirty="0">
                <a:solidFill>
                  <a:schemeClr val="tx1"/>
                </a:solidFill>
              </a:rPr>
              <a:t> 1:15  Alas for the day! For </a:t>
            </a:r>
            <a:r>
              <a:rPr lang="x-none" sz="2000" b="1" dirty="0">
                <a:solidFill>
                  <a:srgbClr val="C00000"/>
                </a:solidFill>
              </a:rPr>
              <a:t>the day of the LORD </a:t>
            </a:r>
            <a:r>
              <a:rPr lang="x-none" sz="2000" b="1" i="1" dirty="0">
                <a:solidFill>
                  <a:schemeClr val="tx1"/>
                </a:solidFill>
              </a:rPr>
              <a:t>is</a:t>
            </a:r>
            <a:r>
              <a:rPr lang="x-none" sz="2000" b="1" dirty="0">
                <a:solidFill>
                  <a:schemeClr val="tx1"/>
                </a:solidFill>
              </a:rPr>
              <a:t> at hand; It shall come as destruction from the Almighty.</a:t>
            </a:r>
            <a:endParaRPr lang="en-US" sz="2000" b="1" dirty="0">
              <a:solidFill>
                <a:schemeClr val="tx1"/>
              </a:solidFill>
            </a:endParaRPr>
          </a:p>
          <a:p>
            <a:r>
              <a:rPr lang="en-US" sz="2000" b="1" dirty="0">
                <a:solidFill>
                  <a:schemeClr val="tx1"/>
                </a:solidFill>
              </a:rPr>
              <a:t>Joel</a:t>
            </a:r>
            <a:r>
              <a:rPr lang="x-none" sz="2000" b="1" dirty="0">
                <a:solidFill>
                  <a:schemeClr val="tx1"/>
                </a:solidFill>
              </a:rPr>
              <a:t> 2:1  Blow the trumpet in Zion, And sound an alarm in My holy mountain! Let all the inhabitants of the land tremble; For </a:t>
            </a:r>
            <a:r>
              <a:rPr lang="x-none" sz="2000" b="1" dirty="0">
                <a:solidFill>
                  <a:srgbClr val="C00000"/>
                </a:solidFill>
              </a:rPr>
              <a:t>the day of the LORD is coming</a:t>
            </a:r>
            <a:r>
              <a:rPr lang="x-none" sz="2000" b="1" dirty="0">
                <a:solidFill>
                  <a:schemeClr val="tx1"/>
                </a:solidFill>
              </a:rPr>
              <a:t>, For it is at hand:</a:t>
            </a:r>
            <a:endParaRPr lang="en-US" sz="2000" b="1" dirty="0">
              <a:solidFill>
                <a:schemeClr val="tx1"/>
              </a:solidFill>
            </a:endParaRPr>
          </a:p>
          <a:p>
            <a:r>
              <a:rPr lang="en-US" sz="2000" b="1" dirty="0">
                <a:solidFill>
                  <a:schemeClr val="tx1"/>
                </a:solidFill>
              </a:rPr>
              <a:t>Joel</a:t>
            </a:r>
            <a:r>
              <a:rPr lang="x-none" sz="2000" b="1" dirty="0">
                <a:solidFill>
                  <a:schemeClr val="tx1"/>
                </a:solidFill>
              </a:rPr>
              <a:t> 2:11  The LORD gives voice before His army, For His camp is very great; For strong </a:t>
            </a:r>
            <a:r>
              <a:rPr lang="x-none" sz="2000" b="1" i="1" dirty="0">
                <a:solidFill>
                  <a:schemeClr val="tx1"/>
                </a:solidFill>
              </a:rPr>
              <a:t>is the One</a:t>
            </a:r>
            <a:r>
              <a:rPr lang="x-none" sz="2000" b="1" dirty="0">
                <a:solidFill>
                  <a:schemeClr val="tx1"/>
                </a:solidFill>
              </a:rPr>
              <a:t> who executes His word. For </a:t>
            </a:r>
            <a:r>
              <a:rPr lang="x-none" sz="2000" b="1" dirty="0">
                <a:solidFill>
                  <a:srgbClr val="C00000"/>
                </a:solidFill>
              </a:rPr>
              <a:t>the day of the LORD </a:t>
            </a:r>
            <a:r>
              <a:rPr lang="x-none" sz="2000" b="1" i="1" dirty="0">
                <a:solidFill>
                  <a:schemeClr val="tx1"/>
                </a:solidFill>
              </a:rPr>
              <a:t>is</a:t>
            </a:r>
            <a:r>
              <a:rPr lang="x-none" sz="2000" b="1" dirty="0">
                <a:solidFill>
                  <a:schemeClr val="tx1"/>
                </a:solidFill>
              </a:rPr>
              <a:t> great and very terrible; Who can endure it?</a:t>
            </a:r>
            <a:endParaRPr lang="en-US" sz="900" dirty="0">
              <a:solidFill>
                <a:schemeClr val="tx1"/>
              </a:solidFill>
            </a:endParaRPr>
          </a:p>
        </p:txBody>
      </p:sp>
    </p:spTree>
    <p:extLst>
      <p:ext uri="{BB962C8B-B14F-4D97-AF65-F5344CB8AC3E}">
        <p14:creationId xmlns:p14="http://schemas.microsoft.com/office/powerpoint/2010/main" val="706863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4769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10" name="Rectangle 9">
            <a:extLst>
              <a:ext uri="{FF2B5EF4-FFF2-40B4-BE49-F238E27FC236}">
                <a16:creationId xmlns:a16="http://schemas.microsoft.com/office/drawing/2014/main" id="{76241BCF-FAF1-4DBA-9DD2-9DE7E0458BF7}"/>
              </a:ext>
            </a:extLst>
          </p:cNvPr>
          <p:cNvSpPr/>
          <p:nvPr/>
        </p:nvSpPr>
        <p:spPr>
          <a:xfrm>
            <a:off x="134413" y="631270"/>
            <a:ext cx="11828987" cy="707886"/>
          </a:xfrm>
          <a:prstGeom prst="rect">
            <a:avLst/>
          </a:prstGeom>
        </p:spPr>
        <p:txBody>
          <a:bodyPr wrap="square">
            <a:spAutoFit/>
          </a:bodyPr>
          <a:lstStyle/>
          <a:p>
            <a:pPr algn="ctr">
              <a:spcAft>
                <a:spcPts val="500"/>
              </a:spcAft>
            </a:pPr>
            <a:r>
              <a:rPr lang="en-US" sz="4000" b="1" dirty="0"/>
              <a:t>Figurative Language—Day of the Lord</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1838A6E8-A1CF-4BB0-85C3-A0AF54A6FE08}"/>
              </a:ext>
            </a:extLst>
          </p:cNvPr>
          <p:cNvSpPr/>
          <p:nvPr/>
        </p:nvSpPr>
        <p:spPr>
          <a:xfrm>
            <a:off x="370114" y="1266545"/>
            <a:ext cx="11426909"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Joel</a:t>
            </a:r>
            <a:r>
              <a:rPr lang="x-none" sz="2000" b="1" dirty="0">
                <a:solidFill>
                  <a:schemeClr val="tx1"/>
                </a:solidFill>
              </a:rPr>
              <a:t> 2:31  The sun shall be turned into darkness, And the moon into blood, Before the coming of the great and awesome </a:t>
            </a:r>
            <a:r>
              <a:rPr lang="x-none" sz="2000" b="1" dirty="0">
                <a:solidFill>
                  <a:srgbClr val="C00000"/>
                </a:solidFill>
              </a:rPr>
              <a:t>day of the LORD</a:t>
            </a:r>
            <a:r>
              <a:rPr lang="x-none" sz="2000" b="1" dirty="0">
                <a:solidFill>
                  <a:schemeClr val="tx1"/>
                </a:solidFill>
              </a:rPr>
              <a:t>.</a:t>
            </a:r>
            <a:endParaRPr lang="en-US" sz="2000" b="1" dirty="0">
              <a:solidFill>
                <a:schemeClr val="tx1"/>
              </a:solidFill>
            </a:endParaRPr>
          </a:p>
          <a:p>
            <a:pPr algn="just"/>
            <a:r>
              <a:rPr lang="en-US" sz="2000" b="1" dirty="0">
                <a:solidFill>
                  <a:schemeClr val="tx1"/>
                </a:solidFill>
              </a:rPr>
              <a:t>Joel</a:t>
            </a:r>
            <a:r>
              <a:rPr lang="x-none" sz="2000" b="1" dirty="0">
                <a:solidFill>
                  <a:schemeClr val="tx1"/>
                </a:solidFill>
              </a:rPr>
              <a:t> 3:14  Multitudes, multitudes in the valley of decision! For the </a:t>
            </a:r>
            <a:r>
              <a:rPr lang="x-none" sz="2000" b="1" dirty="0">
                <a:solidFill>
                  <a:srgbClr val="C00000"/>
                </a:solidFill>
              </a:rPr>
              <a:t>day of the LORD </a:t>
            </a:r>
            <a:r>
              <a:rPr lang="x-none" sz="2000" b="1" i="1" dirty="0">
                <a:solidFill>
                  <a:schemeClr val="tx1"/>
                </a:solidFill>
              </a:rPr>
              <a:t>is</a:t>
            </a:r>
            <a:r>
              <a:rPr lang="x-none" sz="2000" b="1" dirty="0">
                <a:solidFill>
                  <a:schemeClr val="tx1"/>
                </a:solidFill>
              </a:rPr>
              <a:t> near in the valley of decision.</a:t>
            </a:r>
            <a:endParaRPr lang="en-US" sz="2000" b="1" dirty="0">
              <a:solidFill>
                <a:schemeClr val="tx1"/>
              </a:solidFill>
            </a:endParaRPr>
          </a:p>
          <a:p>
            <a:pPr algn="just"/>
            <a:r>
              <a:rPr lang="x-none" sz="2000" b="1" dirty="0">
                <a:solidFill>
                  <a:schemeClr val="tx1"/>
                </a:solidFill>
              </a:rPr>
              <a:t>Amo</a:t>
            </a:r>
            <a:r>
              <a:rPr lang="en-US" sz="2000" b="1" dirty="0">
                <a:solidFill>
                  <a:schemeClr val="tx1"/>
                </a:solidFill>
              </a:rPr>
              <a:t>s</a:t>
            </a:r>
            <a:r>
              <a:rPr lang="x-none" sz="2000" b="1" dirty="0">
                <a:solidFill>
                  <a:schemeClr val="tx1"/>
                </a:solidFill>
              </a:rPr>
              <a:t> 5:18  Woe to you who desire the </a:t>
            </a:r>
            <a:r>
              <a:rPr lang="x-none" sz="2000" b="1" dirty="0">
                <a:solidFill>
                  <a:srgbClr val="C00000"/>
                </a:solidFill>
              </a:rPr>
              <a:t>day of the LORD</a:t>
            </a:r>
            <a:r>
              <a:rPr lang="x-none" sz="2000" b="1" dirty="0">
                <a:solidFill>
                  <a:schemeClr val="tx1"/>
                </a:solidFill>
              </a:rPr>
              <a:t>! For what good </a:t>
            </a:r>
            <a:r>
              <a:rPr lang="x-none" sz="2000" b="1" i="1" dirty="0">
                <a:solidFill>
                  <a:schemeClr val="tx1"/>
                </a:solidFill>
              </a:rPr>
              <a:t>is</a:t>
            </a:r>
            <a:r>
              <a:rPr lang="x-none" sz="2000" b="1" dirty="0">
                <a:solidFill>
                  <a:schemeClr val="tx1"/>
                </a:solidFill>
              </a:rPr>
              <a:t> the day of the LORD to you? It </a:t>
            </a:r>
            <a:r>
              <a:rPr lang="x-none" sz="2000" b="1" i="1" dirty="0">
                <a:solidFill>
                  <a:schemeClr val="tx1"/>
                </a:solidFill>
              </a:rPr>
              <a:t>will be</a:t>
            </a:r>
            <a:r>
              <a:rPr lang="x-none" sz="2000" b="1" dirty="0">
                <a:solidFill>
                  <a:schemeClr val="tx1"/>
                </a:solidFill>
              </a:rPr>
              <a:t> darkness, and not light.</a:t>
            </a:r>
            <a:endParaRPr lang="en-US" sz="2000" b="1" dirty="0">
              <a:solidFill>
                <a:schemeClr val="tx1"/>
              </a:solidFill>
            </a:endParaRPr>
          </a:p>
          <a:p>
            <a:pPr algn="just"/>
            <a:r>
              <a:rPr lang="x-none" sz="2000" b="1" dirty="0">
                <a:solidFill>
                  <a:schemeClr val="tx1"/>
                </a:solidFill>
              </a:rPr>
              <a:t>Amo</a:t>
            </a:r>
            <a:r>
              <a:rPr lang="en-US" sz="2000" b="1" dirty="0">
                <a:solidFill>
                  <a:schemeClr val="tx1"/>
                </a:solidFill>
              </a:rPr>
              <a:t>s</a:t>
            </a:r>
            <a:r>
              <a:rPr lang="x-none" sz="2000" b="1" dirty="0">
                <a:solidFill>
                  <a:schemeClr val="tx1"/>
                </a:solidFill>
              </a:rPr>
              <a:t> 5:20  </a:t>
            </a:r>
            <a:r>
              <a:rPr lang="x-none" sz="2000" b="1" i="1" dirty="0">
                <a:solidFill>
                  <a:schemeClr val="tx1"/>
                </a:solidFill>
              </a:rPr>
              <a:t>Is</a:t>
            </a:r>
            <a:r>
              <a:rPr lang="x-none" sz="2000" b="1" dirty="0">
                <a:solidFill>
                  <a:schemeClr val="tx1"/>
                </a:solidFill>
              </a:rPr>
              <a:t> not the </a:t>
            </a:r>
            <a:r>
              <a:rPr lang="x-none" sz="2000" b="1" dirty="0">
                <a:solidFill>
                  <a:srgbClr val="C00000"/>
                </a:solidFill>
              </a:rPr>
              <a:t>day of the LORD </a:t>
            </a:r>
            <a:r>
              <a:rPr lang="x-none" sz="2000" b="1" dirty="0">
                <a:solidFill>
                  <a:schemeClr val="tx1"/>
                </a:solidFill>
              </a:rPr>
              <a:t>darkness, and not light? </a:t>
            </a:r>
            <a:r>
              <a:rPr lang="x-none" sz="2000" b="1" i="1" dirty="0">
                <a:solidFill>
                  <a:schemeClr val="tx1"/>
                </a:solidFill>
              </a:rPr>
              <a:t>Is it not</a:t>
            </a:r>
            <a:r>
              <a:rPr lang="x-none" sz="2000" b="1" dirty="0">
                <a:solidFill>
                  <a:schemeClr val="tx1"/>
                </a:solidFill>
              </a:rPr>
              <a:t> very dark, with no brightness in it?</a:t>
            </a:r>
            <a:endParaRPr lang="en-US" sz="2000" b="1" dirty="0">
              <a:solidFill>
                <a:schemeClr val="tx1"/>
              </a:solidFill>
            </a:endParaRPr>
          </a:p>
          <a:p>
            <a:pPr algn="just"/>
            <a:r>
              <a:rPr lang="x-none" sz="2000" b="1" dirty="0">
                <a:solidFill>
                  <a:schemeClr val="tx1"/>
                </a:solidFill>
              </a:rPr>
              <a:t>Oba</a:t>
            </a:r>
            <a:r>
              <a:rPr lang="en-US" sz="2000" b="1" dirty="0">
                <a:solidFill>
                  <a:schemeClr val="tx1"/>
                </a:solidFill>
              </a:rPr>
              <a:t>d.</a:t>
            </a:r>
            <a:r>
              <a:rPr lang="x-none" sz="2000" b="1" dirty="0">
                <a:solidFill>
                  <a:schemeClr val="tx1"/>
                </a:solidFill>
              </a:rPr>
              <a:t> 1:15  "For the </a:t>
            </a:r>
            <a:r>
              <a:rPr lang="x-none" sz="2000" b="1" dirty="0">
                <a:solidFill>
                  <a:srgbClr val="C00000"/>
                </a:solidFill>
              </a:rPr>
              <a:t>day of the LORD </a:t>
            </a:r>
            <a:r>
              <a:rPr lang="x-none" sz="2000" b="1" dirty="0">
                <a:solidFill>
                  <a:schemeClr val="tx1"/>
                </a:solidFill>
              </a:rPr>
              <a:t>upon all the nations </a:t>
            </a:r>
            <a:r>
              <a:rPr lang="x-none" sz="2000" b="1" i="1" dirty="0">
                <a:solidFill>
                  <a:schemeClr val="tx1"/>
                </a:solidFill>
              </a:rPr>
              <a:t>is</a:t>
            </a:r>
            <a:r>
              <a:rPr lang="x-none" sz="2000" b="1" dirty="0">
                <a:solidFill>
                  <a:schemeClr val="tx1"/>
                </a:solidFill>
              </a:rPr>
              <a:t> near; As you have done, it shall be done to you; Your repr l shall return upon your own head.</a:t>
            </a:r>
            <a:endParaRPr lang="en-US" sz="2000" b="1" dirty="0">
              <a:solidFill>
                <a:schemeClr val="tx1"/>
              </a:solidFill>
            </a:endParaRPr>
          </a:p>
          <a:p>
            <a:pPr algn="just"/>
            <a:r>
              <a:rPr lang="x-none" sz="2000" b="1" dirty="0">
                <a:solidFill>
                  <a:schemeClr val="tx1"/>
                </a:solidFill>
              </a:rPr>
              <a:t>Zep</a:t>
            </a:r>
            <a:r>
              <a:rPr lang="en-US" sz="2000" b="1" dirty="0">
                <a:solidFill>
                  <a:schemeClr val="tx1"/>
                </a:solidFill>
              </a:rPr>
              <a:t>h.</a:t>
            </a:r>
            <a:r>
              <a:rPr lang="x-none" sz="2000" b="1" dirty="0">
                <a:solidFill>
                  <a:schemeClr val="tx1"/>
                </a:solidFill>
              </a:rPr>
              <a:t> 1:7  Be silent in the presence of the Lord GOD; For </a:t>
            </a:r>
            <a:r>
              <a:rPr lang="x-none" sz="2000" b="1" dirty="0">
                <a:solidFill>
                  <a:srgbClr val="C00000"/>
                </a:solidFill>
              </a:rPr>
              <a:t>the day of the LORD </a:t>
            </a:r>
            <a:r>
              <a:rPr lang="x-none" sz="2000" b="1" i="1" dirty="0">
                <a:solidFill>
                  <a:schemeClr val="tx1"/>
                </a:solidFill>
              </a:rPr>
              <a:t>is</a:t>
            </a:r>
            <a:r>
              <a:rPr lang="x-none" sz="2000" b="1" dirty="0">
                <a:solidFill>
                  <a:schemeClr val="tx1"/>
                </a:solidFill>
              </a:rPr>
              <a:t> at hand, For the LORD has prepared a sacrifice; He has invited His guests.</a:t>
            </a:r>
            <a:endParaRPr lang="en-US" sz="2000" b="1" dirty="0">
              <a:solidFill>
                <a:schemeClr val="tx1"/>
              </a:solidFill>
            </a:endParaRPr>
          </a:p>
          <a:p>
            <a:pPr algn="just"/>
            <a:r>
              <a:rPr lang="x-none" sz="2000" b="1" dirty="0">
                <a:solidFill>
                  <a:schemeClr val="tx1"/>
                </a:solidFill>
              </a:rPr>
              <a:t>Zep</a:t>
            </a:r>
            <a:r>
              <a:rPr lang="en-US" sz="2000" b="1" dirty="0">
                <a:solidFill>
                  <a:schemeClr val="tx1"/>
                </a:solidFill>
              </a:rPr>
              <a:t>h.</a:t>
            </a:r>
            <a:r>
              <a:rPr lang="x-none" sz="2000" b="1" dirty="0">
                <a:solidFill>
                  <a:schemeClr val="tx1"/>
                </a:solidFill>
              </a:rPr>
              <a:t> 1:8  "And it shall be, In </a:t>
            </a:r>
            <a:r>
              <a:rPr lang="x-none" sz="2000" b="1" dirty="0">
                <a:solidFill>
                  <a:srgbClr val="C00000"/>
                </a:solidFill>
              </a:rPr>
              <a:t>the day of the LORD's </a:t>
            </a:r>
            <a:r>
              <a:rPr lang="x-none" sz="2000" b="1" dirty="0">
                <a:solidFill>
                  <a:schemeClr val="tx1"/>
                </a:solidFill>
              </a:rPr>
              <a:t>sacrifice, That I will punish the princes and the king's children, And all such as are clothed with foreign apparel.</a:t>
            </a:r>
            <a:endParaRPr lang="en-US" sz="2000" b="1" dirty="0">
              <a:solidFill>
                <a:schemeClr val="tx1"/>
              </a:solidFill>
            </a:endParaRPr>
          </a:p>
          <a:p>
            <a:pPr algn="just"/>
            <a:r>
              <a:rPr lang="x-none" sz="2000" b="1" dirty="0">
                <a:solidFill>
                  <a:schemeClr val="tx1"/>
                </a:solidFill>
              </a:rPr>
              <a:t>Zep</a:t>
            </a:r>
            <a:r>
              <a:rPr lang="en-US" sz="2000" b="1" dirty="0">
                <a:solidFill>
                  <a:schemeClr val="tx1"/>
                </a:solidFill>
              </a:rPr>
              <a:t>h.</a:t>
            </a:r>
            <a:r>
              <a:rPr lang="x-none" sz="2000" b="1" dirty="0">
                <a:solidFill>
                  <a:schemeClr val="tx1"/>
                </a:solidFill>
              </a:rPr>
              <a:t> 1:14  The great </a:t>
            </a:r>
            <a:r>
              <a:rPr lang="x-none" sz="2000" b="1" dirty="0">
                <a:solidFill>
                  <a:srgbClr val="C00000"/>
                </a:solidFill>
              </a:rPr>
              <a:t>day of the LORD </a:t>
            </a:r>
            <a:r>
              <a:rPr lang="x-none" sz="2000" b="1" i="1" dirty="0">
                <a:solidFill>
                  <a:schemeClr val="tx1"/>
                </a:solidFill>
              </a:rPr>
              <a:t>is</a:t>
            </a:r>
            <a:r>
              <a:rPr lang="x-none" sz="2000" b="1" dirty="0">
                <a:solidFill>
                  <a:schemeClr val="tx1"/>
                </a:solidFill>
              </a:rPr>
              <a:t> near; </a:t>
            </a:r>
            <a:r>
              <a:rPr lang="x-none" sz="2000" b="1" i="1" dirty="0">
                <a:solidFill>
                  <a:schemeClr val="tx1"/>
                </a:solidFill>
              </a:rPr>
              <a:t>It is</a:t>
            </a:r>
            <a:r>
              <a:rPr lang="x-none" sz="2000" b="1" dirty="0">
                <a:solidFill>
                  <a:schemeClr val="tx1"/>
                </a:solidFill>
              </a:rPr>
              <a:t> near and hastens quickly. The noise of the day of the LORD is bitter; There the mighty men shall cry out.</a:t>
            </a:r>
            <a:endParaRPr lang="en-US" sz="900" dirty="0">
              <a:solidFill>
                <a:schemeClr val="tx1"/>
              </a:solidFill>
            </a:endParaRPr>
          </a:p>
        </p:txBody>
      </p:sp>
    </p:spTree>
    <p:extLst>
      <p:ext uri="{BB962C8B-B14F-4D97-AF65-F5344CB8AC3E}">
        <p14:creationId xmlns:p14="http://schemas.microsoft.com/office/powerpoint/2010/main" val="133579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4769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6512560" y="1293398"/>
            <a:ext cx="5284463"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endParaRPr lang="en-US" sz="177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134414" y="1517534"/>
            <a:ext cx="6378146" cy="646331"/>
          </a:xfrm>
          <a:prstGeom prst="rect">
            <a:avLst/>
          </a:prstGeom>
          <a:noFill/>
        </p:spPr>
        <p:txBody>
          <a:bodyPr wrap="square" rtlCol="0">
            <a:spAutoFit/>
          </a:bodyPr>
          <a:lstStyle/>
          <a:p>
            <a:pPr algn="ctr">
              <a:spcAft>
                <a:spcPts val="600"/>
              </a:spcAft>
            </a:pPr>
            <a:r>
              <a:rPr lang="en-US" sz="2800" b="1" dirty="0">
                <a:solidFill>
                  <a:schemeClr val="tx1"/>
                </a:solidFill>
              </a:rPr>
              <a:t> </a:t>
            </a:r>
            <a:r>
              <a:rPr lang="en-US" sz="3600" b="1" dirty="0">
                <a:solidFill>
                  <a:schemeClr val="tx1"/>
                </a:solidFill>
              </a:rPr>
              <a:t>Bible is MORE than history</a:t>
            </a: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790204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20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10" name="Rectangle 9">
            <a:extLst>
              <a:ext uri="{FF2B5EF4-FFF2-40B4-BE49-F238E27FC236}">
                <a16:creationId xmlns:a16="http://schemas.microsoft.com/office/drawing/2014/main" id="{76241BCF-FAF1-4DBA-9DD2-9DE7E0458BF7}"/>
              </a:ext>
            </a:extLst>
          </p:cNvPr>
          <p:cNvSpPr/>
          <p:nvPr/>
        </p:nvSpPr>
        <p:spPr>
          <a:xfrm>
            <a:off x="134413" y="631270"/>
            <a:ext cx="11828987" cy="707886"/>
          </a:xfrm>
          <a:prstGeom prst="rect">
            <a:avLst/>
          </a:prstGeom>
        </p:spPr>
        <p:txBody>
          <a:bodyPr wrap="square">
            <a:spAutoFit/>
          </a:bodyPr>
          <a:lstStyle/>
          <a:p>
            <a:pPr algn="ctr">
              <a:spcAft>
                <a:spcPts val="500"/>
              </a:spcAft>
            </a:pPr>
            <a:r>
              <a:rPr lang="en-US" sz="4000" b="1" dirty="0"/>
              <a:t>Figurative Language—Day of the Lord</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1838A6E8-A1CF-4BB0-85C3-A0AF54A6FE08}"/>
              </a:ext>
            </a:extLst>
          </p:cNvPr>
          <p:cNvSpPr/>
          <p:nvPr/>
        </p:nvSpPr>
        <p:spPr>
          <a:xfrm>
            <a:off x="370114" y="1266545"/>
            <a:ext cx="11426909"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tabLst>
                <a:tab pos="1828800" algn="l"/>
              </a:tabLst>
            </a:pPr>
            <a:r>
              <a:rPr lang="en-US" sz="2400" b="1" dirty="0">
                <a:solidFill>
                  <a:schemeClr val="tx1"/>
                </a:solidFill>
              </a:rPr>
              <a:t> COMPLETE LISTING OF DAY OF THE LORD</a:t>
            </a:r>
          </a:p>
          <a:p>
            <a:r>
              <a:rPr lang="en-US" sz="900" dirty="0">
                <a:solidFill>
                  <a:schemeClr val="tx1"/>
                </a:solidFill>
              </a:rPr>
              <a:t> </a:t>
            </a:r>
          </a:p>
          <a:p>
            <a:pPr algn="just">
              <a:spcAft>
                <a:spcPts val="1200"/>
              </a:spcAft>
            </a:pPr>
            <a:r>
              <a:rPr lang="x-none" sz="2000" b="1" dirty="0">
                <a:solidFill>
                  <a:schemeClr val="tx1"/>
                </a:solidFill>
              </a:rPr>
              <a:t>Zep</a:t>
            </a:r>
            <a:r>
              <a:rPr lang="en-US" sz="2000" b="1" dirty="0">
                <a:solidFill>
                  <a:schemeClr val="tx1"/>
                </a:solidFill>
              </a:rPr>
              <a:t>h.</a:t>
            </a:r>
            <a:r>
              <a:rPr lang="x-none" sz="2000" b="1" dirty="0">
                <a:solidFill>
                  <a:schemeClr val="tx1"/>
                </a:solidFill>
              </a:rPr>
              <a:t> 1:18  Neither their silver nor their gold Shall be able to deliver them In </a:t>
            </a:r>
            <a:r>
              <a:rPr lang="x-none" sz="2000" b="1" dirty="0">
                <a:solidFill>
                  <a:srgbClr val="C00000"/>
                </a:solidFill>
              </a:rPr>
              <a:t>the day of the LORD's </a:t>
            </a:r>
            <a:r>
              <a:rPr lang="x-none" sz="2000" b="1" dirty="0">
                <a:solidFill>
                  <a:schemeClr val="tx1"/>
                </a:solidFill>
              </a:rPr>
              <a:t>wrath; But the whole land shall be devoured By the fire of His jealousy, For He will make speedy riddance Of all those who dwell in the land.</a:t>
            </a:r>
            <a:endParaRPr lang="en-US" sz="2000" b="1" dirty="0">
              <a:solidFill>
                <a:schemeClr val="tx1"/>
              </a:solidFill>
            </a:endParaRPr>
          </a:p>
          <a:p>
            <a:pPr algn="just">
              <a:spcAft>
                <a:spcPts val="1200"/>
              </a:spcAft>
            </a:pPr>
            <a:r>
              <a:rPr lang="x-none" sz="2000" b="1" dirty="0">
                <a:solidFill>
                  <a:schemeClr val="tx1"/>
                </a:solidFill>
              </a:rPr>
              <a:t>Zep</a:t>
            </a:r>
            <a:r>
              <a:rPr lang="en-US" sz="2000" b="1" dirty="0">
                <a:solidFill>
                  <a:schemeClr val="tx1"/>
                </a:solidFill>
              </a:rPr>
              <a:t>h.</a:t>
            </a:r>
            <a:r>
              <a:rPr lang="x-none" sz="2000" b="1" dirty="0">
                <a:solidFill>
                  <a:schemeClr val="tx1"/>
                </a:solidFill>
              </a:rPr>
              <a:t> 2:2  Before the decree is issued, </a:t>
            </a:r>
            <a:r>
              <a:rPr lang="x-none" sz="2000" b="1" i="1" dirty="0">
                <a:solidFill>
                  <a:schemeClr val="tx1"/>
                </a:solidFill>
              </a:rPr>
              <a:t>Or</a:t>
            </a:r>
            <a:r>
              <a:rPr lang="x-none" sz="2000" b="1" dirty="0">
                <a:solidFill>
                  <a:schemeClr val="tx1"/>
                </a:solidFill>
              </a:rPr>
              <a:t> the day passes like chaff, Before the LORD's fierce anger comes upon you, Before </a:t>
            </a:r>
            <a:r>
              <a:rPr lang="x-none" sz="2000" b="1" dirty="0">
                <a:solidFill>
                  <a:srgbClr val="C00000"/>
                </a:solidFill>
              </a:rPr>
              <a:t>the day of the LORD's </a:t>
            </a:r>
            <a:r>
              <a:rPr lang="x-none" sz="2000" b="1" dirty="0">
                <a:solidFill>
                  <a:schemeClr val="tx1"/>
                </a:solidFill>
              </a:rPr>
              <a:t>anger comes upon you!</a:t>
            </a:r>
            <a:endParaRPr lang="en-US" sz="2000" b="1" dirty="0">
              <a:solidFill>
                <a:schemeClr val="tx1"/>
              </a:solidFill>
            </a:endParaRPr>
          </a:p>
          <a:p>
            <a:pPr algn="just">
              <a:spcAft>
                <a:spcPts val="1200"/>
              </a:spcAft>
            </a:pPr>
            <a:r>
              <a:rPr lang="x-none" sz="2000" b="1" dirty="0">
                <a:solidFill>
                  <a:schemeClr val="tx1"/>
                </a:solidFill>
              </a:rPr>
              <a:t>Zep</a:t>
            </a:r>
            <a:r>
              <a:rPr lang="en-US" sz="2000" b="1" dirty="0">
                <a:solidFill>
                  <a:schemeClr val="tx1"/>
                </a:solidFill>
              </a:rPr>
              <a:t>h.</a:t>
            </a:r>
            <a:r>
              <a:rPr lang="x-none" sz="2000" b="1" dirty="0">
                <a:solidFill>
                  <a:schemeClr val="tx1"/>
                </a:solidFill>
              </a:rPr>
              <a:t> 2:3  Seek the LORD, all you meek of the earth, Who have upheld His justice. Seek righteousness, seek humility. It may be that you will be hidden In </a:t>
            </a:r>
            <a:r>
              <a:rPr lang="x-none" sz="2000" b="1" dirty="0">
                <a:solidFill>
                  <a:srgbClr val="C00000"/>
                </a:solidFill>
              </a:rPr>
              <a:t>the day of the LORD's </a:t>
            </a:r>
            <a:r>
              <a:rPr lang="x-none" sz="2000" b="1" dirty="0">
                <a:solidFill>
                  <a:schemeClr val="tx1"/>
                </a:solidFill>
              </a:rPr>
              <a:t>anger.</a:t>
            </a:r>
            <a:endParaRPr lang="en-US" sz="2000" b="1" dirty="0">
              <a:solidFill>
                <a:schemeClr val="tx1"/>
              </a:solidFill>
            </a:endParaRPr>
          </a:p>
          <a:p>
            <a:pPr algn="just">
              <a:spcAft>
                <a:spcPts val="1200"/>
              </a:spcAft>
            </a:pPr>
            <a:r>
              <a:rPr lang="x-none" sz="2000" b="1" dirty="0">
                <a:solidFill>
                  <a:schemeClr val="tx1"/>
                </a:solidFill>
              </a:rPr>
              <a:t>Zec</a:t>
            </a:r>
            <a:r>
              <a:rPr lang="en-US" sz="2000" b="1" dirty="0">
                <a:solidFill>
                  <a:schemeClr val="tx1"/>
                </a:solidFill>
              </a:rPr>
              <a:t>h.</a:t>
            </a:r>
            <a:r>
              <a:rPr lang="x-none" sz="2000" b="1" dirty="0">
                <a:solidFill>
                  <a:schemeClr val="tx1"/>
                </a:solidFill>
              </a:rPr>
              <a:t> 14:1  Behold, </a:t>
            </a:r>
            <a:r>
              <a:rPr lang="x-none" sz="2000" b="1" dirty="0">
                <a:solidFill>
                  <a:srgbClr val="C00000"/>
                </a:solidFill>
              </a:rPr>
              <a:t>the day of the LORD </a:t>
            </a:r>
            <a:r>
              <a:rPr lang="x-none" sz="2000" b="1" dirty="0">
                <a:solidFill>
                  <a:schemeClr val="tx1"/>
                </a:solidFill>
              </a:rPr>
              <a:t>is coming, And your spoil will be divided in your midst.</a:t>
            </a:r>
            <a:endParaRPr lang="en-US" sz="2000" b="1" dirty="0">
              <a:solidFill>
                <a:schemeClr val="tx1"/>
              </a:solidFill>
            </a:endParaRPr>
          </a:p>
          <a:p>
            <a:pPr algn="just">
              <a:spcAft>
                <a:spcPts val="1200"/>
              </a:spcAft>
            </a:pPr>
            <a:r>
              <a:rPr lang="x-none" sz="2000" b="1" dirty="0">
                <a:solidFill>
                  <a:schemeClr val="tx1"/>
                </a:solidFill>
              </a:rPr>
              <a:t>Mal</a:t>
            </a:r>
            <a:r>
              <a:rPr lang="en-US" sz="2000" b="1" dirty="0">
                <a:solidFill>
                  <a:schemeClr val="tx1"/>
                </a:solidFill>
              </a:rPr>
              <a:t>. </a:t>
            </a:r>
            <a:r>
              <a:rPr lang="x-none" sz="2000" b="1" dirty="0">
                <a:solidFill>
                  <a:schemeClr val="tx1"/>
                </a:solidFill>
              </a:rPr>
              <a:t>4:5  Behold, I will send you Elijah the prophet Before the coming of the great and dreadful </a:t>
            </a:r>
            <a:r>
              <a:rPr lang="x-none" sz="2000" b="1" dirty="0">
                <a:solidFill>
                  <a:srgbClr val="C00000"/>
                </a:solidFill>
              </a:rPr>
              <a:t>day of the LORD</a:t>
            </a:r>
            <a:r>
              <a:rPr lang="x-none" sz="2000" b="1" dirty="0">
                <a:solidFill>
                  <a:schemeClr val="tx1"/>
                </a:solidFill>
              </a:rPr>
              <a:t>.</a:t>
            </a:r>
            <a:endParaRPr lang="en-US" sz="900" dirty="0">
              <a:solidFill>
                <a:schemeClr val="tx1"/>
              </a:solidFill>
            </a:endParaRPr>
          </a:p>
        </p:txBody>
      </p:sp>
    </p:spTree>
    <p:extLst>
      <p:ext uri="{BB962C8B-B14F-4D97-AF65-F5344CB8AC3E}">
        <p14:creationId xmlns:p14="http://schemas.microsoft.com/office/powerpoint/2010/main" val="1792085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10" name="Rectangle 9">
            <a:extLst>
              <a:ext uri="{FF2B5EF4-FFF2-40B4-BE49-F238E27FC236}">
                <a16:creationId xmlns:a16="http://schemas.microsoft.com/office/drawing/2014/main" id="{76241BCF-FAF1-4DBA-9DD2-9DE7E0458BF7}"/>
              </a:ext>
            </a:extLst>
          </p:cNvPr>
          <p:cNvSpPr/>
          <p:nvPr/>
        </p:nvSpPr>
        <p:spPr>
          <a:xfrm>
            <a:off x="134413" y="631270"/>
            <a:ext cx="11828987" cy="707886"/>
          </a:xfrm>
          <a:prstGeom prst="rect">
            <a:avLst/>
          </a:prstGeom>
        </p:spPr>
        <p:txBody>
          <a:bodyPr wrap="square">
            <a:spAutoFit/>
          </a:bodyPr>
          <a:lstStyle/>
          <a:p>
            <a:pPr algn="ctr">
              <a:spcAft>
                <a:spcPts val="500"/>
              </a:spcAft>
            </a:pPr>
            <a:r>
              <a:rPr lang="en-US" sz="4000" b="1" dirty="0"/>
              <a:t>Figurative Language—Day of the Lord</a:t>
            </a:r>
            <a:endParaRPr lang="en-US" sz="1100" b="1" dirty="0">
              <a:solidFill>
                <a:schemeClr val="tx1"/>
              </a:solidFill>
              <a:latin typeface="Calibri" panose="020F0502020204030204" pitchFamily="34" charset="0"/>
            </a:endParaRPr>
          </a:p>
        </p:txBody>
      </p:sp>
      <p:sp>
        <p:nvSpPr>
          <p:cNvPr id="9" name="Rectangle 8">
            <a:extLst>
              <a:ext uri="{FF2B5EF4-FFF2-40B4-BE49-F238E27FC236}">
                <a16:creationId xmlns:a16="http://schemas.microsoft.com/office/drawing/2014/main" id="{1838A6E8-A1CF-4BB0-85C3-A0AF54A6FE08}"/>
              </a:ext>
            </a:extLst>
          </p:cNvPr>
          <p:cNvSpPr/>
          <p:nvPr/>
        </p:nvSpPr>
        <p:spPr>
          <a:xfrm>
            <a:off x="370114" y="1266545"/>
            <a:ext cx="11426909"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tabLst>
                <a:tab pos="1828800" algn="l"/>
              </a:tabLst>
            </a:pPr>
            <a:r>
              <a:rPr lang="en-US" sz="2800" b="1" dirty="0">
                <a:solidFill>
                  <a:schemeClr val="tx1"/>
                </a:solidFill>
              </a:rPr>
              <a:t> COMPLETE LISTING OF DAY OF THE LORD</a:t>
            </a:r>
          </a:p>
          <a:p>
            <a:r>
              <a:rPr lang="en-US" sz="900" dirty="0">
                <a:solidFill>
                  <a:schemeClr val="tx1"/>
                </a:solidFill>
              </a:rPr>
              <a:t> </a:t>
            </a:r>
          </a:p>
          <a:p>
            <a:pPr algn="just">
              <a:spcAft>
                <a:spcPts val="600"/>
              </a:spcAft>
            </a:pPr>
            <a:r>
              <a:rPr lang="x-none" sz="2000" b="1" dirty="0">
                <a:solidFill>
                  <a:schemeClr val="tx1"/>
                </a:solidFill>
              </a:rPr>
              <a:t>Act</a:t>
            </a:r>
            <a:r>
              <a:rPr lang="en-US" sz="2000" b="1" dirty="0">
                <a:solidFill>
                  <a:schemeClr val="tx1"/>
                </a:solidFill>
              </a:rPr>
              <a:t>s</a:t>
            </a:r>
            <a:r>
              <a:rPr lang="x-none" sz="2000" b="1" dirty="0">
                <a:solidFill>
                  <a:schemeClr val="tx1"/>
                </a:solidFill>
              </a:rPr>
              <a:t> 2:20  T</a:t>
            </a:r>
            <a:r>
              <a:rPr lang="en-US" sz="2000" b="1" dirty="0">
                <a:solidFill>
                  <a:schemeClr val="tx1"/>
                </a:solidFill>
              </a:rPr>
              <a:t>he sun shall be turned into darkness</a:t>
            </a:r>
            <a:r>
              <a:rPr lang="x-none" sz="2000" b="1" dirty="0">
                <a:solidFill>
                  <a:schemeClr val="tx1"/>
                </a:solidFill>
              </a:rPr>
              <a:t>, </a:t>
            </a:r>
            <a:r>
              <a:rPr lang="en-US" sz="2000" b="1" dirty="0">
                <a:solidFill>
                  <a:schemeClr val="tx1"/>
                </a:solidFill>
              </a:rPr>
              <a:t>and the moon into blood</a:t>
            </a:r>
            <a:r>
              <a:rPr lang="x-none" sz="2000" b="1" dirty="0">
                <a:solidFill>
                  <a:schemeClr val="tx1"/>
                </a:solidFill>
              </a:rPr>
              <a:t>, </a:t>
            </a:r>
            <a:r>
              <a:rPr lang="en-US" sz="2000" b="1" dirty="0">
                <a:solidFill>
                  <a:schemeClr val="tx1"/>
                </a:solidFill>
              </a:rPr>
              <a:t>before the coming of the great and awesome </a:t>
            </a:r>
            <a:r>
              <a:rPr lang="en-US" sz="2000" b="1" dirty="0">
                <a:solidFill>
                  <a:srgbClr val="C00000"/>
                </a:solidFill>
              </a:rPr>
              <a:t>day of the Lord</a:t>
            </a:r>
            <a:r>
              <a:rPr lang="en-US" sz="2000" b="1" dirty="0">
                <a:solidFill>
                  <a:schemeClr val="tx1"/>
                </a:solidFill>
              </a:rPr>
              <a:t>.</a:t>
            </a:r>
          </a:p>
          <a:p>
            <a:pPr algn="just">
              <a:spcAft>
                <a:spcPts val="600"/>
              </a:spcAft>
            </a:pPr>
            <a:r>
              <a:rPr lang="x-none" sz="2000" b="1" dirty="0">
                <a:solidFill>
                  <a:schemeClr val="tx1"/>
                </a:solidFill>
              </a:rPr>
              <a:t>1</a:t>
            </a:r>
            <a:r>
              <a:rPr lang="en-US" sz="2000" b="1" dirty="0">
                <a:solidFill>
                  <a:schemeClr val="tx1"/>
                </a:solidFill>
              </a:rPr>
              <a:t> </a:t>
            </a:r>
            <a:r>
              <a:rPr lang="x-none" sz="2000" b="1" dirty="0">
                <a:solidFill>
                  <a:schemeClr val="tx1"/>
                </a:solidFill>
              </a:rPr>
              <a:t>Co</a:t>
            </a:r>
            <a:r>
              <a:rPr lang="en-US" sz="2000" b="1" dirty="0">
                <a:solidFill>
                  <a:schemeClr val="tx1"/>
                </a:solidFill>
              </a:rPr>
              <a:t>r.</a:t>
            </a:r>
            <a:r>
              <a:rPr lang="x-none" sz="2000" b="1" dirty="0">
                <a:solidFill>
                  <a:schemeClr val="tx1"/>
                </a:solidFill>
              </a:rPr>
              <a:t> 5:5  deliver such a one to Satan for the destruction of the flesh, that his spirit may be saved in the </a:t>
            </a:r>
            <a:r>
              <a:rPr lang="x-none" sz="2000" b="1" dirty="0">
                <a:solidFill>
                  <a:srgbClr val="C00000"/>
                </a:solidFill>
              </a:rPr>
              <a:t>day of the Lord Jesus</a:t>
            </a:r>
            <a:r>
              <a:rPr lang="x-none" sz="2000" b="1" dirty="0">
                <a:solidFill>
                  <a:schemeClr val="tx1"/>
                </a:solidFill>
              </a:rPr>
              <a:t>.</a:t>
            </a:r>
            <a:endParaRPr lang="en-US" sz="2000" b="1" dirty="0">
              <a:solidFill>
                <a:schemeClr val="tx1"/>
              </a:solidFill>
            </a:endParaRPr>
          </a:p>
          <a:p>
            <a:pPr algn="just">
              <a:spcAft>
                <a:spcPts val="600"/>
              </a:spcAft>
            </a:pPr>
            <a:r>
              <a:rPr lang="x-none" sz="2000" b="1" dirty="0">
                <a:solidFill>
                  <a:schemeClr val="tx1"/>
                </a:solidFill>
              </a:rPr>
              <a:t>2</a:t>
            </a:r>
            <a:r>
              <a:rPr lang="en-US" sz="2000" b="1" dirty="0">
                <a:solidFill>
                  <a:schemeClr val="tx1"/>
                </a:solidFill>
              </a:rPr>
              <a:t> </a:t>
            </a:r>
            <a:r>
              <a:rPr lang="x-none" sz="2000" b="1" dirty="0">
                <a:solidFill>
                  <a:schemeClr val="tx1"/>
                </a:solidFill>
              </a:rPr>
              <a:t>Co</a:t>
            </a:r>
            <a:r>
              <a:rPr lang="en-US" sz="2000" b="1" dirty="0">
                <a:solidFill>
                  <a:schemeClr val="tx1"/>
                </a:solidFill>
              </a:rPr>
              <a:t>r.</a:t>
            </a:r>
            <a:r>
              <a:rPr lang="x-none" sz="2000" b="1" dirty="0">
                <a:solidFill>
                  <a:schemeClr val="tx1"/>
                </a:solidFill>
              </a:rPr>
              <a:t> 1:14  (as also you have understood us in part), that we are your boast as you also </a:t>
            </a:r>
            <a:r>
              <a:rPr lang="x-none" sz="2000" b="1" i="1" dirty="0">
                <a:solidFill>
                  <a:schemeClr val="tx1"/>
                </a:solidFill>
              </a:rPr>
              <a:t>are</a:t>
            </a:r>
            <a:r>
              <a:rPr lang="x-none" sz="2000" b="1" dirty="0">
                <a:solidFill>
                  <a:schemeClr val="tx1"/>
                </a:solidFill>
              </a:rPr>
              <a:t> ours, in the </a:t>
            </a:r>
            <a:r>
              <a:rPr lang="x-none" sz="2000" b="1" dirty="0">
                <a:solidFill>
                  <a:srgbClr val="C00000"/>
                </a:solidFill>
              </a:rPr>
              <a:t>day of the Lord Jesus</a:t>
            </a:r>
            <a:r>
              <a:rPr lang="x-none" sz="2000" b="1" dirty="0">
                <a:solidFill>
                  <a:schemeClr val="tx1"/>
                </a:solidFill>
              </a:rPr>
              <a:t>.</a:t>
            </a:r>
            <a:endParaRPr lang="en-US" sz="2000" b="1" dirty="0">
              <a:solidFill>
                <a:schemeClr val="tx1"/>
              </a:solidFill>
            </a:endParaRPr>
          </a:p>
          <a:p>
            <a:pPr algn="just">
              <a:spcAft>
                <a:spcPts val="600"/>
              </a:spcAft>
            </a:pPr>
            <a:r>
              <a:rPr lang="x-none" sz="2000" b="1" dirty="0">
                <a:solidFill>
                  <a:schemeClr val="tx1"/>
                </a:solidFill>
              </a:rPr>
              <a:t>1</a:t>
            </a:r>
            <a:r>
              <a:rPr lang="en-US" sz="2000" b="1" dirty="0">
                <a:solidFill>
                  <a:schemeClr val="tx1"/>
                </a:solidFill>
              </a:rPr>
              <a:t> </a:t>
            </a:r>
            <a:r>
              <a:rPr lang="x-none" sz="2000" b="1" dirty="0">
                <a:solidFill>
                  <a:schemeClr val="tx1"/>
                </a:solidFill>
              </a:rPr>
              <a:t>Th</a:t>
            </a:r>
            <a:r>
              <a:rPr lang="en-US" sz="2000" b="1" dirty="0" err="1">
                <a:solidFill>
                  <a:schemeClr val="tx1"/>
                </a:solidFill>
              </a:rPr>
              <a:t>ess</a:t>
            </a:r>
            <a:r>
              <a:rPr lang="en-US" sz="2000" b="1" dirty="0">
                <a:solidFill>
                  <a:schemeClr val="tx1"/>
                </a:solidFill>
              </a:rPr>
              <a:t>.</a:t>
            </a:r>
            <a:r>
              <a:rPr lang="x-none" sz="2000" b="1" dirty="0">
                <a:solidFill>
                  <a:schemeClr val="tx1"/>
                </a:solidFill>
              </a:rPr>
              <a:t> 5:2  For you yourselves know perfectly that </a:t>
            </a:r>
            <a:r>
              <a:rPr lang="x-none" sz="2000" b="1" dirty="0">
                <a:solidFill>
                  <a:srgbClr val="C00000"/>
                </a:solidFill>
              </a:rPr>
              <a:t>the day of the Lord </a:t>
            </a:r>
            <a:r>
              <a:rPr lang="x-none" sz="2000" b="1" dirty="0">
                <a:solidFill>
                  <a:schemeClr val="tx1"/>
                </a:solidFill>
              </a:rPr>
              <a:t>so comes as a thief in the night.</a:t>
            </a:r>
            <a:endParaRPr lang="en-US" sz="2000" b="1" dirty="0">
              <a:solidFill>
                <a:schemeClr val="tx1"/>
              </a:solidFill>
            </a:endParaRPr>
          </a:p>
          <a:p>
            <a:pPr algn="just">
              <a:spcAft>
                <a:spcPts val="600"/>
              </a:spcAft>
            </a:pPr>
            <a:r>
              <a:rPr lang="x-none" sz="2000" b="1" dirty="0">
                <a:solidFill>
                  <a:schemeClr val="tx1"/>
                </a:solidFill>
              </a:rPr>
              <a:t>2</a:t>
            </a:r>
            <a:r>
              <a:rPr lang="en-US" sz="2000" b="1" dirty="0">
                <a:solidFill>
                  <a:schemeClr val="tx1"/>
                </a:solidFill>
              </a:rPr>
              <a:t> </a:t>
            </a:r>
            <a:r>
              <a:rPr lang="x-none" sz="2000" b="1" dirty="0">
                <a:solidFill>
                  <a:schemeClr val="tx1"/>
                </a:solidFill>
              </a:rPr>
              <a:t>Pe</a:t>
            </a:r>
            <a:r>
              <a:rPr lang="en-US" sz="2000" b="1" dirty="0">
                <a:solidFill>
                  <a:schemeClr val="tx1"/>
                </a:solidFill>
              </a:rPr>
              <a:t>t.</a:t>
            </a:r>
            <a:r>
              <a:rPr lang="x-none" sz="2000" b="1" dirty="0">
                <a:solidFill>
                  <a:schemeClr val="tx1"/>
                </a:solidFill>
              </a:rPr>
              <a:t> 3:10  But the </a:t>
            </a:r>
            <a:r>
              <a:rPr lang="x-none" sz="2000" b="1" dirty="0">
                <a:solidFill>
                  <a:srgbClr val="C00000"/>
                </a:solidFill>
              </a:rPr>
              <a:t>day of the Lord </a:t>
            </a:r>
            <a:r>
              <a:rPr lang="x-none" sz="2000" b="1" dirty="0">
                <a:solidFill>
                  <a:schemeClr val="tx1"/>
                </a:solidFill>
              </a:rPr>
              <a:t>will come as a thief in the night, in which the heavens will pass away with a great noise, and the elements will melt with fervent heat; both the earth and the works that are in it will be burned up.</a:t>
            </a:r>
            <a:endParaRPr lang="en-US" sz="2000" b="1" dirty="0">
              <a:solidFill>
                <a:schemeClr val="tx1"/>
              </a:solidFill>
            </a:endParaRPr>
          </a:p>
          <a:p>
            <a:pPr algn="just">
              <a:spcAft>
                <a:spcPts val="600"/>
              </a:spcAft>
            </a:pPr>
            <a:endParaRPr lang="en-US" sz="100" b="1" dirty="0">
              <a:solidFill>
                <a:schemeClr val="tx1"/>
              </a:solidFill>
            </a:endParaRPr>
          </a:p>
          <a:p>
            <a:pPr algn="ctr">
              <a:spcAft>
                <a:spcPts val="600"/>
              </a:spcAft>
            </a:pPr>
            <a:r>
              <a:rPr lang="en-US" sz="2200" b="1" i="1" dirty="0">
                <a:solidFill>
                  <a:schemeClr val="tx1"/>
                </a:solidFill>
              </a:rPr>
              <a:t>“</a:t>
            </a:r>
            <a:r>
              <a:rPr lang="en-US" sz="2200" b="1" i="1" dirty="0">
                <a:solidFill>
                  <a:srgbClr val="C00000"/>
                </a:solidFill>
              </a:rPr>
              <a:t>The Day of the Lord</a:t>
            </a:r>
            <a:r>
              <a:rPr lang="en-US" sz="2200" b="1" i="1" dirty="0">
                <a:solidFill>
                  <a:schemeClr val="tx1"/>
                </a:solidFill>
              </a:rPr>
              <a:t>” found 32 time in 30 verses of the Bible</a:t>
            </a:r>
          </a:p>
          <a:p>
            <a:pPr algn="ctr">
              <a:spcAft>
                <a:spcPts val="600"/>
              </a:spcAft>
            </a:pPr>
            <a:endParaRPr lang="en-US" sz="1000" i="1" dirty="0">
              <a:solidFill>
                <a:schemeClr val="tx1"/>
              </a:solidFill>
            </a:endParaRPr>
          </a:p>
        </p:txBody>
      </p:sp>
    </p:spTree>
    <p:extLst>
      <p:ext uri="{BB962C8B-B14F-4D97-AF65-F5344CB8AC3E}">
        <p14:creationId xmlns:p14="http://schemas.microsoft.com/office/powerpoint/2010/main" val="1086346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386080" y="1354358"/>
            <a:ext cx="11410943"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3600" b="1" dirty="0">
                <a:solidFill>
                  <a:schemeClr val="tx1"/>
                </a:solidFill>
              </a:rPr>
              <a:t>Consider our usage of non-literal language</a:t>
            </a:r>
          </a:p>
          <a:p>
            <a:pPr lvl="0" algn="ctr"/>
            <a:endParaRPr lang="en-US" sz="1800" b="1" dirty="0">
              <a:solidFill>
                <a:schemeClr val="tx1"/>
              </a:solidFill>
            </a:endParaRPr>
          </a:p>
          <a:p>
            <a:pPr lvl="1" algn="just"/>
            <a:r>
              <a:rPr lang="en-US" sz="2400" b="1" dirty="0">
                <a:solidFill>
                  <a:schemeClr val="tx1"/>
                </a:solidFill>
              </a:rPr>
              <a:t>A day out of the box…I feel like a box of birds…My eyes popped out of my head…These kids are driving me up the wall…These kids are driving me around the bend…It's time to pull up your socks…One out of the bag…Flat out like a lizard (drinking water)…He bowled me over…	I'm at sixes and sevens…He bowled me over a sixer…Swallowed it hook, line, and sinker...A red letter day...walking on air...hit the ceiling...straight from the horse’s mouth...jumped the gun...threw monkey wrench into the plans...blew the whistle on him...kicked the bucket.. lay it on me...tighten your belt...eyes in the back of his head...straighten up and fly right...cat out of the bag... caught you red handed...he's flying high...fit to be tied... cooking with gas</a:t>
            </a: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English Language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204573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23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386080" y="1354358"/>
            <a:ext cx="11410943"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US" sz="2400" b="1" dirty="0">
                <a:solidFill>
                  <a:schemeClr val="tx1"/>
                </a:solidFill>
              </a:rPr>
              <a:t>CRAZY WAYS TO DESCRIBE THE CRAZY </a:t>
            </a:r>
          </a:p>
          <a:p>
            <a:pPr lvl="1"/>
            <a:endParaRPr lang="en-US" sz="1600" b="1" dirty="0">
              <a:solidFill>
                <a:schemeClr val="tx1"/>
              </a:solidFill>
            </a:endParaRPr>
          </a:p>
          <a:p>
            <a:pPr algn="just">
              <a:lnSpc>
                <a:spcPct val="150000"/>
              </a:lnSpc>
              <a:spcAft>
                <a:spcPts val="1200"/>
              </a:spcAft>
            </a:pPr>
            <a:r>
              <a:rPr lang="en-US" sz="2400" b="1" dirty="0">
                <a:solidFill>
                  <a:schemeClr val="tx1"/>
                </a:solidFill>
              </a:rPr>
              <a:t>...bats in the belfry...out to lunch...eyeballs don't line up with the holes in his head...two bob on the pound...not a full quid...bread not done...not playing with a full deck...one brick short of a load...one card short of a full deck...one oar in the water...lost his marbles...he's way out in left field...off his rocker... he's out of his tree...the lights are on but no one is at home...two grapes short of a fruit salad...elevator doesn't go to top floor... glitch in his software...driveway doesn't go all way to street...his butter done slipped off his biscuit</a:t>
            </a:r>
            <a:endParaRPr lang="en-US" sz="2800" b="1" dirty="0">
              <a:solidFill>
                <a:schemeClr val="tx1"/>
              </a:solidFill>
            </a:endParaRP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English Language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553533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6512560" y="1293398"/>
            <a:ext cx="5284463"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endParaRPr lang="en-US" sz="177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134414" y="1517534"/>
            <a:ext cx="6378146" cy="1092607"/>
          </a:xfrm>
          <a:prstGeom prst="rect">
            <a:avLst/>
          </a:prstGeom>
          <a:noFill/>
        </p:spPr>
        <p:txBody>
          <a:bodyPr wrap="square" rtlCol="0">
            <a:spAutoFit/>
          </a:bodyPr>
          <a:lstStyle/>
          <a:p>
            <a:pPr algn="ctr">
              <a:spcAft>
                <a:spcPts val="600"/>
              </a:spcAft>
            </a:pPr>
            <a:r>
              <a:rPr lang="en-US" sz="2800" b="1" dirty="0">
                <a:solidFill>
                  <a:schemeClr val="tx1"/>
                </a:solidFill>
              </a:rPr>
              <a:t> </a:t>
            </a:r>
            <a:r>
              <a:rPr lang="en-US" sz="3600" b="1" dirty="0">
                <a:solidFill>
                  <a:schemeClr val="tx1"/>
                </a:solidFill>
              </a:rPr>
              <a:t>Bible is MORE than history</a:t>
            </a:r>
          </a:p>
          <a:p>
            <a:pPr marL="517525" indent="-284163">
              <a:spcAft>
                <a:spcPts val="600"/>
              </a:spcAft>
              <a:buFont typeface="Arial" panose="020B0604020202020204" pitchFamily="34" charset="0"/>
              <a:buChar char="•"/>
            </a:pPr>
            <a:r>
              <a:rPr lang="en-US" sz="2400" b="1" dirty="0">
                <a:solidFill>
                  <a:schemeClr val="tx1"/>
                </a:solidFill>
              </a:rPr>
              <a:t>We do not take all English literally</a:t>
            </a: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916216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6512560" y="1293398"/>
            <a:ext cx="5284463"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endParaRPr lang="en-US" sz="177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134414" y="1517534"/>
            <a:ext cx="6378146" cy="1908215"/>
          </a:xfrm>
          <a:prstGeom prst="rect">
            <a:avLst/>
          </a:prstGeom>
          <a:noFill/>
        </p:spPr>
        <p:txBody>
          <a:bodyPr wrap="square" rtlCol="0">
            <a:spAutoFit/>
          </a:bodyPr>
          <a:lstStyle/>
          <a:p>
            <a:pPr algn="ctr">
              <a:spcAft>
                <a:spcPts val="600"/>
              </a:spcAft>
            </a:pPr>
            <a:r>
              <a:rPr lang="en-US" sz="2800" b="1" dirty="0">
                <a:solidFill>
                  <a:schemeClr val="tx1"/>
                </a:solidFill>
              </a:rPr>
              <a:t> </a:t>
            </a:r>
            <a:r>
              <a:rPr lang="en-US" sz="3600" b="1" dirty="0">
                <a:solidFill>
                  <a:schemeClr val="tx1"/>
                </a:solidFill>
              </a:rPr>
              <a:t>Bible is MORE than history</a:t>
            </a:r>
          </a:p>
          <a:p>
            <a:pPr marL="517525" indent="-284163">
              <a:spcAft>
                <a:spcPts val="600"/>
              </a:spcAft>
              <a:buFont typeface="Arial" panose="020B0604020202020204" pitchFamily="34" charset="0"/>
              <a:buChar char="•"/>
            </a:pPr>
            <a:r>
              <a:rPr lang="en-US" sz="2400" b="1" dirty="0">
                <a:solidFill>
                  <a:schemeClr val="tx1"/>
                </a:solidFill>
              </a:rPr>
              <a:t>We do not take all English literally</a:t>
            </a:r>
          </a:p>
          <a:p>
            <a:pPr marL="517525" indent="-284163">
              <a:spcAft>
                <a:spcPts val="600"/>
              </a:spcAft>
              <a:buFont typeface="Arial" panose="020B0604020202020204" pitchFamily="34" charset="0"/>
              <a:buChar char="•"/>
            </a:pPr>
            <a:r>
              <a:rPr lang="en-US" sz="2400" b="1" dirty="0">
                <a:solidFill>
                  <a:schemeClr val="tx1"/>
                </a:solidFill>
              </a:rPr>
              <a:t>When figurative language is used, we do not </a:t>
            </a:r>
            <a:r>
              <a:rPr lang="en-US" sz="2400" b="1" i="1" dirty="0">
                <a:solidFill>
                  <a:schemeClr val="tx1"/>
                </a:solidFill>
              </a:rPr>
              <a:t>first</a:t>
            </a:r>
            <a:r>
              <a:rPr lang="en-US" sz="2400" b="1" dirty="0">
                <a:solidFill>
                  <a:schemeClr val="tx1"/>
                </a:solidFill>
              </a:rPr>
              <a:t> think literally.  Why?</a:t>
            </a: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251089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4769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8" name="TextBox 7">
            <a:extLst>
              <a:ext uri="{FF2B5EF4-FFF2-40B4-BE49-F238E27FC236}">
                <a16:creationId xmlns:a16="http://schemas.microsoft.com/office/drawing/2014/main" id="{8B2504E9-3967-4602-8EE2-1A2FB1CDE980}"/>
              </a:ext>
            </a:extLst>
          </p:cNvPr>
          <p:cNvSpPr txBox="1"/>
          <p:nvPr/>
        </p:nvSpPr>
        <p:spPr>
          <a:xfrm>
            <a:off x="134414" y="1517534"/>
            <a:ext cx="6378146" cy="2354491"/>
          </a:xfrm>
          <a:prstGeom prst="rect">
            <a:avLst/>
          </a:prstGeom>
          <a:noFill/>
        </p:spPr>
        <p:txBody>
          <a:bodyPr wrap="square" rtlCol="0">
            <a:spAutoFit/>
          </a:bodyPr>
          <a:lstStyle/>
          <a:p>
            <a:pPr algn="ctr">
              <a:spcAft>
                <a:spcPts val="600"/>
              </a:spcAft>
            </a:pPr>
            <a:r>
              <a:rPr lang="en-US" sz="2800" b="1" dirty="0">
                <a:solidFill>
                  <a:schemeClr val="tx1"/>
                </a:solidFill>
              </a:rPr>
              <a:t> </a:t>
            </a:r>
            <a:r>
              <a:rPr lang="en-US" sz="3600" b="1" dirty="0">
                <a:solidFill>
                  <a:schemeClr val="tx1"/>
                </a:solidFill>
              </a:rPr>
              <a:t>Bible is MORE than history</a:t>
            </a:r>
          </a:p>
          <a:p>
            <a:pPr marL="517525" indent="-284163">
              <a:spcAft>
                <a:spcPts val="600"/>
              </a:spcAft>
              <a:buFont typeface="Arial" panose="020B0604020202020204" pitchFamily="34" charset="0"/>
              <a:buChar char="•"/>
            </a:pPr>
            <a:r>
              <a:rPr lang="en-US" sz="2400" b="1" dirty="0">
                <a:solidFill>
                  <a:schemeClr val="tx1"/>
                </a:solidFill>
              </a:rPr>
              <a:t>We do not take all English literally</a:t>
            </a:r>
          </a:p>
          <a:p>
            <a:pPr marL="517525" indent="-284163">
              <a:spcAft>
                <a:spcPts val="600"/>
              </a:spcAft>
              <a:buFont typeface="Arial" panose="020B0604020202020204" pitchFamily="34" charset="0"/>
              <a:buChar char="•"/>
            </a:pPr>
            <a:r>
              <a:rPr lang="en-US" sz="2400" b="1" dirty="0">
                <a:solidFill>
                  <a:schemeClr val="tx1"/>
                </a:solidFill>
              </a:rPr>
              <a:t>When figurative language is used, we do not </a:t>
            </a:r>
            <a:r>
              <a:rPr lang="en-US" sz="2400" b="1" i="1" dirty="0">
                <a:solidFill>
                  <a:schemeClr val="tx1"/>
                </a:solidFill>
              </a:rPr>
              <a:t>first</a:t>
            </a:r>
            <a:r>
              <a:rPr lang="en-US" sz="2400" b="1" dirty="0">
                <a:solidFill>
                  <a:schemeClr val="tx1"/>
                </a:solidFill>
              </a:rPr>
              <a:t> think literally.  Why?</a:t>
            </a:r>
          </a:p>
          <a:p>
            <a:pPr marL="517525" indent="-284163">
              <a:spcAft>
                <a:spcPts val="600"/>
              </a:spcAft>
              <a:buFont typeface="Arial" panose="020B0604020202020204" pitchFamily="34" charset="0"/>
              <a:buChar char="•"/>
            </a:pPr>
            <a:r>
              <a:rPr lang="en-US" sz="2400" b="1" dirty="0">
                <a:solidFill>
                  <a:schemeClr val="tx1"/>
                </a:solidFill>
              </a:rPr>
              <a:t>Often used for graphic emphasis</a:t>
            </a:r>
            <a:endParaRPr lang="en-US" sz="3200" b="1" i="1" dirty="0">
              <a:solidFill>
                <a:schemeClr val="tx1"/>
              </a:solidFill>
            </a:endParaRP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933444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8" name="TextBox 7">
            <a:extLst>
              <a:ext uri="{FF2B5EF4-FFF2-40B4-BE49-F238E27FC236}">
                <a16:creationId xmlns:a16="http://schemas.microsoft.com/office/drawing/2014/main" id="{8B2504E9-3967-4602-8EE2-1A2FB1CDE980}"/>
              </a:ext>
            </a:extLst>
          </p:cNvPr>
          <p:cNvSpPr txBox="1"/>
          <p:nvPr/>
        </p:nvSpPr>
        <p:spPr>
          <a:xfrm>
            <a:off x="134414" y="1517534"/>
            <a:ext cx="6378146" cy="2800767"/>
          </a:xfrm>
          <a:prstGeom prst="rect">
            <a:avLst/>
          </a:prstGeom>
          <a:noFill/>
        </p:spPr>
        <p:txBody>
          <a:bodyPr wrap="square" rtlCol="0">
            <a:spAutoFit/>
          </a:bodyPr>
          <a:lstStyle/>
          <a:p>
            <a:pPr algn="ctr">
              <a:spcAft>
                <a:spcPts val="600"/>
              </a:spcAft>
            </a:pPr>
            <a:r>
              <a:rPr lang="en-US" sz="2800" b="1" dirty="0">
                <a:solidFill>
                  <a:schemeClr val="tx1"/>
                </a:solidFill>
              </a:rPr>
              <a:t> </a:t>
            </a:r>
            <a:r>
              <a:rPr lang="en-US" sz="3600" b="1" dirty="0">
                <a:solidFill>
                  <a:schemeClr val="tx1"/>
                </a:solidFill>
              </a:rPr>
              <a:t>Bible is MORE than history</a:t>
            </a:r>
          </a:p>
          <a:p>
            <a:pPr marL="517525" indent="-284163">
              <a:spcAft>
                <a:spcPts val="600"/>
              </a:spcAft>
              <a:buFont typeface="Arial" panose="020B0604020202020204" pitchFamily="34" charset="0"/>
              <a:buChar char="•"/>
            </a:pPr>
            <a:r>
              <a:rPr lang="en-US" sz="2400" b="1" dirty="0">
                <a:solidFill>
                  <a:schemeClr val="tx1"/>
                </a:solidFill>
              </a:rPr>
              <a:t>We do not take all English literally</a:t>
            </a:r>
          </a:p>
          <a:p>
            <a:pPr marL="517525" indent="-284163">
              <a:spcAft>
                <a:spcPts val="600"/>
              </a:spcAft>
              <a:buFont typeface="Arial" panose="020B0604020202020204" pitchFamily="34" charset="0"/>
              <a:buChar char="•"/>
            </a:pPr>
            <a:r>
              <a:rPr lang="en-US" sz="2400" b="1" dirty="0">
                <a:solidFill>
                  <a:schemeClr val="tx1"/>
                </a:solidFill>
              </a:rPr>
              <a:t>When figurative language is used, we do not </a:t>
            </a:r>
            <a:r>
              <a:rPr lang="en-US" sz="2400" b="1" i="1" dirty="0">
                <a:solidFill>
                  <a:schemeClr val="tx1"/>
                </a:solidFill>
              </a:rPr>
              <a:t>first</a:t>
            </a:r>
            <a:r>
              <a:rPr lang="en-US" sz="2400" b="1" dirty="0">
                <a:solidFill>
                  <a:schemeClr val="tx1"/>
                </a:solidFill>
              </a:rPr>
              <a:t> think literally.  Why?</a:t>
            </a:r>
          </a:p>
          <a:p>
            <a:pPr marL="517525" indent="-284163">
              <a:spcAft>
                <a:spcPts val="600"/>
              </a:spcAft>
              <a:buFont typeface="Arial" panose="020B0604020202020204" pitchFamily="34" charset="0"/>
              <a:buChar char="•"/>
            </a:pPr>
            <a:r>
              <a:rPr lang="en-US" sz="2400" b="1" dirty="0">
                <a:solidFill>
                  <a:schemeClr val="tx1"/>
                </a:solidFill>
              </a:rPr>
              <a:t>Often used for graphic emphasis</a:t>
            </a:r>
          </a:p>
          <a:p>
            <a:pPr marL="517525" indent="-284163">
              <a:spcAft>
                <a:spcPts val="600"/>
              </a:spcAft>
              <a:buFont typeface="Arial" panose="020B0604020202020204" pitchFamily="34" charset="0"/>
              <a:buChar char="•"/>
            </a:pPr>
            <a:r>
              <a:rPr lang="en-US" sz="2400" b="1" dirty="0">
                <a:solidFill>
                  <a:schemeClr val="tx1"/>
                </a:solidFill>
              </a:rPr>
              <a:t>Parables are to reveal &amp; CONCEAL</a:t>
            </a: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44944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8" name="TextBox 7">
            <a:extLst>
              <a:ext uri="{FF2B5EF4-FFF2-40B4-BE49-F238E27FC236}">
                <a16:creationId xmlns:a16="http://schemas.microsoft.com/office/drawing/2014/main" id="{8B2504E9-3967-4602-8EE2-1A2FB1CDE980}"/>
              </a:ext>
            </a:extLst>
          </p:cNvPr>
          <p:cNvSpPr txBox="1"/>
          <p:nvPr/>
        </p:nvSpPr>
        <p:spPr>
          <a:xfrm>
            <a:off x="134414" y="1517534"/>
            <a:ext cx="6378146" cy="3693319"/>
          </a:xfrm>
          <a:prstGeom prst="rect">
            <a:avLst/>
          </a:prstGeom>
          <a:noFill/>
        </p:spPr>
        <p:txBody>
          <a:bodyPr wrap="square" rtlCol="0">
            <a:spAutoFit/>
          </a:bodyPr>
          <a:lstStyle/>
          <a:p>
            <a:pPr algn="ctr">
              <a:spcAft>
                <a:spcPts val="600"/>
              </a:spcAft>
            </a:pPr>
            <a:r>
              <a:rPr lang="en-US" sz="2800" b="1" dirty="0">
                <a:solidFill>
                  <a:schemeClr val="tx1"/>
                </a:solidFill>
              </a:rPr>
              <a:t> </a:t>
            </a:r>
            <a:r>
              <a:rPr lang="en-US" sz="3600" b="1" dirty="0">
                <a:solidFill>
                  <a:schemeClr val="tx1"/>
                </a:solidFill>
              </a:rPr>
              <a:t>Bible is MORE than history</a:t>
            </a:r>
          </a:p>
          <a:p>
            <a:pPr marL="517525" indent="-284163">
              <a:spcAft>
                <a:spcPts val="600"/>
              </a:spcAft>
              <a:buFont typeface="Arial" panose="020B0604020202020204" pitchFamily="34" charset="0"/>
              <a:buChar char="•"/>
            </a:pPr>
            <a:r>
              <a:rPr lang="en-US" sz="2400" b="1" dirty="0">
                <a:solidFill>
                  <a:schemeClr val="tx1"/>
                </a:solidFill>
              </a:rPr>
              <a:t>We do not take all English literally</a:t>
            </a:r>
          </a:p>
          <a:p>
            <a:pPr marL="517525" indent="-284163">
              <a:spcAft>
                <a:spcPts val="600"/>
              </a:spcAft>
              <a:buFont typeface="Arial" panose="020B0604020202020204" pitchFamily="34" charset="0"/>
              <a:buChar char="•"/>
            </a:pPr>
            <a:r>
              <a:rPr lang="en-US" sz="2400" b="1" dirty="0">
                <a:solidFill>
                  <a:schemeClr val="tx1"/>
                </a:solidFill>
              </a:rPr>
              <a:t>When figurative language is used, we do not </a:t>
            </a:r>
            <a:r>
              <a:rPr lang="en-US" sz="2400" b="1" i="1" dirty="0">
                <a:solidFill>
                  <a:schemeClr val="tx1"/>
                </a:solidFill>
              </a:rPr>
              <a:t>first</a:t>
            </a:r>
            <a:r>
              <a:rPr lang="en-US" sz="2400" b="1" dirty="0">
                <a:solidFill>
                  <a:schemeClr val="tx1"/>
                </a:solidFill>
              </a:rPr>
              <a:t> think literally.  Why?</a:t>
            </a:r>
          </a:p>
          <a:p>
            <a:pPr marL="517525" indent="-284163">
              <a:spcAft>
                <a:spcPts val="600"/>
              </a:spcAft>
              <a:buFont typeface="Arial" panose="020B0604020202020204" pitchFamily="34" charset="0"/>
              <a:buChar char="•"/>
            </a:pPr>
            <a:r>
              <a:rPr lang="en-US" sz="2400" b="1" dirty="0">
                <a:solidFill>
                  <a:schemeClr val="tx1"/>
                </a:solidFill>
              </a:rPr>
              <a:t>Often used for graphic emphasis</a:t>
            </a:r>
          </a:p>
          <a:p>
            <a:pPr marL="517525" indent="-284163">
              <a:spcAft>
                <a:spcPts val="600"/>
              </a:spcAft>
              <a:buFont typeface="Arial" panose="020B0604020202020204" pitchFamily="34" charset="0"/>
              <a:buChar char="•"/>
            </a:pPr>
            <a:r>
              <a:rPr lang="en-US" sz="2400" b="1" dirty="0">
                <a:solidFill>
                  <a:schemeClr val="tx1"/>
                </a:solidFill>
              </a:rPr>
              <a:t>Parables are to reveal &amp; CONCEAL</a:t>
            </a:r>
          </a:p>
          <a:p>
            <a:pPr marL="517525" indent="-284163">
              <a:spcAft>
                <a:spcPts val="600"/>
              </a:spcAft>
              <a:buFont typeface="Arial" panose="020B0604020202020204" pitchFamily="34" charset="0"/>
              <a:buChar char="•"/>
            </a:pPr>
            <a:r>
              <a:rPr lang="en-US" sz="2400" b="1" dirty="0">
                <a:solidFill>
                  <a:schemeClr val="tx1"/>
                </a:solidFill>
              </a:rPr>
              <a:t>Encourages deeper Bible study</a:t>
            </a:r>
          </a:p>
          <a:p>
            <a:pPr marL="233362">
              <a:spcAft>
                <a:spcPts val="600"/>
              </a:spcAft>
            </a:pPr>
            <a:endParaRPr lang="en-US" sz="2400" b="1" dirty="0">
              <a:solidFill>
                <a:schemeClr val="tx1"/>
              </a:solidFill>
            </a:endParaRP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71577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4446" y="251681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04382" y="6645600"/>
            <a:ext cx="2743200" cy="365125"/>
          </a:xfrm>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8" name="TextBox 7">
            <a:extLst>
              <a:ext uri="{FF2B5EF4-FFF2-40B4-BE49-F238E27FC236}">
                <a16:creationId xmlns:a16="http://schemas.microsoft.com/office/drawing/2014/main" id="{8B2504E9-3967-4602-8EE2-1A2FB1CDE980}"/>
              </a:ext>
            </a:extLst>
          </p:cNvPr>
          <p:cNvSpPr txBox="1"/>
          <p:nvPr/>
        </p:nvSpPr>
        <p:spPr>
          <a:xfrm>
            <a:off x="134414" y="1517534"/>
            <a:ext cx="6378146" cy="4508927"/>
          </a:xfrm>
          <a:prstGeom prst="rect">
            <a:avLst/>
          </a:prstGeom>
          <a:noFill/>
        </p:spPr>
        <p:txBody>
          <a:bodyPr wrap="square" rtlCol="0">
            <a:spAutoFit/>
          </a:bodyPr>
          <a:lstStyle/>
          <a:p>
            <a:pPr algn="ctr">
              <a:spcAft>
                <a:spcPts val="600"/>
              </a:spcAft>
            </a:pPr>
            <a:r>
              <a:rPr lang="en-US" sz="2800" b="1" dirty="0">
                <a:solidFill>
                  <a:schemeClr val="tx1"/>
                </a:solidFill>
              </a:rPr>
              <a:t> </a:t>
            </a:r>
            <a:r>
              <a:rPr lang="en-US" sz="3600" b="1" dirty="0">
                <a:solidFill>
                  <a:schemeClr val="tx1"/>
                </a:solidFill>
              </a:rPr>
              <a:t>Bible is MORE than history</a:t>
            </a:r>
          </a:p>
          <a:p>
            <a:pPr marL="517525" indent="-284163">
              <a:spcAft>
                <a:spcPts val="600"/>
              </a:spcAft>
              <a:buFont typeface="Arial" panose="020B0604020202020204" pitchFamily="34" charset="0"/>
              <a:buChar char="•"/>
            </a:pPr>
            <a:r>
              <a:rPr lang="en-US" sz="2400" b="1" dirty="0">
                <a:solidFill>
                  <a:schemeClr val="tx1"/>
                </a:solidFill>
              </a:rPr>
              <a:t>We do not take all English literally</a:t>
            </a:r>
          </a:p>
          <a:p>
            <a:pPr marL="517525" indent="-284163">
              <a:spcAft>
                <a:spcPts val="600"/>
              </a:spcAft>
              <a:buFont typeface="Arial" panose="020B0604020202020204" pitchFamily="34" charset="0"/>
              <a:buChar char="•"/>
            </a:pPr>
            <a:r>
              <a:rPr lang="en-US" sz="2400" b="1" dirty="0">
                <a:solidFill>
                  <a:schemeClr val="tx1"/>
                </a:solidFill>
              </a:rPr>
              <a:t>When figurative language is used, we do not </a:t>
            </a:r>
            <a:r>
              <a:rPr lang="en-US" sz="2400" b="1" i="1" dirty="0">
                <a:solidFill>
                  <a:schemeClr val="tx1"/>
                </a:solidFill>
              </a:rPr>
              <a:t>first</a:t>
            </a:r>
            <a:r>
              <a:rPr lang="en-US" sz="2400" b="1" dirty="0">
                <a:solidFill>
                  <a:schemeClr val="tx1"/>
                </a:solidFill>
              </a:rPr>
              <a:t> think literally.  Why?</a:t>
            </a:r>
          </a:p>
          <a:p>
            <a:pPr marL="517525" indent="-284163">
              <a:spcAft>
                <a:spcPts val="600"/>
              </a:spcAft>
              <a:buFont typeface="Arial" panose="020B0604020202020204" pitchFamily="34" charset="0"/>
              <a:buChar char="•"/>
            </a:pPr>
            <a:r>
              <a:rPr lang="en-US" sz="2400" b="1" dirty="0">
                <a:solidFill>
                  <a:schemeClr val="tx1"/>
                </a:solidFill>
              </a:rPr>
              <a:t>Often used for graphic emphasis</a:t>
            </a:r>
          </a:p>
          <a:p>
            <a:pPr marL="517525" indent="-284163">
              <a:spcAft>
                <a:spcPts val="600"/>
              </a:spcAft>
              <a:buFont typeface="Arial" panose="020B0604020202020204" pitchFamily="34" charset="0"/>
              <a:buChar char="•"/>
            </a:pPr>
            <a:r>
              <a:rPr lang="en-US" sz="2400" b="1" dirty="0">
                <a:solidFill>
                  <a:schemeClr val="tx1"/>
                </a:solidFill>
              </a:rPr>
              <a:t>Parables are to reveal &amp; CONCEAL</a:t>
            </a:r>
          </a:p>
          <a:p>
            <a:pPr marL="517525" indent="-284163">
              <a:spcAft>
                <a:spcPts val="600"/>
              </a:spcAft>
              <a:buFont typeface="Arial" panose="020B0604020202020204" pitchFamily="34" charset="0"/>
              <a:buChar char="•"/>
            </a:pPr>
            <a:r>
              <a:rPr lang="en-US" sz="2400" b="1" dirty="0">
                <a:solidFill>
                  <a:schemeClr val="tx1"/>
                </a:solidFill>
              </a:rPr>
              <a:t>Encourages deeper Bible study</a:t>
            </a:r>
          </a:p>
          <a:p>
            <a:pPr marL="233362">
              <a:spcAft>
                <a:spcPts val="600"/>
              </a:spcAft>
            </a:pPr>
            <a:endParaRPr lang="en-US" sz="2400" b="1" dirty="0">
              <a:solidFill>
                <a:schemeClr val="tx1"/>
              </a:solidFill>
            </a:endParaRPr>
          </a:p>
          <a:p>
            <a:pPr algn="ctr">
              <a:spcAft>
                <a:spcPts val="600"/>
              </a:spcAft>
            </a:pPr>
            <a:r>
              <a:rPr lang="en-US" sz="2400" b="1" i="1" dirty="0">
                <a:solidFill>
                  <a:schemeClr val="tx1"/>
                </a:solidFill>
              </a:rPr>
              <a:t>CAUTION: Do NOT make or explain figurative unless the Bible does! </a:t>
            </a:r>
            <a:endParaRPr lang="en-US" sz="3200" b="1" i="1" dirty="0">
              <a:solidFill>
                <a:schemeClr val="tx1"/>
              </a:solidFill>
            </a:endParaRPr>
          </a:p>
        </p:txBody>
      </p:sp>
      <p:sp>
        <p:nvSpPr>
          <p:cNvPr id="10" name="Rectangle 9">
            <a:extLst>
              <a:ext uri="{FF2B5EF4-FFF2-40B4-BE49-F238E27FC236}">
                <a16:creationId xmlns:a16="http://schemas.microsoft.com/office/drawing/2014/main" id="{76241BCF-FAF1-4DBA-9DD2-9DE7E0458BF7}"/>
              </a:ext>
            </a:extLst>
          </p:cNvPr>
          <p:cNvSpPr/>
          <p:nvPr/>
        </p:nvSpPr>
        <p:spPr>
          <a:xfrm>
            <a:off x="134414" y="561807"/>
            <a:ext cx="11662610" cy="707886"/>
          </a:xfrm>
          <a:prstGeom prst="rect">
            <a:avLst/>
          </a:prstGeom>
        </p:spPr>
        <p:txBody>
          <a:bodyPr wrap="square">
            <a:spAutoFit/>
          </a:bodyPr>
          <a:lstStyle/>
          <a:p>
            <a:pPr algn="ctr">
              <a:spcAft>
                <a:spcPts val="500"/>
              </a:spcAft>
            </a:pPr>
            <a:r>
              <a:rPr lang="en-US" sz="4000" b="1" dirty="0"/>
              <a:t>Figurative Language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139302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251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28F</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1950" b="1" dirty="0">
                <a:solidFill>
                  <a:schemeClr val="tx1"/>
                </a:solidFill>
              </a:rPr>
              <a:t>  10  For the stars of heaven and their constellations Will not give their light; The sun will be darkened in its going forth, And the moon will not cause its light to shine. </a:t>
            </a:r>
          </a:p>
          <a:p>
            <a:pPr lvl="1" algn="just"/>
            <a:r>
              <a:rPr lang="en-US" sz="1950" b="1" dirty="0">
                <a:solidFill>
                  <a:schemeClr val="tx1"/>
                </a:solidFill>
              </a:rPr>
              <a:t>  11  "I will punish the world for its evil, And the wicked for their iniquity; I will halt the arrogance of the proud, And will lay low the haughtiness of the terrible. </a:t>
            </a:r>
          </a:p>
          <a:p>
            <a:pPr lvl="1" algn="just"/>
            <a:r>
              <a:rPr lang="en-US" sz="1950" b="1" dirty="0">
                <a:solidFill>
                  <a:schemeClr val="tx1"/>
                </a:solidFill>
              </a:rPr>
              <a:t>  12  I will make a mortal more rare than fine gold, A man more than the golden wedge of Ophir. </a:t>
            </a:r>
          </a:p>
          <a:p>
            <a:pPr lvl="1" algn="just"/>
            <a:r>
              <a:rPr lang="en-US" sz="1950" b="1" dirty="0">
                <a:solidFill>
                  <a:schemeClr val="tx1"/>
                </a:solidFill>
              </a:rPr>
              <a:t>  13  Therefore I will shake the heavens, And the earth will move out of her place, In the wrath of the LORD of hosts And in the day of His fierce anger. </a:t>
            </a:r>
          </a:p>
          <a:p>
            <a:pPr lvl="1" algn="just"/>
            <a:r>
              <a:rPr lang="en-US" sz="1950" b="1" dirty="0">
                <a:solidFill>
                  <a:schemeClr val="tx1"/>
                </a:solidFill>
              </a:rPr>
              <a:t>  14  It shall be as the hunted gazelle, And as a sheep that no man takes up; Every man will turn to his own people, And everyone will flee to his own land.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746444"/>
            <a:ext cx="5063472" cy="523220"/>
          </a:xfrm>
          <a:prstGeom prst="rect">
            <a:avLst/>
          </a:prstGeom>
          <a:noFill/>
        </p:spPr>
        <p:txBody>
          <a:bodyPr wrap="square" rtlCol="0">
            <a:spAutoFit/>
          </a:bodyPr>
          <a:lstStyle/>
          <a:p>
            <a:pPr marL="176213" indent="-176213">
              <a:spcAft>
                <a:spcPts val="600"/>
              </a:spcAft>
              <a:buFont typeface="Arial" panose="020B0604020202020204" pitchFamily="34" charset="0"/>
              <a:buChar char="•"/>
            </a:pPr>
            <a:r>
              <a:rPr lang="en-US" sz="2800" b="1" dirty="0">
                <a:solidFill>
                  <a:schemeClr val="tx1"/>
                </a:solidFill>
              </a:rPr>
              <a:t> Fall figuratively described</a:t>
            </a:r>
          </a:p>
        </p:txBody>
      </p:sp>
      <p:sp>
        <p:nvSpPr>
          <p:cNvPr id="9" name="Rectangle 8">
            <a:extLst>
              <a:ext uri="{FF2B5EF4-FFF2-40B4-BE49-F238E27FC236}">
                <a16:creationId xmlns:a16="http://schemas.microsoft.com/office/drawing/2014/main" id="{2B2E8D9C-5351-437F-92AF-FB50395EC052}"/>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Babylon in  Isaiah 13</a:t>
            </a:r>
            <a:endParaRPr lang="en-US" sz="1100" b="1" dirty="0">
              <a:solidFill>
                <a:schemeClr val="tx1"/>
              </a:solidFill>
              <a:latin typeface="Calibri" panose="020F0502020204030204" pitchFamily="34" charset="0"/>
            </a:endParaRPr>
          </a:p>
        </p:txBody>
      </p:sp>
      <p:cxnSp>
        <p:nvCxnSpPr>
          <p:cNvPr id="10" name="Straight Arrow Connector 9">
            <a:extLst>
              <a:ext uri="{FF2B5EF4-FFF2-40B4-BE49-F238E27FC236}">
                <a16:creationId xmlns:a16="http://schemas.microsoft.com/office/drawing/2014/main" id="{1DEC9439-9838-4D5C-9C81-150C33A121AC}"/>
              </a:ext>
            </a:extLst>
          </p:cNvPr>
          <p:cNvCxnSpPr>
            <a:cxnSpLocks/>
          </p:cNvCxnSpPr>
          <p:nvPr/>
        </p:nvCxnSpPr>
        <p:spPr>
          <a:xfrm flipV="1">
            <a:off x="5185628" y="1392847"/>
            <a:ext cx="1594920" cy="57102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D047FD1B-98DE-4147-A24C-4D37AE04FC77}"/>
              </a:ext>
            </a:extLst>
          </p:cNvPr>
          <p:cNvSpPr/>
          <p:nvPr/>
        </p:nvSpPr>
        <p:spPr>
          <a:xfrm>
            <a:off x="6874127" y="1127223"/>
            <a:ext cx="2171700" cy="40524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587D9E6B-6386-4D96-B05B-80FC7B9B91A2}"/>
              </a:ext>
            </a:extLst>
          </p:cNvPr>
          <p:cNvSpPr/>
          <p:nvPr/>
        </p:nvSpPr>
        <p:spPr>
          <a:xfrm>
            <a:off x="8333509" y="1742203"/>
            <a:ext cx="1049482" cy="34636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128BBF65-09BD-4F5D-AA22-D4675C95315B}"/>
              </a:ext>
            </a:extLst>
          </p:cNvPr>
          <p:cNvSpPr/>
          <p:nvPr/>
        </p:nvSpPr>
        <p:spPr>
          <a:xfrm>
            <a:off x="5550813" y="4405745"/>
            <a:ext cx="1951424" cy="40524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A2EA2D1A-10F6-4B98-AF24-81C2F30CED6A}"/>
              </a:ext>
            </a:extLst>
          </p:cNvPr>
          <p:cNvSpPr/>
          <p:nvPr/>
        </p:nvSpPr>
        <p:spPr>
          <a:xfrm>
            <a:off x="7490811" y="4057456"/>
            <a:ext cx="3242997" cy="40524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42A39508-7749-4148-8D89-CD6AEF23D271}"/>
              </a:ext>
            </a:extLst>
          </p:cNvPr>
          <p:cNvSpPr/>
          <p:nvPr/>
        </p:nvSpPr>
        <p:spPr>
          <a:xfrm>
            <a:off x="8878212" y="1435213"/>
            <a:ext cx="858981" cy="3180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a:extLst>
              <a:ext uri="{FF2B5EF4-FFF2-40B4-BE49-F238E27FC236}">
                <a16:creationId xmlns:a16="http://schemas.microsoft.com/office/drawing/2014/main" id="{EFE03B07-02B1-435F-9C6E-CCCF7870359F}"/>
              </a:ext>
            </a:extLst>
          </p:cNvPr>
          <p:cNvCxnSpPr>
            <a:cxnSpLocks/>
          </p:cNvCxnSpPr>
          <p:nvPr/>
        </p:nvCxnSpPr>
        <p:spPr>
          <a:xfrm flipV="1">
            <a:off x="5172242" y="1621928"/>
            <a:ext cx="3348303" cy="37407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5D02D6C-3790-4B8B-83F7-27D217916D82}"/>
              </a:ext>
            </a:extLst>
          </p:cNvPr>
          <p:cNvCxnSpPr>
            <a:cxnSpLocks/>
          </p:cNvCxnSpPr>
          <p:nvPr/>
        </p:nvCxnSpPr>
        <p:spPr>
          <a:xfrm flipV="1">
            <a:off x="5181721" y="1919804"/>
            <a:ext cx="3037365" cy="8812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D6B12836-5164-4206-BA15-48C0923F0BFB}"/>
              </a:ext>
            </a:extLst>
          </p:cNvPr>
          <p:cNvCxnSpPr>
            <a:cxnSpLocks/>
          </p:cNvCxnSpPr>
          <p:nvPr/>
        </p:nvCxnSpPr>
        <p:spPr>
          <a:xfrm>
            <a:off x="5279207" y="1983994"/>
            <a:ext cx="3442108" cy="207346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0A48BF4-54AB-4E61-A79B-692A0307289B}"/>
              </a:ext>
            </a:extLst>
          </p:cNvPr>
          <p:cNvCxnSpPr>
            <a:cxnSpLocks/>
          </p:cNvCxnSpPr>
          <p:nvPr/>
        </p:nvCxnSpPr>
        <p:spPr>
          <a:xfrm>
            <a:off x="5227252" y="1912874"/>
            <a:ext cx="962600" cy="240974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937429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686</Words>
  <Application>Microsoft Office PowerPoint</Application>
  <PresentationFormat>Widescreen</PresentationFormat>
  <Paragraphs>218</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304</cp:revision>
  <cp:lastPrinted>2019-09-04T20:34:07Z</cp:lastPrinted>
  <dcterms:modified xsi:type="dcterms:W3CDTF">2019-09-04T22:53:50Z</dcterms:modified>
</cp:coreProperties>
</file>