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71" r:id="rId2"/>
    <p:sldId id="273" r:id="rId3"/>
    <p:sldId id="257" r:id="rId4"/>
    <p:sldId id="274" r:id="rId5"/>
    <p:sldId id="275" r:id="rId6"/>
    <p:sldId id="276" r:id="rId7"/>
    <p:sldId id="277" r:id="rId8"/>
    <p:sldId id="278" r:id="rId9"/>
    <p:sldId id="279" r:id="rId10"/>
    <p:sldId id="281" r:id="rId11"/>
    <p:sldId id="282" r:id="rId12"/>
    <p:sldId id="283" r:id="rId13"/>
    <p:sldId id="284" r:id="rId14"/>
    <p:sldId id="285"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rillee" pitchFamily="2" charset="0"/>
      <p:regular r:id="rId22"/>
    </p:embeddedFont>
    <p:embeddedFont>
      <p:font typeface="Crillee It BT" panose="020907060305060C0404" pitchFamily="18" charset="0"/>
      <p:regular r:id="rId23"/>
    </p:embeddedFont>
    <p:embeddedFont>
      <p:font typeface="Eras Demi ITC" panose="020B0805030504020804" pitchFamily="34"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2" d="100"/>
          <a:sy n="92" d="100"/>
        </p:scale>
        <p:origin x="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DF6033-30EF-4FCC-8A02-C8513DB279AB}"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312267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F6033-30EF-4FCC-8A02-C8513DB279AB}"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36421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F6033-30EF-4FCC-8A02-C8513DB279AB}"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305888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F6033-30EF-4FCC-8A02-C8513DB279AB}"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38916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F6033-30EF-4FCC-8A02-C8513DB279AB}"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408541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DF6033-30EF-4FCC-8A02-C8513DB279AB}" type="datetimeFigureOut">
              <a:rPr lang="en-US" smtClean="0"/>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278148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DF6033-30EF-4FCC-8A02-C8513DB279AB}" type="datetimeFigureOut">
              <a:rPr lang="en-US" smtClean="0"/>
              <a:t>8/31/2019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94295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DF6033-30EF-4FCC-8A02-C8513DB279AB}" type="datetimeFigureOut">
              <a:rPr lang="en-US" smtClean="0"/>
              <a:t>8/31/2019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374955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F6033-30EF-4FCC-8A02-C8513DB279AB}" type="datetimeFigureOut">
              <a:rPr lang="en-US" smtClean="0"/>
              <a:t>8/31/2019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68645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F6033-30EF-4FCC-8A02-C8513DB279AB}" type="datetimeFigureOut">
              <a:rPr lang="en-US" smtClean="0"/>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38029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F6033-30EF-4FCC-8A02-C8513DB279AB}" type="datetimeFigureOut">
              <a:rPr lang="en-US" smtClean="0"/>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92BE-9FCE-4043-839C-DAF2F5F873F7}" type="slidenum">
              <a:rPr lang="en-US" smtClean="0"/>
              <a:t>‹#›</a:t>
            </a:fld>
            <a:endParaRPr lang="en-US"/>
          </a:p>
        </p:txBody>
      </p:sp>
    </p:spTree>
    <p:extLst>
      <p:ext uri="{BB962C8B-B14F-4D97-AF65-F5344CB8AC3E}">
        <p14:creationId xmlns:p14="http://schemas.microsoft.com/office/powerpoint/2010/main" val="417163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F6033-30EF-4FCC-8A02-C8513DB279AB}" type="datetimeFigureOut">
              <a:rPr lang="en-US" smtClean="0"/>
              <a:t>8/31/2019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B92BE-9FCE-4043-839C-DAF2F5F873F7}" type="slidenum">
              <a:rPr lang="en-US" smtClean="0"/>
              <a:t>‹#›</a:t>
            </a:fld>
            <a:endParaRPr lang="en-US"/>
          </a:p>
        </p:txBody>
      </p:sp>
    </p:spTree>
    <p:extLst>
      <p:ext uri="{BB962C8B-B14F-4D97-AF65-F5344CB8AC3E}">
        <p14:creationId xmlns:p14="http://schemas.microsoft.com/office/powerpoint/2010/main" val="2985764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195E-1FEB-45C7-9E18-DF6ABDA494B6}"/>
              </a:ext>
            </a:extLst>
          </p:cNvPr>
          <p:cNvSpPr>
            <a:spLocks noGrp="1"/>
          </p:cNvSpPr>
          <p:nvPr>
            <p:ph type="ctrTitle"/>
          </p:nvPr>
        </p:nvSpPr>
        <p:spPr>
          <a:xfrm>
            <a:off x="782787" y="4218703"/>
            <a:ext cx="11395363" cy="2445327"/>
          </a:xfrm>
          <a:solidFill>
            <a:srgbClr val="FF0000"/>
          </a:solidFill>
        </p:spPr>
        <p:txBody>
          <a:bodyPr>
            <a:noAutofit/>
          </a:bodyPr>
          <a:lstStyle/>
          <a:p>
            <a:r>
              <a:rPr lang="en-US" sz="14400" dirty="0">
                <a:solidFill>
                  <a:srgbClr val="FFFF00"/>
                </a:solidFill>
                <a:effectLst>
                  <a:outerShdw blurRad="50800" dist="38100" dir="2700000" algn="tl" rotWithShape="0">
                    <a:prstClr val="black">
                      <a:alpha val="40000"/>
                    </a:prstClr>
                  </a:outerShdw>
                </a:effectLst>
                <a:latin typeface="Crillee" pitchFamily="2" charset="0"/>
              </a:rPr>
              <a:t>Christianity</a:t>
            </a:r>
          </a:p>
        </p:txBody>
      </p:sp>
      <p:pic>
        <p:nvPicPr>
          <p:cNvPr id="5" name="Picture 4">
            <a:extLst>
              <a:ext uri="{FF2B5EF4-FFF2-40B4-BE49-F238E27FC236}">
                <a16:creationId xmlns:a16="http://schemas.microsoft.com/office/drawing/2014/main" id="{9357C1C1-DBEF-4E59-B14E-F8C99BFFE62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9684" y="-219221"/>
            <a:ext cx="6305684" cy="4679444"/>
          </a:xfrm>
          <a:prstGeom prst="rect">
            <a:avLst/>
          </a:prstGeom>
        </p:spPr>
      </p:pic>
    </p:spTree>
    <p:extLst>
      <p:ext uri="{BB962C8B-B14F-4D97-AF65-F5344CB8AC3E}">
        <p14:creationId xmlns:p14="http://schemas.microsoft.com/office/powerpoint/2010/main" val="408616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3693319"/>
          </a:xfrm>
          <a:prstGeom prst="rect">
            <a:avLst/>
          </a:prstGeom>
          <a:noFill/>
        </p:spPr>
        <p:txBody>
          <a:bodyPr wrap="square" rtlCol="0">
            <a:spAutoFit/>
          </a:bodyPr>
          <a:lstStyle/>
          <a:p>
            <a:pPr lvl="0"/>
            <a:r>
              <a:rPr lang="en-US" sz="2600" dirty="0">
                <a:solidFill>
                  <a:prstClr val="black"/>
                </a:solidFill>
                <a:latin typeface="Eras Demi ITC" panose="020B0805030504020804" pitchFamily="34" charset="0"/>
              </a:rPr>
              <a:t>“Now, brethren, we wish to make known to you the grace of God which has been given in the churches of Macedonia, that in a great ordeal of affliction their abundance of joy and their deep poverty overflowed in the wealth of their liberality. For I testify that according to their ability, and beyond their ability, they gave of their own accord, begging us with much urging for the favor of participation in the support of the saints, and this, not as we had expected, but they first gave themselves to the Lord and to us by the will of God.”</a:t>
            </a:r>
          </a:p>
          <a:p>
            <a:pPr lvl="0" algn="r"/>
            <a:r>
              <a:rPr lang="en-US" sz="2600" dirty="0">
                <a:solidFill>
                  <a:prstClr val="black"/>
                </a:solidFill>
                <a:latin typeface="Eras Demi ITC" panose="020B0805030504020804" pitchFamily="34" charset="0"/>
              </a:rPr>
              <a:t>(2 Corinthians 8:1-5)</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19058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4093428"/>
          </a:xfrm>
          <a:prstGeom prst="rect">
            <a:avLst/>
          </a:prstGeom>
          <a:noFill/>
        </p:spPr>
        <p:txBody>
          <a:bodyPr wrap="square" rtlCol="0">
            <a:spAutoFit/>
          </a:bodyPr>
          <a:lstStyle/>
          <a:p>
            <a:pPr lvl="0"/>
            <a:r>
              <a:rPr lang="en-US" sz="2600" dirty="0">
                <a:solidFill>
                  <a:prstClr val="black"/>
                </a:solidFill>
                <a:latin typeface="Eras Demi ITC" panose="020B0805030504020804" pitchFamily="34" charset="0"/>
              </a:rPr>
              <a:t>“Pure and undefiled religion in the sight of our God and Father is this: to visit orphans and widows in their distress, and to keep oneself unstained by the world.”</a:t>
            </a:r>
          </a:p>
          <a:p>
            <a:pPr lvl="0" algn="r"/>
            <a:r>
              <a:rPr lang="en-US" sz="2600" dirty="0">
                <a:solidFill>
                  <a:prstClr val="black"/>
                </a:solidFill>
                <a:latin typeface="Eras Demi ITC" panose="020B0805030504020804" pitchFamily="34" charset="0"/>
              </a:rPr>
              <a:t>(James 1:27)</a:t>
            </a:r>
          </a:p>
          <a:p>
            <a:pPr lvl="0"/>
            <a:endParaRPr lang="en-US" sz="2600" dirty="0">
              <a:solidFill>
                <a:prstClr val="black"/>
              </a:solidFill>
              <a:latin typeface="Eras Demi ITC" panose="020B0805030504020804" pitchFamily="34" charset="0"/>
            </a:endParaRPr>
          </a:p>
          <a:p>
            <a:pPr lvl="0"/>
            <a:r>
              <a:rPr lang="en-US" sz="2600" dirty="0">
                <a:solidFill>
                  <a:prstClr val="black"/>
                </a:solidFill>
                <a:latin typeface="Eras Demi ITC" panose="020B0805030504020804" pitchFamily="34" charset="0"/>
              </a:rPr>
              <a:t>Now at this time while the disciples were increasing in number, a complaint arose on the part of the Hellenistic Jews against the native Hebrews, because their widows were being overlooked in the daily serving of food.</a:t>
            </a:r>
          </a:p>
          <a:p>
            <a:pPr lvl="0" algn="r"/>
            <a:r>
              <a:rPr lang="en-US" sz="2600" dirty="0">
                <a:solidFill>
                  <a:prstClr val="black"/>
                </a:solidFill>
                <a:latin typeface="Eras Demi ITC" panose="020B0805030504020804" pitchFamily="34" charset="0"/>
              </a:rPr>
              <a:t>(Act 6:1; 1 Timothy 5:3-5)</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112952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3046988"/>
          </a:xfrm>
          <a:prstGeom prst="rect">
            <a:avLst/>
          </a:prstGeom>
          <a:noFill/>
        </p:spPr>
        <p:txBody>
          <a:bodyPr wrap="square" rtlCol="0">
            <a:spAutoFit/>
          </a:bodyPr>
          <a:lstStyle/>
          <a:p>
            <a:pPr lvl="0"/>
            <a:r>
              <a:rPr lang="en-US" sz="3200" dirty="0">
                <a:solidFill>
                  <a:prstClr val="black"/>
                </a:solidFill>
                <a:latin typeface="Eras Demi ITC" panose="020B0805030504020804" pitchFamily="34" charset="0"/>
              </a:rPr>
              <a:t>“Do not neglect to show hospitality to strangers, for by this some have entertained angels without knowing it. Remember the prisoners, as though in prison with them, and those who are ill-treated, since you yourselves also are in the body.”</a:t>
            </a:r>
          </a:p>
          <a:p>
            <a:pPr lvl="0" algn="r"/>
            <a:r>
              <a:rPr lang="en-US" sz="3200" dirty="0">
                <a:solidFill>
                  <a:prstClr val="black"/>
                </a:solidFill>
                <a:latin typeface="Eras Demi ITC" panose="020B0805030504020804" pitchFamily="34" charset="0"/>
              </a:rPr>
              <a:t>(Hebrews 13:2-3)</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302354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2554545"/>
          </a:xfrm>
          <a:prstGeom prst="rect">
            <a:avLst/>
          </a:prstGeom>
          <a:noFill/>
        </p:spPr>
        <p:txBody>
          <a:bodyPr wrap="square" rtlCol="0">
            <a:spAutoFit/>
          </a:bodyPr>
          <a:lstStyle/>
          <a:p>
            <a:pPr lvl="0"/>
            <a:r>
              <a:rPr lang="en-US" sz="3200" dirty="0">
                <a:solidFill>
                  <a:prstClr val="black"/>
                </a:solidFill>
                <a:latin typeface="Eras Demi ITC" panose="020B0805030504020804" pitchFamily="34" charset="0"/>
              </a:rPr>
              <a:t>Let us not lose heart in doing good, for in due time we will reap if we do not grow weary. So then, while we have opportunity, let us do good to all people, and especially to those who are of the household of the faith.</a:t>
            </a:r>
          </a:p>
          <a:p>
            <a:pPr lvl="0" algn="r"/>
            <a:r>
              <a:rPr lang="en-US" sz="3200" dirty="0">
                <a:solidFill>
                  <a:prstClr val="black"/>
                </a:solidFill>
                <a:latin typeface="Eras Demi ITC" panose="020B0805030504020804" pitchFamily="34" charset="0"/>
              </a:rPr>
              <a:t>(Galatians 6:9-10; 1 John 3:17; James 2:15-16)</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37340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4031873"/>
          </a:xfrm>
          <a:prstGeom prst="rect">
            <a:avLst/>
          </a:prstGeom>
          <a:noFill/>
        </p:spPr>
        <p:txBody>
          <a:bodyPr wrap="square" rtlCol="0">
            <a:spAutoFit/>
          </a:bodyPr>
          <a:lstStyle/>
          <a:p>
            <a:pPr lvl="0"/>
            <a:r>
              <a:rPr lang="en-US" sz="3200" dirty="0">
                <a:solidFill>
                  <a:prstClr val="black"/>
                </a:solidFill>
                <a:latin typeface="Eras Demi ITC" panose="020B0805030504020804" pitchFamily="34" charset="0"/>
              </a:rPr>
              <a:t>What is the purpose of benevolence?</a:t>
            </a:r>
          </a:p>
          <a:p>
            <a:pPr lvl="0"/>
            <a:endParaRPr lang="en-US" sz="3200" dirty="0">
              <a:solidFill>
                <a:prstClr val="black"/>
              </a:solidFill>
              <a:latin typeface="Eras Demi ITC" panose="020B0805030504020804" pitchFamily="34" charset="0"/>
            </a:endParaRPr>
          </a:p>
          <a:p>
            <a:pPr lvl="0"/>
            <a:r>
              <a:rPr lang="en-US" sz="3200" dirty="0">
                <a:solidFill>
                  <a:prstClr val="black"/>
                </a:solidFill>
                <a:latin typeface="Eras Demi ITC" panose="020B0805030504020804" pitchFamily="34" charset="0"/>
              </a:rPr>
              <a:t>How much should I help?</a:t>
            </a:r>
          </a:p>
          <a:p>
            <a:pPr lvl="0"/>
            <a:endParaRPr lang="en-US" sz="3200" dirty="0">
              <a:solidFill>
                <a:prstClr val="black"/>
              </a:solidFill>
              <a:latin typeface="Eras Demi ITC" panose="020B0805030504020804" pitchFamily="34" charset="0"/>
            </a:endParaRPr>
          </a:p>
          <a:p>
            <a:pPr lvl="0"/>
            <a:r>
              <a:rPr lang="en-US" sz="3200" dirty="0">
                <a:solidFill>
                  <a:prstClr val="black"/>
                </a:solidFill>
                <a:latin typeface="Eras Demi ITC" panose="020B0805030504020804" pitchFamily="34" charset="0"/>
              </a:rPr>
              <a:t>Do I have a responsibility to every homeless person that asks for money?</a:t>
            </a:r>
          </a:p>
          <a:p>
            <a:pPr lvl="0"/>
            <a:endParaRPr lang="en-US" sz="3200" dirty="0">
              <a:solidFill>
                <a:prstClr val="black"/>
              </a:solidFill>
              <a:latin typeface="Eras Demi ITC" panose="020B0805030504020804" pitchFamily="34" charset="0"/>
            </a:endParaRPr>
          </a:p>
          <a:p>
            <a:pPr lvl="0"/>
            <a:r>
              <a:rPr lang="en-US" sz="3200" dirty="0">
                <a:solidFill>
                  <a:prstClr val="black"/>
                </a:solidFill>
                <a:latin typeface="Eras Demi ITC" panose="020B0805030504020804" pitchFamily="34" charset="0"/>
              </a:rPr>
              <a:t>How can I be benevolent without money?</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Some things to Consider</a:t>
            </a:r>
          </a:p>
        </p:txBody>
      </p:sp>
    </p:spTree>
    <p:extLst>
      <p:ext uri="{BB962C8B-B14F-4D97-AF65-F5344CB8AC3E}">
        <p14:creationId xmlns:p14="http://schemas.microsoft.com/office/powerpoint/2010/main" val="346830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5" y="164488"/>
            <a:ext cx="9528754"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684354"/>
            <a:ext cx="8792308"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Eras Demi ITC" panose="020B0805030504020804" pitchFamily="34" charset="0"/>
              </a:rPr>
              <a:t>The act of being benevolent.</a:t>
            </a:r>
          </a:p>
          <a:p>
            <a:pPr marL="571500" indent="-571500">
              <a:buFont typeface="Arial" panose="020B0604020202020204" pitchFamily="34" charset="0"/>
              <a:buChar char="•"/>
            </a:pPr>
            <a:r>
              <a:rPr lang="en-US" sz="3600" dirty="0">
                <a:latin typeface="Eras Demi ITC" panose="020B0805030504020804" pitchFamily="34" charset="0"/>
              </a:rPr>
              <a:t>A disposition to do good.</a:t>
            </a:r>
          </a:p>
          <a:p>
            <a:pPr marL="571500" indent="-571500">
              <a:buFont typeface="Arial" panose="020B0604020202020204" pitchFamily="34" charset="0"/>
              <a:buChar char="•"/>
            </a:pPr>
            <a:r>
              <a:rPr lang="en-US" sz="3600" dirty="0">
                <a:latin typeface="Eras Demi ITC" panose="020B0805030504020804" pitchFamily="34" charset="0"/>
              </a:rPr>
              <a:t>Helping people.</a:t>
            </a:r>
          </a:p>
          <a:p>
            <a:endParaRPr lang="en-US" sz="3600" dirty="0">
              <a:latin typeface="Eras Demi ITC" panose="020B0805030504020804" pitchFamily="34" charset="0"/>
            </a:endParaRP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8792308"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is Benevolence?</a:t>
            </a:r>
          </a:p>
        </p:txBody>
      </p:sp>
    </p:spTree>
    <p:extLst>
      <p:ext uri="{BB962C8B-B14F-4D97-AF65-F5344CB8AC3E}">
        <p14:creationId xmlns:p14="http://schemas.microsoft.com/office/powerpoint/2010/main" val="142578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2862322"/>
          </a:xfrm>
          <a:prstGeom prst="rect">
            <a:avLst/>
          </a:prstGeom>
          <a:noFill/>
        </p:spPr>
        <p:txBody>
          <a:bodyPr wrap="square" rtlCol="0">
            <a:spAutoFit/>
          </a:bodyPr>
          <a:lstStyle/>
          <a:p>
            <a:r>
              <a:rPr lang="en-US" sz="3600" dirty="0">
                <a:latin typeface="Eras Demi ITC" panose="020B0805030504020804" pitchFamily="34" charset="0"/>
              </a:rPr>
              <a:t>“The King will answer and say to them, 'Truly I say to you, to the extent that you did it to one of these brothers of Mine, even the least of them, you did it to Me.’” </a:t>
            </a:r>
          </a:p>
          <a:p>
            <a:pPr algn="r"/>
            <a:r>
              <a:rPr lang="en-US" sz="3600" dirty="0">
                <a:latin typeface="Eras Demi ITC" panose="020B0805030504020804" pitchFamily="34" charset="0"/>
              </a:rPr>
              <a:t>(Matthew 25:40)</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104776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2308324"/>
          </a:xfrm>
          <a:prstGeom prst="rect">
            <a:avLst/>
          </a:prstGeom>
          <a:noFill/>
        </p:spPr>
        <p:txBody>
          <a:bodyPr wrap="square" rtlCol="0">
            <a:spAutoFit/>
          </a:bodyPr>
          <a:lstStyle/>
          <a:p>
            <a:r>
              <a:rPr lang="en-US" sz="3600" dirty="0">
                <a:latin typeface="Eras Demi ITC" panose="020B0805030504020804" pitchFamily="34" charset="0"/>
              </a:rPr>
              <a:t>"For whoever gives you a cup of water to drink because of your name as followers of Christ, truly I say to you, he will not lose his reward.”</a:t>
            </a:r>
          </a:p>
          <a:p>
            <a:pPr algn="r"/>
            <a:r>
              <a:rPr lang="en-US" sz="3600" dirty="0">
                <a:latin typeface="Eras Demi ITC" panose="020B0805030504020804" pitchFamily="34" charset="0"/>
              </a:rPr>
              <a:t>(Mark 9:41)</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2520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4031873"/>
          </a:xfrm>
          <a:prstGeom prst="rect">
            <a:avLst/>
          </a:prstGeom>
          <a:noFill/>
        </p:spPr>
        <p:txBody>
          <a:bodyPr wrap="square" rtlCol="0">
            <a:spAutoFit/>
          </a:bodyPr>
          <a:lstStyle/>
          <a:p>
            <a:r>
              <a:rPr lang="en-US" sz="3200" dirty="0">
                <a:latin typeface="Eras Demi ITC" panose="020B0805030504020804" pitchFamily="34" charset="0"/>
              </a:rPr>
              <a:t>“And all those who had believed were together and had all things in common; and they began selling their property and possessions and were sharing them with all, as anyone might have need. Day by day continuing with one mind in the temple, and breaking bread from house to house, they were taking their meals together with gladness and sincerity of heart”</a:t>
            </a:r>
          </a:p>
          <a:p>
            <a:pPr algn="r"/>
            <a:r>
              <a:rPr lang="en-US" sz="3200" dirty="0">
                <a:latin typeface="Eras Demi ITC" panose="020B0805030504020804" pitchFamily="34" charset="0"/>
              </a:rPr>
              <a:t>(Acts 2:44-46)</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413357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3416320"/>
          </a:xfrm>
          <a:prstGeom prst="rect">
            <a:avLst/>
          </a:prstGeom>
          <a:noFill/>
        </p:spPr>
        <p:txBody>
          <a:bodyPr wrap="square" rtlCol="0">
            <a:spAutoFit/>
          </a:bodyPr>
          <a:lstStyle/>
          <a:p>
            <a:pPr lvl="0"/>
            <a:r>
              <a:rPr lang="en-US" sz="2400" dirty="0">
                <a:solidFill>
                  <a:prstClr val="black"/>
                </a:solidFill>
                <a:latin typeface="Eras Demi ITC" panose="020B0805030504020804" pitchFamily="34" charset="0"/>
              </a:rPr>
              <a:t>“And the congregation of those who believed were of one heart and soul; and not one of them claimed that anything belonging to him was his own, but all things were common property to them. And with great power the apostles were giving testimony to the resurrection of the Lord Jesus, and abundant grace was upon them all. For there was not a needy person among them, for all who were owners of land or houses would sell them and bring the proceeds of the sales and lay them at the apostles' feet, and they would be distributed to each as any had need.”</a:t>
            </a:r>
          </a:p>
          <a:p>
            <a:pPr lvl="0" algn="r"/>
            <a:r>
              <a:rPr lang="en-US" sz="2400" dirty="0">
                <a:solidFill>
                  <a:prstClr val="black"/>
                </a:solidFill>
                <a:latin typeface="Eras Demi ITC" panose="020B0805030504020804" pitchFamily="34" charset="0"/>
              </a:rPr>
              <a:t>(Acts 4:32-35)</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123767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3539430"/>
          </a:xfrm>
          <a:prstGeom prst="rect">
            <a:avLst/>
          </a:prstGeom>
          <a:noFill/>
        </p:spPr>
        <p:txBody>
          <a:bodyPr wrap="square" rtlCol="0">
            <a:spAutoFit/>
          </a:bodyPr>
          <a:lstStyle/>
          <a:p>
            <a:pPr lvl="0"/>
            <a:r>
              <a:rPr lang="en-US" sz="2800" dirty="0">
                <a:solidFill>
                  <a:prstClr val="black"/>
                </a:solidFill>
                <a:latin typeface="Eras Demi ITC" panose="020B0805030504020804" pitchFamily="34" charset="0"/>
              </a:rPr>
              <a:t>“One of them named Agabus stood up and began to indicate by the Spirit that there would certainly be a great famine all over the world. And this took place in the reign of Claudius. And in the proportion that any of the disciples had means, each of them determined to send a contribution for the relief of the brethren living in Judea. And this they did, sending it in charge of Barnabas and Saul to the elders.”</a:t>
            </a:r>
          </a:p>
          <a:p>
            <a:pPr lvl="0" algn="r"/>
            <a:r>
              <a:rPr lang="en-US" sz="2800" dirty="0">
                <a:solidFill>
                  <a:prstClr val="black"/>
                </a:solidFill>
                <a:latin typeface="Eras Demi ITC" panose="020B0805030504020804" pitchFamily="34" charset="0"/>
              </a:rPr>
              <a:t>(Acts 11:28-30)</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5723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3539430"/>
          </a:xfrm>
          <a:prstGeom prst="rect">
            <a:avLst/>
          </a:prstGeom>
          <a:noFill/>
        </p:spPr>
        <p:txBody>
          <a:bodyPr wrap="square" rtlCol="0">
            <a:spAutoFit/>
          </a:bodyPr>
          <a:lstStyle/>
          <a:p>
            <a:pPr lvl="0"/>
            <a:r>
              <a:rPr lang="en-US" sz="3200" dirty="0">
                <a:solidFill>
                  <a:prstClr val="black"/>
                </a:solidFill>
                <a:latin typeface="Eras Demi ITC" panose="020B0805030504020804" pitchFamily="34" charset="0"/>
              </a:rPr>
              <a:t>“For Macedonia and Achaia have been pleased to make a contribution for the poor among the saints in Jerusalem. Yes, they were pleased to do so, and they are indebted to them. For if the Gentiles have shared in their spiritual things, they are indebted to minister to them also in material things.”</a:t>
            </a:r>
          </a:p>
          <a:p>
            <a:pPr lvl="0" algn="r"/>
            <a:r>
              <a:rPr lang="en-US" sz="3200" dirty="0">
                <a:solidFill>
                  <a:prstClr val="black"/>
                </a:solidFill>
                <a:latin typeface="Eras Demi ITC" panose="020B0805030504020804" pitchFamily="34" charset="0"/>
              </a:rPr>
              <a:t>(Romans 15:26-27)</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323648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711-C94D-4291-9A0B-5DC381D11F8B}"/>
              </a:ext>
            </a:extLst>
          </p:cNvPr>
          <p:cNvSpPr>
            <a:spLocks noGrp="1"/>
          </p:cNvSpPr>
          <p:nvPr>
            <p:ph type="title"/>
          </p:nvPr>
        </p:nvSpPr>
        <p:spPr>
          <a:xfrm>
            <a:off x="2462354" y="164488"/>
            <a:ext cx="9549537" cy="1584149"/>
          </a:xfrm>
          <a:solidFill>
            <a:srgbClr val="FF0000"/>
          </a:solidFill>
        </p:spPr>
        <p:txBody>
          <a:bodyPr>
            <a:noAutofit/>
          </a:bodyPr>
          <a:lstStyle/>
          <a:p>
            <a:r>
              <a:rPr lang="en-US" sz="9600" dirty="0">
                <a:solidFill>
                  <a:schemeClr val="bg1"/>
                </a:solidFill>
                <a:effectLst>
                  <a:outerShdw blurRad="50800" dist="38100" dir="2700000" algn="tl" rotWithShape="0">
                    <a:prstClr val="black">
                      <a:alpha val="40000"/>
                    </a:prstClr>
                  </a:outerShdw>
                </a:effectLst>
                <a:latin typeface="Crillee" pitchFamily="2" charset="0"/>
              </a:rPr>
              <a:t>Be Benevolent</a:t>
            </a:r>
          </a:p>
        </p:txBody>
      </p:sp>
      <p:pic>
        <p:nvPicPr>
          <p:cNvPr id="5" name="Content Placeholder 4">
            <a:extLst>
              <a:ext uri="{FF2B5EF4-FFF2-40B4-BE49-F238E27FC236}">
                <a16:creationId xmlns:a16="http://schemas.microsoft.com/office/drawing/2014/main" id="{434FC036-0521-4845-92B6-0963F4B5D71E}"/>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2355" cy="1748637"/>
          </a:xfrm>
        </p:spPr>
      </p:pic>
      <p:sp>
        <p:nvSpPr>
          <p:cNvPr id="6" name="TextBox 5">
            <a:extLst>
              <a:ext uri="{FF2B5EF4-FFF2-40B4-BE49-F238E27FC236}">
                <a16:creationId xmlns:a16="http://schemas.microsoft.com/office/drawing/2014/main" id="{480B1A07-A04A-42FE-8531-FEA6C0406CE2}"/>
              </a:ext>
            </a:extLst>
          </p:cNvPr>
          <p:cNvSpPr txBox="1"/>
          <p:nvPr/>
        </p:nvSpPr>
        <p:spPr>
          <a:xfrm>
            <a:off x="351183" y="2712063"/>
            <a:ext cx="11660708" cy="3539430"/>
          </a:xfrm>
          <a:prstGeom prst="rect">
            <a:avLst/>
          </a:prstGeom>
          <a:noFill/>
        </p:spPr>
        <p:txBody>
          <a:bodyPr wrap="square" rtlCol="0">
            <a:spAutoFit/>
          </a:bodyPr>
          <a:lstStyle/>
          <a:p>
            <a:pPr lvl="0"/>
            <a:r>
              <a:rPr lang="en-US" sz="3200" dirty="0">
                <a:solidFill>
                  <a:prstClr val="black"/>
                </a:solidFill>
                <a:latin typeface="Eras Demi ITC" panose="020B0805030504020804" pitchFamily="34" charset="0"/>
              </a:rPr>
              <a:t>“Now concerning the collection for the saints, as I directed the churches of Galatia, so do you also. On the first day of every week each one of you is to put aside and save, as he may prosper, so that no collections be made when I come. When I arrive, whomever you may approve, I will send them with letters to carry your gift to Jerusalem”</a:t>
            </a:r>
          </a:p>
          <a:p>
            <a:pPr lvl="0" algn="r"/>
            <a:r>
              <a:rPr lang="en-US" sz="3200" dirty="0">
                <a:solidFill>
                  <a:prstClr val="black"/>
                </a:solidFill>
                <a:latin typeface="Eras Demi ITC" panose="020B0805030504020804" pitchFamily="34" charset="0"/>
              </a:rPr>
              <a:t>(1 Corinthians 16:1-3)</a:t>
            </a:r>
          </a:p>
        </p:txBody>
      </p:sp>
      <p:sp>
        <p:nvSpPr>
          <p:cNvPr id="3" name="TextBox 2">
            <a:extLst>
              <a:ext uri="{FF2B5EF4-FFF2-40B4-BE49-F238E27FC236}">
                <a16:creationId xmlns:a16="http://schemas.microsoft.com/office/drawing/2014/main" id="{158E078D-7967-402D-9998-9FD200F562FA}"/>
              </a:ext>
            </a:extLst>
          </p:cNvPr>
          <p:cNvSpPr txBox="1"/>
          <p:nvPr/>
        </p:nvSpPr>
        <p:spPr>
          <a:xfrm>
            <a:off x="351183" y="1700459"/>
            <a:ext cx="11489634" cy="1107996"/>
          </a:xfrm>
          <a:prstGeom prst="rect">
            <a:avLst/>
          </a:prstGeom>
          <a:noFill/>
        </p:spPr>
        <p:txBody>
          <a:bodyPr wrap="square" rtlCol="0">
            <a:spAutoFit/>
          </a:bodyPr>
          <a:lstStyle/>
          <a:p>
            <a:r>
              <a:rPr lang="en-US" sz="6600" dirty="0">
                <a:effectLst>
                  <a:outerShdw blurRad="38100" dist="38100" dir="2700000" algn="tl">
                    <a:srgbClr val="000000">
                      <a:alpha val="43137"/>
                    </a:srgbClr>
                  </a:outerShdw>
                </a:effectLst>
                <a:latin typeface="Crillee It BT" panose="020907060305060C0404" pitchFamily="18" charset="0"/>
              </a:rPr>
              <a:t>What does the Bible say?</a:t>
            </a:r>
          </a:p>
        </p:txBody>
      </p:sp>
    </p:spTree>
    <p:extLst>
      <p:ext uri="{BB962C8B-B14F-4D97-AF65-F5344CB8AC3E}">
        <p14:creationId xmlns:p14="http://schemas.microsoft.com/office/powerpoint/2010/main" val="304673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2966</TotalTime>
  <Words>979</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Eras Demi ITC</vt:lpstr>
      <vt:lpstr>Arial</vt:lpstr>
      <vt:lpstr>Calibri Light</vt:lpstr>
      <vt:lpstr>Crillee It BT</vt:lpstr>
      <vt:lpstr>Crillee</vt:lpstr>
      <vt:lpstr>Calibri</vt:lpstr>
      <vt:lpstr>Office Theme</vt:lpstr>
      <vt:lpstr>Christianity</vt:lpstr>
      <vt:lpstr>Be Benevolent</vt:lpstr>
      <vt:lpstr>Be Benevolent</vt:lpstr>
      <vt:lpstr>Be Benevolent</vt:lpstr>
      <vt:lpstr>Be Benevolent</vt:lpstr>
      <vt:lpstr>Be Benevolent</vt:lpstr>
      <vt:lpstr>Be Benevolent</vt:lpstr>
      <vt:lpstr>Be Benevolent</vt:lpstr>
      <vt:lpstr>Be Benevolent</vt:lpstr>
      <vt:lpstr>Be Benevolent</vt:lpstr>
      <vt:lpstr>Be Benevolent</vt:lpstr>
      <vt:lpstr>Be Benevolent</vt:lpstr>
      <vt:lpstr>Be Benevolent</vt:lpstr>
      <vt:lpstr>Be Benevolent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Josh Blackmer</cp:lastModifiedBy>
  <cp:revision>59</cp:revision>
  <dcterms:created xsi:type="dcterms:W3CDTF">2018-08-15T14:06:51Z</dcterms:created>
  <dcterms:modified xsi:type="dcterms:W3CDTF">2019-09-01T12:46:56Z</dcterms:modified>
</cp:coreProperties>
</file>