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13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DF6033-30EF-4FCC-8A02-C8513DB279AB}" type="datetimeFigureOut">
              <a:rPr lang="en-US" smtClean="0"/>
              <a:t>8/24/2019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1894283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DF6033-30EF-4FCC-8A02-C8513DB279AB}" type="datetimeFigureOut">
              <a:rPr lang="en-US" smtClean="0"/>
              <a:t>8/24/2019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2400677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DF6033-30EF-4FCC-8A02-C8513DB279AB}" type="datetimeFigureOut">
              <a:rPr lang="en-US" smtClean="0"/>
              <a:t>8/24/2019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328907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DF6033-30EF-4FCC-8A02-C8513DB279AB}" type="datetimeFigureOut">
              <a:rPr lang="en-US" smtClean="0"/>
              <a:t>8/24/2019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54643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DF6033-30EF-4FCC-8A02-C8513DB279AB}" type="datetimeFigureOut">
              <a:rPr lang="en-US" smtClean="0"/>
              <a:t>8/24/2019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97820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DF6033-30EF-4FCC-8A02-C8513DB279AB}" type="datetimeFigureOut">
              <a:rPr lang="en-US" smtClean="0"/>
              <a:t>8/24/2019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1476652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DF6033-30EF-4FCC-8A02-C8513DB279AB}" type="datetimeFigureOut">
              <a:rPr lang="en-US" smtClean="0"/>
              <a:t>8/24/2019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306380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DF6033-30EF-4FCC-8A02-C8513DB279AB}" type="datetimeFigureOut">
              <a:rPr lang="en-US" smtClean="0"/>
              <a:t>8/24/2019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24190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F6033-30EF-4FCC-8A02-C8513DB279AB}" type="datetimeFigureOut">
              <a:rPr lang="en-US" smtClean="0"/>
              <a:t>8/24/2019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2613441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DF6033-30EF-4FCC-8A02-C8513DB279AB}" type="datetimeFigureOut">
              <a:rPr lang="en-US" smtClean="0"/>
              <a:t>8/24/2019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2933628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DF6033-30EF-4FCC-8A02-C8513DB279AB}" type="datetimeFigureOut">
              <a:rPr lang="en-US" smtClean="0"/>
              <a:t>8/24/2019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B92BE-9FCE-4043-839C-DAF2F5F873F7}" type="slidenum">
              <a:rPr lang="en-US" smtClean="0"/>
              <a:t>‹#›</a:t>
            </a:fld>
            <a:endParaRPr lang="en-US"/>
          </a:p>
        </p:txBody>
      </p:sp>
    </p:spTree>
    <p:extLst>
      <p:ext uri="{BB962C8B-B14F-4D97-AF65-F5344CB8AC3E}">
        <p14:creationId xmlns:p14="http://schemas.microsoft.com/office/powerpoint/2010/main" val="2637379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F6033-30EF-4FCC-8A02-C8513DB279AB}" type="datetimeFigureOut">
              <a:rPr lang="en-US" smtClean="0"/>
              <a:t>8/24/2019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5B92BE-9FCE-4043-839C-DAF2F5F873F7}" type="slidenum">
              <a:rPr lang="en-US" smtClean="0"/>
              <a:t>‹#›</a:t>
            </a:fld>
            <a:endParaRPr lang="en-US"/>
          </a:p>
        </p:txBody>
      </p:sp>
    </p:spTree>
    <p:extLst>
      <p:ext uri="{BB962C8B-B14F-4D97-AF65-F5344CB8AC3E}">
        <p14:creationId xmlns:p14="http://schemas.microsoft.com/office/powerpoint/2010/main" val="41167601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195E-1FEB-45C7-9E18-DF6ABDA494B6}"/>
              </a:ext>
            </a:extLst>
          </p:cNvPr>
          <p:cNvSpPr>
            <a:spLocks noGrp="1"/>
          </p:cNvSpPr>
          <p:nvPr>
            <p:ph type="ctrTitle"/>
          </p:nvPr>
        </p:nvSpPr>
        <p:spPr>
          <a:xfrm>
            <a:off x="782787" y="4218703"/>
            <a:ext cx="11395363" cy="2445327"/>
          </a:xfrm>
          <a:solidFill>
            <a:srgbClr val="FF0000"/>
          </a:solidFill>
        </p:spPr>
        <p:txBody>
          <a:bodyPr>
            <a:noAutofit/>
          </a:bodyPr>
          <a:lstStyle/>
          <a:p>
            <a:r>
              <a:rPr lang="en-US" sz="14400" dirty="0">
                <a:solidFill>
                  <a:srgbClr val="FFFF00"/>
                </a:solidFill>
                <a:effectLst>
                  <a:outerShdw blurRad="50800" dist="38100" dir="2700000" algn="tl" rotWithShape="0">
                    <a:prstClr val="black">
                      <a:alpha val="40000"/>
                    </a:prstClr>
                  </a:outerShdw>
                </a:effectLst>
                <a:latin typeface="Crillee" pitchFamily="2" charset="0"/>
              </a:rPr>
              <a:t>Christianity</a:t>
            </a:r>
          </a:p>
        </p:txBody>
      </p:sp>
      <p:pic>
        <p:nvPicPr>
          <p:cNvPr id="5" name="Picture 4">
            <a:extLst>
              <a:ext uri="{FF2B5EF4-FFF2-40B4-BE49-F238E27FC236}">
                <a16:creationId xmlns:a16="http://schemas.microsoft.com/office/drawing/2014/main" id="{9357C1C1-DBEF-4E59-B14E-F8C99BFFE623}"/>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09684" y="-219221"/>
            <a:ext cx="6305684" cy="4679444"/>
          </a:xfrm>
          <a:prstGeom prst="rect">
            <a:avLst/>
          </a:prstGeom>
        </p:spPr>
      </p:pic>
    </p:spTree>
    <p:extLst>
      <p:ext uri="{BB962C8B-B14F-4D97-AF65-F5344CB8AC3E}">
        <p14:creationId xmlns:p14="http://schemas.microsoft.com/office/powerpoint/2010/main" val="660294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1A711-C94D-4291-9A0B-5DC381D11F8B}"/>
              </a:ext>
            </a:extLst>
          </p:cNvPr>
          <p:cNvSpPr>
            <a:spLocks noGrp="1"/>
          </p:cNvSpPr>
          <p:nvPr>
            <p:ph type="title"/>
          </p:nvPr>
        </p:nvSpPr>
        <p:spPr>
          <a:xfrm>
            <a:off x="2356337" y="171415"/>
            <a:ext cx="9655553" cy="1584149"/>
          </a:xfrm>
          <a:solidFill>
            <a:srgbClr val="FF0000"/>
          </a:solidFill>
        </p:spPr>
        <p:txBody>
          <a:bodyPr>
            <a:noAutofit/>
          </a:bodyPr>
          <a:lstStyle/>
          <a:p>
            <a:r>
              <a:rPr lang="en-US" sz="8800" dirty="0">
                <a:solidFill>
                  <a:schemeClr val="bg1"/>
                </a:solidFill>
                <a:effectLst>
                  <a:outerShdw blurRad="50800" dist="38100" dir="2700000" algn="tl" rotWithShape="0">
                    <a:prstClr val="black">
                      <a:alpha val="40000"/>
                    </a:prstClr>
                  </a:outerShdw>
                </a:effectLst>
                <a:latin typeface="Crillee" pitchFamily="2" charset="0"/>
              </a:rPr>
              <a:t>Live Sanctified</a:t>
            </a:r>
          </a:p>
        </p:txBody>
      </p:sp>
      <p:pic>
        <p:nvPicPr>
          <p:cNvPr id="5" name="Content Placeholder 4">
            <a:extLst>
              <a:ext uri="{FF2B5EF4-FFF2-40B4-BE49-F238E27FC236}">
                <a16:creationId xmlns:a16="http://schemas.microsoft.com/office/drawing/2014/main" id="{434FC036-0521-4845-92B6-0963F4B5D71E}"/>
              </a:ext>
            </a:extLst>
          </p:cNvPr>
          <p:cNvPicPr>
            <a:picLocks noGrp="1" noChangeAspect="1"/>
          </p:cNvPicPr>
          <p:nvPr>
            <p:ph idx="1"/>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0" y="0"/>
            <a:ext cx="2356338" cy="1748637"/>
          </a:xfrm>
        </p:spPr>
      </p:pic>
      <p:sp>
        <p:nvSpPr>
          <p:cNvPr id="6" name="TextBox 5">
            <a:extLst>
              <a:ext uri="{FF2B5EF4-FFF2-40B4-BE49-F238E27FC236}">
                <a16:creationId xmlns:a16="http://schemas.microsoft.com/office/drawing/2014/main" id="{480B1A07-A04A-42FE-8531-FEA6C0406CE2}"/>
              </a:ext>
            </a:extLst>
          </p:cNvPr>
          <p:cNvSpPr txBox="1"/>
          <p:nvPr/>
        </p:nvSpPr>
        <p:spPr>
          <a:xfrm>
            <a:off x="180110" y="2856633"/>
            <a:ext cx="10312044" cy="2554545"/>
          </a:xfrm>
          <a:prstGeom prst="rect">
            <a:avLst/>
          </a:prstGeom>
          <a:noFill/>
        </p:spPr>
        <p:txBody>
          <a:bodyPr wrap="square" rtlCol="0">
            <a:spAutoFit/>
          </a:bodyPr>
          <a:lstStyle/>
          <a:p>
            <a:pPr marL="571500" indent="-571500">
              <a:buFont typeface="Arial" panose="020B0604020202020204" pitchFamily="34" charset="0"/>
              <a:buChar char="•"/>
            </a:pPr>
            <a:r>
              <a:rPr lang="en-US" sz="4000" dirty="0">
                <a:latin typeface="Eras Demi ITC" panose="020B0805030504020804" pitchFamily="34" charset="0"/>
              </a:rPr>
              <a:t>The process of sanctifying something.</a:t>
            </a:r>
          </a:p>
          <a:p>
            <a:pPr marL="571500" indent="-571500">
              <a:buFont typeface="Arial" panose="020B0604020202020204" pitchFamily="34" charset="0"/>
              <a:buChar char="•"/>
            </a:pPr>
            <a:r>
              <a:rPr lang="en-US" sz="4000" dirty="0">
                <a:latin typeface="Eras Demi ITC" panose="020B0805030504020804" pitchFamily="34" charset="0"/>
              </a:rPr>
              <a:t>To make something holy or consecrated. </a:t>
            </a:r>
          </a:p>
          <a:p>
            <a:pPr marL="571500" indent="-571500">
              <a:buFont typeface="Arial" panose="020B0604020202020204" pitchFamily="34" charset="0"/>
              <a:buChar char="•"/>
            </a:pPr>
            <a:r>
              <a:rPr lang="en-US" sz="4000" dirty="0">
                <a:latin typeface="Eras Demi ITC" panose="020B0805030504020804" pitchFamily="34" charset="0"/>
              </a:rPr>
              <a:t>Holy vs Common</a:t>
            </a:r>
          </a:p>
        </p:txBody>
      </p:sp>
      <p:sp>
        <p:nvSpPr>
          <p:cNvPr id="3" name="TextBox 2">
            <a:extLst>
              <a:ext uri="{FF2B5EF4-FFF2-40B4-BE49-F238E27FC236}">
                <a16:creationId xmlns:a16="http://schemas.microsoft.com/office/drawing/2014/main" id="{158E078D-7967-402D-9998-9FD200F562FA}"/>
              </a:ext>
            </a:extLst>
          </p:cNvPr>
          <p:cNvSpPr txBox="1"/>
          <p:nvPr/>
        </p:nvSpPr>
        <p:spPr>
          <a:xfrm>
            <a:off x="180110" y="1748637"/>
            <a:ext cx="10303252" cy="1107996"/>
          </a:xfrm>
          <a:prstGeom prst="rect">
            <a:avLst/>
          </a:prstGeom>
          <a:noFill/>
        </p:spPr>
        <p:txBody>
          <a:bodyPr wrap="square" rtlCol="0">
            <a:spAutoFit/>
          </a:bodyPr>
          <a:lstStyle/>
          <a:p>
            <a:r>
              <a:rPr lang="en-US" sz="6600" dirty="0">
                <a:effectLst>
                  <a:outerShdw blurRad="38100" dist="38100" dir="2700000" algn="tl">
                    <a:srgbClr val="000000">
                      <a:alpha val="43137"/>
                    </a:srgbClr>
                  </a:outerShdw>
                </a:effectLst>
                <a:latin typeface="Crillee It BT" panose="020907060305060C0404" pitchFamily="18" charset="0"/>
              </a:rPr>
              <a:t>What is sanctification?</a:t>
            </a:r>
          </a:p>
        </p:txBody>
      </p:sp>
    </p:spTree>
    <p:extLst>
      <p:ext uri="{BB962C8B-B14F-4D97-AF65-F5344CB8AC3E}">
        <p14:creationId xmlns:p14="http://schemas.microsoft.com/office/powerpoint/2010/main" val="1047769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fade">
                                      <p:cBhvr>
                                        <p:cTn id="20" dur="500"/>
                                        <p:tgtEl>
                                          <p:spTgt spid="6">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Effect transition="in" filter="fade">
                                      <p:cBhvr>
                                        <p:cTn id="25" dur="500"/>
                                        <p:tgtEl>
                                          <p:spTgt spid="6">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Effect transition="in" filter="fade">
                                      <p:cBhvr>
                                        <p:cTn id="30"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80B1A07-A04A-42FE-8531-FEA6C0406CE2}"/>
              </a:ext>
            </a:extLst>
          </p:cNvPr>
          <p:cNvSpPr txBox="1"/>
          <p:nvPr/>
        </p:nvSpPr>
        <p:spPr>
          <a:xfrm>
            <a:off x="188902" y="2856633"/>
            <a:ext cx="11822988" cy="3539430"/>
          </a:xfrm>
          <a:prstGeom prst="rect">
            <a:avLst/>
          </a:prstGeom>
          <a:noFill/>
        </p:spPr>
        <p:txBody>
          <a:bodyPr wrap="square" rtlCol="0">
            <a:spAutoFit/>
          </a:bodyPr>
          <a:lstStyle/>
          <a:p>
            <a:r>
              <a:rPr lang="en-US" sz="2800" dirty="0">
                <a:latin typeface="Eras Demi ITC" panose="020B0805030504020804" pitchFamily="34" charset="0"/>
              </a:rPr>
              <a:t>Or do you not know that the unrighteous will not inherit the kingdom of God? Do not be deceived; neither fornicators, nor idolaters, nor adulterers, nor effeminate, nor homosexuals, nor thieves, nor the covetous, nor drunkards, nor revilers, nor swindlers, will inherit the kingdom of God. Such were some of you; but you were washed, but you were sanctified, but you were justified in the name of the Lord Jesus Christ and in the Spirit of our God.</a:t>
            </a:r>
          </a:p>
          <a:p>
            <a:pPr algn="r"/>
            <a:r>
              <a:rPr lang="en-US" sz="2800" dirty="0">
                <a:latin typeface="Eras Demi ITC" panose="020B0805030504020804" pitchFamily="34" charset="0"/>
              </a:rPr>
              <a:t>(1 Corinthians 6:9-11)</a:t>
            </a:r>
          </a:p>
        </p:txBody>
      </p:sp>
      <p:sp>
        <p:nvSpPr>
          <p:cNvPr id="3" name="TextBox 2">
            <a:extLst>
              <a:ext uri="{FF2B5EF4-FFF2-40B4-BE49-F238E27FC236}">
                <a16:creationId xmlns:a16="http://schemas.microsoft.com/office/drawing/2014/main" id="{158E078D-7967-402D-9998-9FD200F562FA}"/>
              </a:ext>
            </a:extLst>
          </p:cNvPr>
          <p:cNvSpPr txBox="1"/>
          <p:nvPr/>
        </p:nvSpPr>
        <p:spPr>
          <a:xfrm>
            <a:off x="180110" y="1748637"/>
            <a:ext cx="10303252" cy="1107996"/>
          </a:xfrm>
          <a:prstGeom prst="rect">
            <a:avLst/>
          </a:prstGeom>
          <a:noFill/>
        </p:spPr>
        <p:txBody>
          <a:bodyPr wrap="square" rtlCol="0">
            <a:spAutoFit/>
          </a:bodyPr>
          <a:lstStyle/>
          <a:p>
            <a:r>
              <a:rPr lang="en-US" sz="6600" dirty="0">
                <a:effectLst>
                  <a:outerShdw blurRad="38100" dist="38100" dir="2700000" algn="tl">
                    <a:srgbClr val="000000">
                      <a:alpha val="43137"/>
                    </a:srgbClr>
                  </a:outerShdw>
                </a:effectLst>
                <a:latin typeface="Crillee It BT" panose="020907060305060C0404" pitchFamily="18" charset="0"/>
              </a:rPr>
              <a:t>What does the bible say?</a:t>
            </a:r>
          </a:p>
        </p:txBody>
      </p:sp>
      <p:sp>
        <p:nvSpPr>
          <p:cNvPr id="14" name="Title 1">
            <a:extLst>
              <a:ext uri="{FF2B5EF4-FFF2-40B4-BE49-F238E27FC236}">
                <a16:creationId xmlns:a16="http://schemas.microsoft.com/office/drawing/2014/main" id="{CCE3BEB2-0364-4E36-9B9C-4E6E6ABC24A1}"/>
              </a:ext>
            </a:extLst>
          </p:cNvPr>
          <p:cNvSpPr>
            <a:spLocks noGrp="1"/>
          </p:cNvSpPr>
          <p:nvPr>
            <p:ph type="title"/>
          </p:nvPr>
        </p:nvSpPr>
        <p:spPr>
          <a:xfrm>
            <a:off x="2356337" y="171415"/>
            <a:ext cx="9655553" cy="1584149"/>
          </a:xfrm>
          <a:solidFill>
            <a:srgbClr val="FF0000"/>
          </a:solidFill>
        </p:spPr>
        <p:txBody>
          <a:bodyPr>
            <a:noAutofit/>
          </a:bodyPr>
          <a:lstStyle/>
          <a:p>
            <a:r>
              <a:rPr lang="en-US" sz="8800" dirty="0">
                <a:solidFill>
                  <a:schemeClr val="bg1"/>
                </a:solidFill>
                <a:effectLst>
                  <a:outerShdw blurRad="50800" dist="38100" dir="2700000" algn="tl" rotWithShape="0">
                    <a:prstClr val="black">
                      <a:alpha val="40000"/>
                    </a:prstClr>
                  </a:outerShdw>
                </a:effectLst>
                <a:latin typeface="Crillee" pitchFamily="2" charset="0"/>
              </a:rPr>
              <a:t>Live Sanctified</a:t>
            </a:r>
          </a:p>
        </p:txBody>
      </p:sp>
      <p:pic>
        <p:nvPicPr>
          <p:cNvPr id="15" name="Content Placeholder 4">
            <a:extLst>
              <a:ext uri="{FF2B5EF4-FFF2-40B4-BE49-F238E27FC236}">
                <a16:creationId xmlns:a16="http://schemas.microsoft.com/office/drawing/2014/main" id="{81C2CF1B-22B1-4241-96CD-2F36DF560FE8}"/>
              </a:ext>
            </a:extLst>
          </p:cNvPr>
          <p:cNvPicPr>
            <a:picLocks noChangeAspect="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0" y="0"/>
            <a:ext cx="2356338" cy="1748637"/>
          </a:xfrm>
          <a:prstGeom prst="rect">
            <a:avLst/>
          </a:prstGeom>
        </p:spPr>
      </p:pic>
    </p:spTree>
    <p:extLst>
      <p:ext uri="{BB962C8B-B14F-4D97-AF65-F5344CB8AC3E}">
        <p14:creationId xmlns:p14="http://schemas.microsoft.com/office/powerpoint/2010/main" val="4217754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500"/>
                                        <p:tgtEl>
                                          <p:spTgt spid="6">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80B1A07-A04A-42FE-8531-FEA6C0406CE2}"/>
              </a:ext>
            </a:extLst>
          </p:cNvPr>
          <p:cNvSpPr txBox="1"/>
          <p:nvPr/>
        </p:nvSpPr>
        <p:spPr>
          <a:xfrm>
            <a:off x="180110" y="2856633"/>
            <a:ext cx="10312044" cy="2554545"/>
          </a:xfrm>
          <a:prstGeom prst="rect">
            <a:avLst/>
          </a:prstGeom>
          <a:noFill/>
        </p:spPr>
        <p:txBody>
          <a:bodyPr wrap="square" rtlCol="0">
            <a:spAutoFit/>
          </a:bodyPr>
          <a:lstStyle/>
          <a:p>
            <a:r>
              <a:rPr lang="en-US" sz="3200" dirty="0">
                <a:latin typeface="Eras Demi ITC" panose="020B0805030504020804" pitchFamily="34" charset="0"/>
              </a:rPr>
              <a:t>To the church of God which is at Corinth, to those who have been sanctified in Christ Jesus, saints by calling, with all who in every place call on the name of our Lord Jesus Christ, their Lord and ours.</a:t>
            </a:r>
          </a:p>
          <a:p>
            <a:pPr algn="r"/>
            <a:r>
              <a:rPr lang="en-US" sz="3200" dirty="0">
                <a:latin typeface="Eras Demi ITC" panose="020B0805030504020804" pitchFamily="34" charset="0"/>
              </a:rPr>
              <a:t>(1Corinthians 1:2)</a:t>
            </a:r>
          </a:p>
        </p:txBody>
      </p:sp>
      <p:sp>
        <p:nvSpPr>
          <p:cNvPr id="3" name="TextBox 2">
            <a:extLst>
              <a:ext uri="{FF2B5EF4-FFF2-40B4-BE49-F238E27FC236}">
                <a16:creationId xmlns:a16="http://schemas.microsoft.com/office/drawing/2014/main" id="{158E078D-7967-402D-9998-9FD200F562FA}"/>
              </a:ext>
            </a:extLst>
          </p:cNvPr>
          <p:cNvSpPr txBox="1"/>
          <p:nvPr/>
        </p:nvSpPr>
        <p:spPr>
          <a:xfrm>
            <a:off x="180110" y="1748637"/>
            <a:ext cx="10303252" cy="1107996"/>
          </a:xfrm>
          <a:prstGeom prst="rect">
            <a:avLst/>
          </a:prstGeom>
          <a:noFill/>
        </p:spPr>
        <p:txBody>
          <a:bodyPr wrap="square" rtlCol="0">
            <a:spAutoFit/>
          </a:bodyPr>
          <a:lstStyle/>
          <a:p>
            <a:r>
              <a:rPr lang="en-US" sz="6600" dirty="0">
                <a:effectLst>
                  <a:outerShdw blurRad="38100" dist="38100" dir="2700000" algn="tl">
                    <a:srgbClr val="000000">
                      <a:alpha val="43137"/>
                    </a:srgbClr>
                  </a:outerShdw>
                </a:effectLst>
                <a:latin typeface="Crillee It BT" panose="020907060305060C0404" pitchFamily="18" charset="0"/>
              </a:rPr>
              <a:t>What does the bible say?</a:t>
            </a:r>
          </a:p>
        </p:txBody>
      </p:sp>
      <p:sp>
        <p:nvSpPr>
          <p:cNvPr id="9" name="Title 8">
            <a:extLst>
              <a:ext uri="{FF2B5EF4-FFF2-40B4-BE49-F238E27FC236}">
                <a16:creationId xmlns:a16="http://schemas.microsoft.com/office/drawing/2014/main" id="{B1004D56-5366-4575-9C30-8EC85ADB2B79}"/>
              </a:ext>
            </a:extLst>
          </p:cNvPr>
          <p:cNvSpPr>
            <a:spLocks noGrp="1"/>
          </p:cNvSpPr>
          <p:nvPr>
            <p:ph type="title"/>
          </p:nvPr>
        </p:nvSpPr>
        <p:spPr/>
        <p:txBody>
          <a:bodyPr/>
          <a:lstStyle/>
          <a:p>
            <a:endParaRPr lang="en-US"/>
          </a:p>
        </p:txBody>
      </p:sp>
      <p:sp>
        <p:nvSpPr>
          <p:cNvPr id="10" name="Title 1">
            <a:extLst>
              <a:ext uri="{FF2B5EF4-FFF2-40B4-BE49-F238E27FC236}">
                <a16:creationId xmlns:a16="http://schemas.microsoft.com/office/drawing/2014/main" id="{5726E798-DDA5-4278-B9FA-0795E047CB1A}"/>
              </a:ext>
            </a:extLst>
          </p:cNvPr>
          <p:cNvSpPr txBox="1">
            <a:spLocks/>
          </p:cNvSpPr>
          <p:nvPr/>
        </p:nvSpPr>
        <p:spPr>
          <a:xfrm>
            <a:off x="2356337" y="171415"/>
            <a:ext cx="9655553" cy="1584149"/>
          </a:xfrm>
          <a:prstGeom prst="rect">
            <a:avLst/>
          </a:prstGeom>
          <a:solidFill>
            <a:srgbClr val="FF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8800">
                <a:solidFill>
                  <a:schemeClr val="bg1"/>
                </a:solidFill>
                <a:effectLst>
                  <a:outerShdw blurRad="50800" dist="38100" dir="2700000" algn="tl" rotWithShape="0">
                    <a:prstClr val="black">
                      <a:alpha val="40000"/>
                    </a:prstClr>
                  </a:outerShdw>
                </a:effectLst>
                <a:latin typeface="Crillee" pitchFamily="2" charset="0"/>
              </a:rPr>
              <a:t>Live Sanctified</a:t>
            </a:r>
            <a:endParaRPr lang="en-US" sz="8800" dirty="0">
              <a:solidFill>
                <a:schemeClr val="bg1"/>
              </a:solidFill>
              <a:effectLst>
                <a:outerShdw blurRad="50800" dist="38100" dir="2700000" algn="tl" rotWithShape="0">
                  <a:prstClr val="black">
                    <a:alpha val="40000"/>
                  </a:prstClr>
                </a:outerShdw>
              </a:effectLst>
              <a:latin typeface="Crillee" pitchFamily="2" charset="0"/>
            </a:endParaRPr>
          </a:p>
        </p:txBody>
      </p:sp>
      <p:pic>
        <p:nvPicPr>
          <p:cNvPr id="11" name="Content Placeholder 4">
            <a:extLst>
              <a:ext uri="{FF2B5EF4-FFF2-40B4-BE49-F238E27FC236}">
                <a16:creationId xmlns:a16="http://schemas.microsoft.com/office/drawing/2014/main" id="{CEDDD24B-8643-4986-ACD2-9E9AA1B9ADDF}"/>
              </a:ext>
            </a:extLst>
          </p:cNvPr>
          <p:cNvPicPr>
            <a:picLocks noChangeAspect="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0" y="0"/>
            <a:ext cx="2356338" cy="1748637"/>
          </a:xfrm>
          <a:prstGeom prst="rect">
            <a:avLst/>
          </a:prstGeom>
        </p:spPr>
      </p:pic>
    </p:spTree>
    <p:extLst>
      <p:ext uri="{BB962C8B-B14F-4D97-AF65-F5344CB8AC3E}">
        <p14:creationId xmlns:p14="http://schemas.microsoft.com/office/powerpoint/2010/main" val="1439675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500"/>
                                        <p:tgtEl>
                                          <p:spTgt spid="6">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80B1A07-A04A-42FE-8531-FEA6C0406CE2}"/>
              </a:ext>
            </a:extLst>
          </p:cNvPr>
          <p:cNvSpPr txBox="1"/>
          <p:nvPr/>
        </p:nvSpPr>
        <p:spPr>
          <a:xfrm>
            <a:off x="188902" y="2856634"/>
            <a:ext cx="10303252" cy="2554545"/>
          </a:xfrm>
          <a:prstGeom prst="rect">
            <a:avLst/>
          </a:prstGeom>
          <a:noFill/>
        </p:spPr>
        <p:txBody>
          <a:bodyPr wrap="square" rtlCol="0">
            <a:spAutoFit/>
          </a:bodyPr>
          <a:lstStyle/>
          <a:p>
            <a:r>
              <a:rPr lang="en-US" sz="4000" dirty="0">
                <a:latin typeface="Eras Demi ITC" panose="020B0805030504020804" pitchFamily="34" charset="0"/>
              </a:rPr>
              <a:t>By this will we have been sanctified through the offering of the body of Jesus Christ once for all. </a:t>
            </a:r>
          </a:p>
          <a:p>
            <a:pPr algn="r"/>
            <a:r>
              <a:rPr lang="en-US" sz="4000" dirty="0">
                <a:latin typeface="Eras Demi ITC" panose="020B0805030504020804" pitchFamily="34" charset="0"/>
              </a:rPr>
              <a:t>(Hebrews 10:10)</a:t>
            </a:r>
          </a:p>
        </p:txBody>
      </p:sp>
      <p:sp>
        <p:nvSpPr>
          <p:cNvPr id="3" name="TextBox 2">
            <a:extLst>
              <a:ext uri="{FF2B5EF4-FFF2-40B4-BE49-F238E27FC236}">
                <a16:creationId xmlns:a16="http://schemas.microsoft.com/office/drawing/2014/main" id="{158E078D-7967-402D-9998-9FD200F562FA}"/>
              </a:ext>
            </a:extLst>
          </p:cNvPr>
          <p:cNvSpPr txBox="1"/>
          <p:nvPr/>
        </p:nvSpPr>
        <p:spPr>
          <a:xfrm>
            <a:off x="180110" y="1748637"/>
            <a:ext cx="10303252" cy="1107996"/>
          </a:xfrm>
          <a:prstGeom prst="rect">
            <a:avLst/>
          </a:prstGeom>
          <a:noFill/>
        </p:spPr>
        <p:txBody>
          <a:bodyPr wrap="square" rtlCol="0">
            <a:spAutoFit/>
          </a:bodyPr>
          <a:lstStyle/>
          <a:p>
            <a:r>
              <a:rPr lang="en-US" sz="6600" dirty="0">
                <a:effectLst>
                  <a:outerShdw blurRad="38100" dist="38100" dir="2700000" algn="tl">
                    <a:srgbClr val="000000">
                      <a:alpha val="43137"/>
                    </a:srgbClr>
                  </a:outerShdw>
                </a:effectLst>
                <a:latin typeface="Crillee It BT" panose="020907060305060C0404" pitchFamily="18" charset="0"/>
              </a:rPr>
              <a:t>What does the bible say?</a:t>
            </a:r>
          </a:p>
        </p:txBody>
      </p:sp>
      <p:sp>
        <p:nvSpPr>
          <p:cNvPr id="9" name="Title 8">
            <a:extLst>
              <a:ext uri="{FF2B5EF4-FFF2-40B4-BE49-F238E27FC236}">
                <a16:creationId xmlns:a16="http://schemas.microsoft.com/office/drawing/2014/main" id="{F5FBF678-F5FD-4457-845F-24218FE79A99}"/>
              </a:ext>
            </a:extLst>
          </p:cNvPr>
          <p:cNvSpPr>
            <a:spLocks noGrp="1"/>
          </p:cNvSpPr>
          <p:nvPr>
            <p:ph type="title"/>
          </p:nvPr>
        </p:nvSpPr>
        <p:spPr/>
        <p:txBody>
          <a:bodyPr/>
          <a:lstStyle/>
          <a:p>
            <a:endParaRPr lang="en-US" dirty="0"/>
          </a:p>
        </p:txBody>
      </p:sp>
      <p:sp>
        <p:nvSpPr>
          <p:cNvPr id="10" name="Title 1">
            <a:extLst>
              <a:ext uri="{FF2B5EF4-FFF2-40B4-BE49-F238E27FC236}">
                <a16:creationId xmlns:a16="http://schemas.microsoft.com/office/drawing/2014/main" id="{4148FB80-B022-436C-80C1-5261A4D2915D}"/>
              </a:ext>
            </a:extLst>
          </p:cNvPr>
          <p:cNvSpPr txBox="1">
            <a:spLocks/>
          </p:cNvSpPr>
          <p:nvPr/>
        </p:nvSpPr>
        <p:spPr>
          <a:xfrm>
            <a:off x="2356337" y="171415"/>
            <a:ext cx="9655553" cy="1584149"/>
          </a:xfrm>
          <a:prstGeom prst="rect">
            <a:avLst/>
          </a:prstGeom>
          <a:solidFill>
            <a:srgbClr val="FF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8800" dirty="0">
                <a:solidFill>
                  <a:schemeClr val="bg1"/>
                </a:solidFill>
                <a:effectLst>
                  <a:outerShdw blurRad="50800" dist="38100" dir="2700000" algn="tl" rotWithShape="0">
                    <a:prstClr val="black">
                      <a:alpha val="40000"/>
                    </a:prstClr>
                  </a:outerShdw>
                </a:effectLst>
                <a:latin typeface="Crillee" pitchFamily="2" charset="0"/>
              </a:rPr>
              <a:t>Live Sanctified</a:t>
            </a:r>
          </a:p>
        </p:txBody>
      </p:sp>
      <p:pic>
        <p:nvPicPr>
          <p:cNvPr id="11" name="Content Placeholder 4">
            <a:extLst>
              <a:ext uri="{FF2B5EF4-FFF2-40B4-BE49-F238E27FC236}">
                <a16:creationId xmlns:a16="http://schemas.microsoft.com/office/drawing/2014/main" id="{EF6BAF23-49C3-4059-BBBB-466FC97B862F}"/>
              </a:ext>
            </a:extLst>
          </p:cNvPr>
          <p:cNvPicPr>
            <a:picLocks noChangeAspect="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0" y="0"/>
            <a:ext cx="2356338" cy="1748637"/>
          </a:xfrm>
          <a:prstGeom prst="rect">
            <a:avLst/>
          </a:prstGeom>
        </p:spPr>
      </p:pic>
    </p:spTree>
    <p:extLst>
      <p:ext uri="{BB962C8B-B14F-4D97-AF65-F5344CB8AC3E}">
        <p14:creationId xmlns:p14="http://schemas.microsoft.com/office/powerpoint/2010/main" val="3407263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500"/>
                                        <p:tgtEl>
                                          <p:spTgt spid="6">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80B1A07-A04A-42FE-8531-FEA6C0406CE2}"/>
              </a:ext>
            </a:extLst>
          </p:cNvPr>
          <p:cNvSpPr txBox="1"/>
          <p:nvPr/>
        </p:nvSpPr>
        <p:spPr>
          <a:xfrm>
            <a:off x="188902" y="2856633"/>
            <a:ext cx="10303252" cy="3539430"/>
          </a:xfrm>
          <a:prstGeom prst="rect">
            <a:avLst/>
          </a:prstGeom>
          <a:noFill/>
        </p:spPr>
        <p:txBody>
          <a:bodyPr wrap="square" rtlCol="0">
            <a:spAutoFit/>
          </a:bodyPr>
          <a:lstStyle/>
          <a:p>
            <a:r>
              <a:rPr lang="en-US" sz="3200" dirty="0">
                <a:latin typeface="Eras Demi ITC" panose="020B0805030504020804" pitchFamily="34" charset="0"/>
              </a:rPr>
              <a:t>Now in a large house there are not only gold and silver vessels, but also vessels of wood and of earthenware, and some to honor and some to dishonor. Therefore, if anyone cleanses himself from these things, he will be a vessel for honor, sanctified, useful to the Master, prepared for every good work.</a:t>
            </a:r>
          </a:p>
          <a:p>
            <a:pPr algn="r"/>
            <a:r>
              <a:rPr lang="en-US" sz="3200" dirty="0">
                <a:latin typeface="Eras Demi ITC" panose="020B0805030504020804" pitchFamily="34" charset="0"/>
              </a:rPr>
              <a:t>(2 Timothy 2:20-21)</a:t>
            </a:r>
          </a:p>
        </p:txBody>
      </p:sp>
      <p:sp>
        <p:nvSpPr>
          <p:cNvPr id="3" name="TextBox 2">
            <a:extLst>
              <a:ext uri="{FF2B5EF4-FFF2-40B4-BE49-F238E27FC236}">
                <a16:creationId xmlns:a16="http://schemas.microsoft.com/office/drawing/2014/main" id="{158E078D-7967-402D-9998-9FD200F562FA}"/>
              </a:ext>
            </a:extLst>
          </p:cNvPr>
          <p:cNvSpPr txBox="1"/>
          <p:nvPr/>
        </p:nvSpPr>
        <p:spPr>
          <a:xfrm>
            <a:off x="180110" y="1748637"/>
            <a:ext cx="10303252" cy="1107996"/>
          </a:xfrm>
          <a:prstGeom prst="rect">
            <a:avLst/>
          </a:prstGeom>
          <a:noFill/>
        </p:spPr>
        <p:txBody>
          <a:bodyPr wrap="square" rtlCol="0">
            <a:spAutoFit/>
          </a:bodyPr>
          <a:lstStyle/>
          <a:p>
            <a:r>
              <a:rPr lang="en-US" sz="6600" dirty="0">
                <a:effectLst>
                  <a:outerShdw blurRad="38100" dist="38100" dir="2700000" algn="tl">
                    <a:srgbClr val="000000">
                      <a:alpha val="43137"/>
                    </a:srgbClr>
                  </a:outerShdw>
                </a:effectLst>
                <a:latin typeface="Crillee It BT" panose="020907060305060C0404" pitchFamily="18" charset="0"/>
              </a:rPr>
              <a:t>What does the bible say?</a:t>
            </a:r>
          </a:p>
        </p:txBody>
      </p:sp>
      <p:sp>
        <p:nvSpPr>
          <p:cNvPr id="9" name="Title 8">
            <a:extLst>
              <a:ext uri="{FF2B5EF4-FFF2-40B4-BE49-F238E27FC236}">
                <a16:creationId xmlns:a16="http://schemas.microsoft.com/office/drawing/2014/main" id="{22D913BF-73A9-435C-BD44-7FC430B7D9E4}"/>
              </a:ext>
            </a:extLst>
          </p:cNvPr>
          <p:cNvSpPr>
            <a:spLocks noGrp="1"/>
          </p:cNvSpPr>
          <p:nvPr>
            <p:ph type="title"/>
          </p:nvPr>
        </p:nvSpPr>
        <p:spPr/>
        <p:txBody>
          <a:bodyPr/>
          <a:lstStyle/>
          <a:p>
            <a:endParaRPr lang="en-US"/>
          </a:p>
        </p:txBody>
      </p:sp>
      <p:sp>
        <p:nvSpPr>
          <p:cNvPr id="10" name="Title 1">
            <a:extLst>
              <a:ext uri="{FF2B5EF4-FFF2-40B4-BE49-F238E27FC236}">
                <a16:creationId xmlns:a16="http://schemas.microsoft.com/office/drawing/2014/main" id="{90B2AC29-E838-4E18-986D-B5DE56052B93}"/>
              </a:ext>
            </a:extLst>
          </p:cNvPr>
          <p:cNvSpPr txBox="1">
            <a:spLocks/>
          </p:cNvSpPr>
          <p:nvPr/>
        </p:nvSpPr>
        <p:spPr>
          <a:xfrm>
            <a:off x="2356337" y="171415"/>
            <a:ext cx="9655553" cy="1584149"/>
          </a:xfrm>
          <a:prstGeom prst="rect">
            <a:avLst/>
          </a:prstGeom>
          <a:solidFill>
            <a:srgbClr val="FF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8800" dirty="0">
                <a:solidFill>
                  <a:schemeClr val="bg1"/>
                </a:solidFill>
                <a:effectLst>
                  <a:outerShdw blurRad="50800" dist="38100" dir="2700000" algn="tl" rotWithShape="0">
                    <a:prstClr val="black">
                      <a:alpha val="40000"/>
                    </a:prstClr>
                  </a:outerShdw>
                </a:effectLst>
                <a:latin typeface="Crillee" pitchFamily="2" charset="0"/>
              </a:rPr>
              <a:t>Live Sanctified</a:t>
            </a:r>
          </a:p>
        </p:txBody>
      </p:sp>
      <p:pic>
        <p:nvPicPr>
          <p:cNvPr id="11" name="Content Placeholder 4">
            <a:extLst>
              <a:ext uri="{FF2B5EF4-FFF2-40B4-BE49-F238E27FC236}">
                <a16:creationId xmlns:a16="http://schemas.microsoft.com/office/drawing/2014/main" id="{E64EDA42-FC11-40BD-8300-0913C9BB5BF3}"/>
              </a:ext>
            </a:extLst>
          </p:cNvPr>
          <p:cNvPicPr>
            <a:picLocks noChangeAspect="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0" y="0"/>
            <a:ext cx="2356338" cy="1748637"/>
          </a:xfrm>
          <a:prstGeom prst="rect">
            <a:avLst/>
          </a:prstGeom>
        </p:spPr>
      </p:pic>
    </p:spTree>
    <p:extLst>
      <p:ext uri="{BB962C8B-B14F-4D97-AF65-F5344CB8AC3E}">
        <p14:creationId xmlns:p14="http://schemas.microsoft.com/office/powerpoint/2010/main" val="333128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500"/>
                                        <p:tgtEl>
                                          <p:spTgt spid="6">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80B1A07-A04A-42FE-8531-FEA6C0406CE2}"/>
              </a:ext>
            </a:extLst>
          </p:cNvPr>
          <p:cNvSpPr txBox="1"/>
          <p:nvPr/>
        </p:nvSpPr>
        <p:spPr>
          <a:xfrm>
            <a:off x="188902" y="2856633"/>
            <a:ext cx="10303252" cy="2308324"/>
          </a:xfrm>
          <a:prstGeom prst="rect">
            <a:avLst/>
          </a:prstGeom>
          <a:noFill/>
        </p:spPr>
        <p:txBody>
          <a:bodyPr wrap="square" rtlCol="0">
            <a:spAutoFit/>
          </a:bodyPr>
          <a:lstStyle/>
          <a:p>
            <a:r>
              <a:rPr lang="en-US" sz="4800" dirty="0">
                <a:latin typeface="Eras Demi ITC" panose="020B0805030504020804" pitchFamily="34" charset="0"/>
              </a:rPr>
              <a:t>Ephesians 4:17-32</a:t>
            </a:r>
          </a:p>
          <a:p>
            <a:endParaRPr lang="en-US" sz="4800" dirty="0">
              <a:latin typeface="Eras Demi ITC" panose="020B0805030504020804" pitchFamily="34" charset="0"/>
            </a:endParaRPr>
          </a:p>
          <a:p>
            <a:r>
              <a:rPr lang="en-US" sz="4800" dirty="0">
                <a:latin typeface="Eras Demi ITC" panose="020B0805030504020804" pitchFamily="34" charset="0"/>
              </a:rPr>
              <a:t>1 Thessalonians 4:1-11</a:t>
            </a:r>
          </a:p>
        </p:txBody>
      </p:sp>
      <p:sp>
        <p:nvSpPr>
          <p:cNvPr id="3" name="TextBox 2">
            <a:extLst>
              <a:ext uri="{FF2B5EF4-FFF2-40B4-BE49-F238E27FC236}">
                <a16:creationId xmlns:a16="http://schemas.microsoft.com/office/drawing/2014/main" id="{158E078D-7967-402D-9998-9FD200F562FA}"/>
              </a:ext>
            </a:extLst>
          </p:cNvPr>
          <p:cNvSpPr txBox="1"/>
          <p:nvPr/>
        </p:nvSpPr>
        <p:spPr>
          <a:xfrm>
            <a:off x="180110" y="1748637"/>
            <a:ext cx="10303252" cy="1107996"/>
          </a:xfrm>
          <a:prstGeom prst="rect">
            <a:avLst/>
          </a:prstGeom>
          <a:noFill/>
        </p:spPr>
        <p:txBody>
          <a:bodyPr wrap="square" rtlCol="0">
            <a:spAutoFit/>
          </a:bodyPr>
          <a:lstStyle/>
          <a:p>
            <a:r>
              <a:rPr lang="en-US" sz="6600" dirty="0">
                <a:effectLst>
                  <a:outerShdw blurRad="38100" dist="38100" dir="2700000" algn="tl">
                    <a:srgbClr val="000000">
                      <a:alpha val="43137"/>
                    </a:srgbClr>
                  </a:outerShdw>
                </a:effectLst>
                <a:latin typeface="Crillee It BT" panose="020907060305060C0404" pitchFamily="18" charset="0"/>
              </a:rPr>
              <a:t>Sanctification Simplified</a:t>
            </a:r>
          </a:p>
        </p:txBody>
      </p:sp>
      <p:sp>
        <p:nvSpPr>
          <p:cNvPr id="9" name="Title 8">
            <a:extLst>
              <a:ext uri="{FF2B5EF4-FFF2-40B4-BE49-F238E27FC236}">
                <a16:creationId xmlns:a16="http://schemas.microsoft.com/office/drawing/2014/main" id="{C761F1AD-1F6D-4479-8CE2-AF582692B669}"/>
              </a:ext>
            </a:extLst>
          </p:cNvPr>
          <p:cNvSpPr>
            <a:spLocks noGrp="1"/>
          </p:cNvSpPr>
          <p:nvPr>
            <p:ph type="title"/>
          </p:nvPr>
        </p:nvSpPr>
        <p:spPr/>
        <p:txBody>
          <a:bodyPr/>
          <a:lstStyle/>
          <a:p>
            <a:endParaRPr lang="en-US"/>
          </a:p>
        </p:txBody>
      </p:sp>
      <p:sp>
        <p:nvSpPr>
          <p:cNvPr id="10" name="Title 1">
            <a:extLst>
              <a:ext uri="{FF2B5EF4-FFF2-40B4-BE49-F238E27FC236}">
                <a16:creationId xmlns:a16="http://schemas.microsoft.com/office/drawing/2014/main" id="{D05DD5CD-FEC9-46B9-BA48-AC23A283966E}"/>
              </a:ext>
            </a:extLst>
          </p:cNvPr>
          <p:cNvSpPr txBox="1">
            <a:spLocks/>
          </p:cNvSpPr>
          <p:nvPr/>
        </p:nvSpPr>
        <p:spPr>
          <a:xfrm>
            <a:off x="2356337" y="171415"/>
            <a:ext cx="9655553" cy="1584149"/>
          </a:xfrm>
          <a:prstGeom prst="rect">
            <a:avLst/>
          </a:prstGeom>
          <a:solidFill>
            <a:srgbClr val="FF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8800" dirty="0">
                <a:solidFill>
                  <a:schemeClr val="bg1"/>
                </a:solidFill>
                <a:effectLst>
                  <a:outerShdw blurRad="50800" dist="38100" dir="2700000" algn="tl" rotWithShape="0">
                    <a:prstClr val="black">
                      <a:alpha val="40000"/>
                    </a:prstClr>
                  </a:outerShdw>
                </a:effectLst>
                <a:latin typeface="Crillee" pitchFamily="2" charset="0"/>
              </a:rPr>
              <a:t>Live Sanctified</a:t>
            </a:r>
          </a:p>
        </p:txBody>
      </p:sp>
      <p:pic>
        <p:nvPicPr>
          <p:cNvPr id="11" name="Content Placeholder 4">
            <a:extLst>
              <a:ext uri="{FF2B5EF4-FFF2-40B4-BE49-F238E27FC236}">
                <a16:creationId xmlns:a16="http://schemas.microsoft.com/office/drawing/2014/main" id="{42BAB9C2-6760-40C0-9679-380584EE2365}"/>
              </a:ext>
            </a:extLst>
          </p:cNvPr>
          <p:cNvPicPr>
            <a:picLocks noChangeAspect="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0" y="0"/>
            <a:ext cx="2356338" cy="1748637"/>
          </a:xfrm>
          <a:prstGeom prst="rect">
            <a:avLst/>
          </a:prstGeom>
        </p:spPr>
      </p:pic>
    </p:spTree>
    <p:extLst>
      <p:ext uri="{BB962C8B-B14F-4D97-AF65-F5344CB8AC3E}">
        <p14:creationId xmlns:p14="http://schemas.microsoft.com/office/powerpoint/2010/main" val="3584403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5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80B1A07-A04A-42FE-8531-FEA6C0406CE2}"/>
              </a:ext>
            </a:extLst>
          </p:cNvPr>
          <p:cNvSpPr txBox="1"/>
          <p:nvPr/>
        </p:nvSpPr>
        <p:spPr>
          <a:xfrm>
            <a:off x="180110" y="2856634"/>
            <a:ext cx="10312044" cy="2923877"/>
          </a:xfrm>
          <a:prstGeom prst="rect">
            <a:avLst/>
          </a:prstGeom>
          <a:noFill/>
        </p:spPr>
        <p:txBody>
          <a:bodyPr wrap="square" rtlCol="0">
            <a:spAutoFit/>
          </a:bodyPr>
          <a:lstStyle/>
          <a:p>
            <a:r>
              <a:rPr lang="en-US" sz="4800" dirty="0">
                <a:latin typeface="Eras Demi ITC" panose="020B0805030504020804" pitchFamily="34" charset="0"/>
              </a:rPr>
              <a:t>1 Peter 1:14-15</a:t>
            </a:r>
          </a:p>
          <a:p>
            <a:endParaRPr lang="en-US" sz="4800" dirty="0">
              <a:latin typeface="Eras Demi ITC" panose="020B0805030504020804" pitchFamily="34" charset="0"/>
            </a:endParaRPr>
          </a:p>
          <a:p>
            <a:r>
              <a:rPr lang="en-US" sz="4800" dirty="0">
                <a:latin typeface="Eras Demi ITC" panose="020B0805030504020804" pitchFamily="34" charset="0"/>
              </a:rPr>
              <a:t>2 Corinthians 6:14 - 7:1 </a:t>
            </a:r>
          </a:p>
          <a:p>
            <a:endParaRPr lang="en-US" sz="4000" dirty="0">
              <a:latin typeface="Eras Demi ITC" panose="020B0805030504020804" pitchFamily="34" charset="0"/>
            </a:endParaRPr>
          </a:p>
        </p:txBody>
      </p:sp>
      <p:sp>
        <p:nvSpPr>
          <p:cNvPr id="3" name="TextBox 2">
            <a:extLst>
              <a:ext uri="{FF2B5EF4-FFF2-40B4-BE49-F238E27FC236}">
                <a16:creationId xmlns:a16="http://schemas.microsoft.com/office/drawing/2014/main" id="{158E078D-7967-402D-9998-9FD200F562FA}"/>
              </a:ext>
            </a:extLst>
          </p:cNvPr>
          <p:cNvSpPr txBox="1"/>
          <p:nvPr/>
        </p:nvSpPr>
        <p:spPr>
          <a:xfrm>
            <a:off x="180110" y="1748637"/>
            <a:ext cx="10303252" cy="1107996"/>
          </a:xfrm>
          <a:prstGeom prst="rect">
            <a:avLst/>
          </a:prstGeom>
          <a:noFill/>
        </p:spPr>
        <p:txBody>
          <a:bodyPr wrap="square" rtlCol="0">
            <a:spAutoFit/>
          </a:bodyPr>
          <a:lstStyle/>
          <a:p>
            <a:r>
              <a:rPr lang="en-US" sz="6600" dirty="0">
                <a:effectLst>
                  <a:outerShdw blurRad="38100" dist="38100" dir="2700000" algn="tl">
                    <a:srgbClr val="000000">
                      <a:alpha val="43137"/>
                    </a:srgbClr>
                  </a:outerShdw>
                </a:effectLst>
                <a:latin typeface="Crillee It BT" panose="020907060305060C0404" pitchFamily="18" charset="0"/>
              </a:rPr>
              <a:t>True Holiness</a:t>
            </a:r>
          </a:p>
        </p:txBody>
      </p:sp>
      <p:sp>
        <p:nvSpPr>
          <p:cNvPr id="9" name="Title 8">
            <a:extLst>
              <a:ext uri="{FF2B5EF4-FFF2-40B4-BE49-F238E27FC236}">
                <a16:creationId xmlns:a16="http://schemas.microsoft.com/office/drawing/2014/main" id="{7437D58D-C583-4326-88F6-11653C376DC1}"/>
              </a:ext>
            </a:extLst>
          </p:cNvPr>
          <p:cNvSpPr>
            <a:spLocks noGrp="1"/>
          </p:cNvSpPr>
          <p:nvPr>
            <p:ph type="title"/>
          </p:nvPr>
        </p:nvSpPr>
        <p:spPr/>
        <p:txBody>
          <a:bodyPr/>
          <a:lstStyle/>
          <a:p>
            <a:endParaRPr lang="en-US"/>
          </a:p>
        </p:txBody>
      </p:sp>
      <p:sp>
        <p:nvSpPr>
          <p:cNvPr id="10" name="Title 1">
            <a:extLst>
              <a:ext uri="{FF2B5EF4-FFF2-40B4-BE49-F238E27FC236}">
                <a16:creationId xmlns:a16="http://schemas.microsoft.com/office/drawing/2014/main" id="{F30EDE8F-0B75-484D-8A1A-CBC4A890294F}"/>
              </a:ext>
            </a:extLst>
          </p:cNvPr>
          <p:cNvSpPr txBox="1">
            <a:spLocks/>
          </p:cNvSpPr>
          <p:nvPr/>
        </p:nvSpPr>
        <p:spPr>
          <a:xfrm>
            <a:off x="2356337" y="171415"/>
            <a:ext cx="9655553" cy="1584149"/>
          </a:xfrm>
          <a:prstGeom prst="rect">
            <a:avLst/>
          </a:prstGeom>
          <a:solidFill>
            <a:srgbClr val="FF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8800" dirty="0">
                <a:solidFill>
                  <a:schemeClr val="bg1"/>
                </a:solidFill>
                <a:effectLst>
                  <a:outerShdw blurRad="50800" dist="38100" dir="2700000" algn="tl" rotWithShape="0">
                    <a:prstClr val="black">
                      <a:alpha val="40000"/>
                    </a:prstClr>
                  </a:outerShdw>
                </a:effectLst>
                <a:latin typeface="Crillee" pitchFamily="2" charset="0"/>
              </a:rPr>
              <a:t>Live Sanctified</a:t>
            </a:r>
          </a:p>
        </p:txBody>
      </p:sp>
      <p:pic>
        <p:nvPicPr>
          <p:cNvPr id="11" name="Content Placeholder 4">
            <a:extLst>
              <a:ext uri="{FF2B5EF4-FFF2-40B4-BE49-F238E27FC236}">
                <a16:creationId xmlns:a16="http://schemas.microsoft.com/office/drawing/2014/main" id="{3E519A01-51F4-427A-9DD8-B6FCF518680D}"/>
              </a:ext>
            </a:extLst>
          </p:cNvPr>
          <p:cNvPicPr>
            <a:picLocks noChangeAspect="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0" y="0"/>
            <a:ext cx="2356338" cy="1748637"/>
          </a:xfrm>
          <a:prstGeom prst="rect">
            <a:avLst/>
          </a:prstGeom>
        </p:spPr>
      </p:pic>
    </p:spTree>
    <p:extLst>
      <p:ext uri="{BB962C8B-B14F-4D97-AF65-F5344CB8AC3E}">
        <p14:creationId xmlns:p14="http://schemas.microsoft.com/office/powerpoint/2010/main" val="3177949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5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2199</TotalTime>
  <Words>317</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Crillee</vt:lpstr>
      <vt:lpstr>Crillee It BT</vt:lpstr>
      <vt:lpstr>Eras Demi ITC</vt:lpstr>
      <vt:lpstr>Office Theme</vt:lpstr>
      <vt:lpstr>Christianity</vt:lpstr>
      <vt:lpstr>Live Sanctified</vt:lpstr>
      <vt:lpstr>Live Sanctified</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38</cp:revision>
  <cp:lastPrinted>2019-08-25T12:47:11Z</cp:lastPrinted>
  <dcterms:created xsi:type="dcterms:W3CDTF">2018-08-15T14:06:51Z</dcterms:created>
  <dcterms:modified xsi:type="dcterms:W3CDTF">2019-08-25T12:48:05Z</dcterms:modified>
</cp:coreProperties>
</file>