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86" r:id="rId4"/>
    <p:sldId id="288" r:id="rId5"/>
    <p:sldId id="287" r:id="rId6"/>
    <p:sldId id="285" r:id="rId7"/>
    <p:sldId id="277" r:id="rId8"/>
    <p:sldId id="270" r:id="rId9"/>
    <p:sldId id="278" r:id="rId10"/>
    <p:sldId id="279" r:id="rId11"/>
    <p:sldId id="280" r:id="rId12"/>
    <p:sldId id="281" r:id="rId13"/>
    <p:sldId id="272"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835"/>
    <a:srgbClr val="E51738"/>
    <a:srgbClr val="E31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BDC4-70AB-4A37-B530-F6C7DDAC4C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7ADE58-93E2-4822-B81A-89CB15DE1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D187BB-74EE-4608-B696-4967BD70D020}"/>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5" name="Footer Placeholder 4">
            <a:extLst>
              <a:ext uri="{FF2B5EF4-FFF2-40B4-BE49-F238E27FC236}">
                <a16:creationId xmlns:a16="http://schemas.microsoft.com/office/drawing/2014/main" id="{23A901F5-76C0-4986-B532-6FACB40F5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D5EB9-E596-47E5-A468-1F6AC30E0F93}"/>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21493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D64A-BF1A-4C22-9BF6-04AED1C86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4CFCB3-5775-44A2-BE91-C1B4A9546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B2D81-30E8-4B0B-9F0D-E188E7270658}"/>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5" name="Footer Placeholder 4">
            <a:extLst>
              <a:ext uri="{FF2B5EF4-FFF2-40B4-BE49-F238E27FC236}">
                <a16:creationId xmlns:a16="http://schemas.microsoft.com/office/drawing/2014/main" id="{8EEA7596-6496-4ACE-949C-E29114835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4E031-769C-4478-9FC4-D235EB9B369C}"/>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4940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542EE-BBE7-4F97-B0D5-FA31FD0DBB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A41F35-7AFE-43A0-8C6A-FD90B3CC0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90D92-96D2-41FD-8060-07A07E95DC52}"/>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5" name="Footer Placeholder 4">
            <a:extLst>
              <a:ext uri="{FF2B5EF4-FFF2-40B4-BE49-F238E27FC236}">
                <a16:creationId xmlns:a16="http://schemas.microsoft.com/office/drawing/2014/main" id="{5CDFE114-BB67-4083-88EC-1C4BCB9D6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58F65-487C-4516-8FF7-F69348FDC36D}"/>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26956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0B38-F151-46B3-8ABE-3A80269B3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A2F6B-459A-439D-B345-F2249D038B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B4A69-C221-4921-9294-ED11B80C6791}"/>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5" name="Footer Placeholder 4">
            <a:extLst>
              <a:ext uri="{FF2B5EF4-FFF2-40B4-BE49-F238E27FC236}">
                <a16:creationId xmlns:a16="http://schemas.microsoft.com/office/drawing/2014/main" id="{9BAC8BAD-CC1F-4AD1-AB14-3F181A43C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2B425-511F-42D5-87E7-BBC471B9DD50}"/>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13752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B553-CA39-4B66-94EE-43EA39776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0C6CA-C537-45F5-B67E-BD23C1EFF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DD487-04A1-45BB-B859-2A8B7C2D9149}"/>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5" name="Footer Placeholder 4">
            <a:extLst>
              <a:ext uri="{FF2B5EF4-FFF2-40B4-BE49-F238E27FC236}">
                <a16:creationId xmlns:a16="http://schemas.microsoft.com/office/drawing/2014/main" id="{D76BC987-430A-4FF5-AD97-DB078D39E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11B57-7487-4408-9A83-19F8333F212C}"/>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30268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A1AE-EDCC-4ECD-8AC0-44DA2F6B5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BB097-63C4-4678-A591-4DDF9F4C7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21702B-C91E-4045-AC53-21E32598E9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A16FE-52EB-4D62-90F4-97B474B0799C}"/>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6" name="Footer Placeholder 5">
            <a:extLst>
              <a:ext uri="{FF2B5EF4-FFF2-40B4-BE49-F238E27FC236}">
                <a16:creationId xmlns:a16="http://schemas.microsoft.com/office/drawing/2014/main" id="{72002785-D232-48FC-BBB9-A8DCF904F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8D466-C347-4EED-8AC5-147744E7AD14}"/>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127604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9B38-CA7C-43BF-8B65-677841551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5C5E74-1D63-4288-82A2-856335181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0419D-70C6-4261-87A7-139732C38A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47D757-AB1C-4916-91D8-BCD703B91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81D783-05DD-4551-B7E3-885384EB7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D4800F-A200-4C01-9EC0-178C3941FE2C}"/>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8" name="Footer Placeholder 7">
            <a:extLst>
              <a:ext uri="{FF2B5EF4-FFF2-40B4-BE49-F238E27FC236}">
                <a16:creationId xmlns:a16="http://schemas.microsoft.com/office/drawing/2014/main" id="{48EC6603-8FA0-4D26-9D78-F6FD6B4E34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EC0D0-977E-4C3F-8EF6-0B7A3F1FF0B9}"/>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401960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73EA-46AF-4797-9B1E-5B2804B88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7FC07-1B5A-4D76-8DB2-813CB2B14E1A}"/>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4" name="Footer Placeholder 3">
            <a:extLst>
              <a:ext uri="{FF2B5EF4-FFF2-40B4-BE49-F238E27FC236}">
                <a16:creationId xmlns:a16="http://schemas.microsoft.com/office/drawing/2014/main" id="{C1FCB51B-2C12-4C06-8023-3CCB81752D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64A02C-38E6-47BA-8B1E-0DF11D32B97B}"/>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21127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364D4-B88A-46CD-A58D-3BAC4A8A91C7}"/>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3" name="Footer Placeholder 2">
            <a:extLst>
              <a:ext uri="{FF2B5EF4-FFF2-40B4-BE49-F238E27FC236}">
                <a16:creationId xmlns:a16="http://schemas.microsoft.com/office/drawing/2014/main" id="{D4026CD8-B9FA-442E-A6C4-6E9320D25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1FCCF-5331-418A-A71C-87904ABD3BA8}"/>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165652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A368-9EA6-41A0-813C-D018F7C24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9B9B4B-7788-4FAE-992A-FD682D97E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E5382-6B34-47AA-BCFE-91B47ADF5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3F9DB-9D47-403F-9EF6-F068456EEC6B}"/>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6" name="Footer Placeholder 5">
            <a:extLst>
              <a:ext uri="{FF2B5EF4-FFF2-40B4-BE49-F238E27FC236}">
                <a16:creationId xmlns:a16="http://schemas.microsoft.com/office/drawing/2014/main" id="{7F7A1DBB-A92E-41F5-87F7-CB20A3EEA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B5310-0B29-463B-9CAF-FB8FBBF51CEA}"/>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151718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0B7F-1695-4228-AFC9-DD4172C1A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C78A3-9CB2-4106-AC46-36CDD2BE1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3F46F3-3EE1-4EFB-8560-B7FE112AE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9F76F-340F-4B58-AA05-84A488901DD9}"/>
              </a:ext>
            </a:extLst>
          </p:cNvPr>
          <p:cNvSpPr>
            <a:spLocks noGrp="1"/>
          </p:cNvSpPr>
          <p:nvPr>
            <p:ph type="dt" sz="half" idx="10"/>
          </p:nvPr>
        </p:nvSpPr>
        <p:spPr/>
        <p:txBody>
          <a:bodyPr/>
          <a:lstStyle/>
          <a:p>
            <a:fld id="{A56B27CC-ED14-454C-AE7E-7D9969AF6C16}" type="datetimeFigureOut">
              <a:rPr lang="en-US" smtClean="0"/>
              <a:t>6/10/2019</a:t>
            </a:fld>
            <a:endParaRPr lang="en-US"/>
          </a:p>
        </p:txBody>
      </p:sp>
      <p:sp>
        <p:nvSpPr>
          <p:cNvPr id="6" name="Footer Placeholder 5">
            <a:extLst>
              <a:ext uri="{FF2B5EF4-FFF2-40B4-BE49-F238E27FC236}">
                <a16:creationId xmlns:a16="http://schemas.microsoft.com/office/drawing/2014/main" id="{55706399-7AE3-4304-B369-FA57571B8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4E30F-FEF3-4A04-9736-32C507174339}"/>
              </a:ext>
            </a:extLst>
          </p:cNvPr>
          <p:cNvSpPr>
            <a:spLocks noGrp="1"/>
          </p:cNvSpPr>
          <p:nvPr>
            <p:ph type="sldNum" sz="quarter" idx="12"/>
          </p:nvPr>
        </p:nvSpPr>
        <p:spPr/>
        <p:txBody>
          <a:bodyPr/>
          <a:lstStyle/>
          <a:p>
            <a:fld id="{5AE2D2C5-FE2B-47FB-8EFA-0C377EDCFC64}" type="slidenum">
              <a:rPr lang="en-US" smtClean="0"/>
              <a:t>‹#›</a:t>
            </a:fld>
            <a:endParaRPr lang="en-US"/>
          </a:p>
        </p:txBody>
      </p:sp>
    </p:spTree>
    <p:extLst>
      <p:ext uri="{BB962C8B-B14F-4D97-AF65-F5344CB8AC3E}">
        <p14:creationId xmlns:p14="http://schemas.microsoft.com/office/powerpoint/2010/main" val="305298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1ECE8-56F3-4BE3-9EEE-318433A54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77546-E979-4E0E-975E-3FA79087F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6804D-F902-471E-B22F-EC9E821A3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B27CC-ED14-454C-AE7E-7D9969AF6C16}" type="datetimeFigureOut">
              <a:rPr lang="en-US" smtClean="0"/>
              <a:t>6/10/2019</a:t>
            </a:fld>
            <a:endParaRPr lang="en-US"/>
          </a:p>
        </p:txBody>
      </p:sp>
      <p:sp>
        <p:nvSpPr>
          <p:cNvPr id="5" name="Footer Placeholder 4">
            <a:extLst>
              <a:ext uri="{FF2B5EF4-FFF2-40B4-BE49-F238E27FC236}">
                <a16:creationId xmlns:a16="http://schemas.microsoft.com/office/drawing/2014/main" id="{D518E225-1495-4C21-A931-000D50D1D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0483EA-4454-4D92-8044-17E9AA0AB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2D2C5-FE2B-47FB-8EFA-0C377EDCFC64}" type="slidenum">
              <a:rPr lang="en-US" smtClean="0"/>
              <a:t>‹#›</a:t>
            </a:fld>
            <a:endParaRPr lang="en-US"/>
          </a:p>
        </p:txBody>
      </p:sp>
    </p:spTree>
    <p:extLst>
      <p:ext uri="{BB962C8B-B14F-4D97-AF65-F5344CB8AC3E}">
        <p14:creationId xmlns:p14="http://schemas.microsoft.com/office/powerpoint/2010/main" val="198868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80D96-9A74-4DBD-9A10-3FDF336E07D4}"/>
              </a:ext>
            </a:extLst>
          </p:cNvPr>
          <p:cNvSpPr txBox="1"/>
          <p:nvPr/>
        </p:nvSpPr>
        <p:spPr>
          <a:xfrm>
            <a:off x="2328495" y="-171689"/>
            <a:ext cx="7535006" cy="1862048"/>
          </a:xfrm>
          <a:prstGeom prst="rect">
            <a:avLst/>
          </a:prstGeom>
          <a:noFill/>
        </p:spPr>
        <p:txBody>
          <a:bodyPr wrap="square" rtlCol="0">
            <a:spAutoFit/>
          </a:bodyPr>
          <a:lstStyle/>
          <a:p>
            <a:r>
              <a:rPr lang="en-US" sz="11500" dirty="0">
                <a:ln w="28575">
                  <a:solidFill>
                    <a:schemeClr val="tx1"/>
                  </a:solidFill>
                </a:ln>
                <a:solidFill>
                  <a:schemeClr val="bg1"/>
                </a:solidFill>
                <a:effectLst>
                  <a:outerShdw blurRad="38100" dist="38100" dir="2700000" algn="tl">
                    <a:srgbClr val="000000">
                      <a:alpha val="43137"/>
                    </a:srgbClr>
                  </a:outerShdw>
                </a:effectLst>
                <a:latin typeface="Impact" panose="020B0806030902050204" pitchFamily="34" charset="0"/>
              </a:rPr>
              <a:t>GENERATION</a:t>
            </a:r>
            <a:r>
              <a:rPr lang="en-US" sz="11500" dirty="0">
                <a:ln w="28575">
                  <a:solidFill>
                    <a:schemeClr val="tx1"/>
                  </a:solidFill>
                </a:ln>
                <a:solidFill>
                  <a:schemeClr val="bg1"/>
                </a:solidFill>
                <a:latin typeface="Impact" panose="020B0806030902050204" pitchFamily="34" charset="0"/>
              </a:rPr>
              <a:t> </a:t>
            </a:r>
          </a:p>
        </p:txBody>
      </p:sp>
      <p:sp>
        <p:nvSpPr>
          <p:cNvPr id="3" name="TextBox 2">
            <a:extLst>
              <a:ext uri="{FF2B5EF4-FFF2-40B4-BE49-F238E27FC236}">
                <a16:creationId xmlns:a16="http://schemas.microsoft.com/office/drawing/2014/main" id="{32362935-700F-484D-A773-9F863DF4BD37}"/>
              </a:ext>
            </a:extLst>
          </p:cNvPr>
          <p:cNvSpPr txBox="1"/>
          <p:nvPr/>
        </p:nvSpPr>
        <p:spPr>
          <a:xfrm>
            <a:off x="806491" y="5171532"/>
            <a:ext cx="10579014" cy="1862048"/>
          </a:xfrm>
          <a:prstGeom prst="rect">
            <a:avLst/>
          </a:prstGeom>
          <a:noFill/>
        </p:spPr>
        <p:txBody>
          <a:bodyPr wrap="square" rtlCol="0">
            <a:spAutoFit/>
          </a:bodyPr>
          <a:lstStyle/>
          <a:p>
            <a:r>
              <a:rPr lang="en-US" sz="11500" dirty="0">
                <a:ln w="28575">
                  <a:solidFill>
                    <a:schemeClr val="tx1"/>
                  </a:solidFill>
                </a:ln>
                <a:solidFill>
                  <a:schemeClr val="bg1"/>
                </a:solidFill>
                <a:effectLst>
                  <a:outerShdw blurRad="38100" dist="38100" dir="2700000" algn="tl">
                    <a:srgbClr val="000000">
                      <a:alpha val="43137"/>
                    </a:srgbClr>
                  </a:outerShdw>
                </a:effectLst>
                <a:latin typeface="Impact" panose="020B0806030902050204" pitchFamily="34" charset="0"/>
              </a:rPr>
              <a:t>AN INTRODUCTION</a:t>
            </a:r>
            <a:r>
              <a:rPr lang="en-US" sz="11500" dirty="0">
                <a:ln w="28575">
                  <a:solidFill>
                    <a:schemeClr val="tx1"/>
                  </a:solidFill>
                </a:ln>
                <a:solidFill>
                  <a:schemeClr val="bg1"/>
                </a:solidFill>
                <a:latin typeface="Impact" panose="020B0806030902050204" pitchFamily="34" charset="0"/>
              </a:rPr>
              <a:t> </a:t>
            </a:r>
          </a:p>
        </p:txBody>
      </p:sp>
    </p:spTree>
    <p:extLst>
      <p:ext uri="{BB962C8B-B14F-4D97-AF65-F5344CB8AC3E}">
        <p14:creationId xmlns:p14="http://schemas.microsoft.com/office/powerpoint/2010/main" val="32482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Who I Am &amp; What Matters to Gen Z</a:t>
            </a:r>
            <a:endParaRPr lang="en-US" dirty="0">
              <a:ln>
                <a:solidFill>
                  <a:schemeClr val="tx1"/>
                </a:solidFill>
              </a:ln>
            </a:endParaRP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lnSpcReduction="10000"/>
          </a:bodyPr>
          <a:lstStyle/>
          <a:p>
            <a:pPr marL="514350" indent="-514350">
              <a:buFont typeface="+mj-lt"/>
              <a:buAutoNum type="arabicPeriod" startAt="4"/>
            </a:pPr>
            <a:r>
              <a:rPr lang="en-US" b="1" dirty="0"/>
              <a:t>Morality and Values</a:t>
            </a:r>
          </a:p>
          <a:p>
            <a:pPr lvl="1"/>
            <a:r>
              <a:rPr lang="en-US" sz="2800" dirty="0"/>
              <a:t>24% believe that morality changes with culture.</a:t>
            </a:r>
          </a:p>
          <a:p>
            <a:pPr lvl="1"/>
            <a:r>
              <a:rPr lang="en-US" sz="2800" dirty="0"/>
              <a:t>21% believe it depends on the individual.</a:t>
            </a:r>
          </a:p>
          <a:p>
            <a:pPr lvl="1"/>
            <a:r>
              <a:rPr lang="en-US" sz="2800" dirty="0"/>
              <a:t>34% of unchurched while 77% of engaged Christians believe lying is morally wrong. </a:t>
            </a:r>
          </a:p>
          <a:p>
            <a:pPr lvl="1"/>
            <a:r>
              <a:rPr lang="en-US" sz="2800" dirty="0"/>
              <a:t>29% of unchurched while 80% of engaged Christians believe abortion is wrong.</a:t>
            </a:r>
          </a:p>
          <a:p>
            <a:pPr lvl="1"/>
            <a:r>
              <a:rPr lang="en-US" sz="2800" dirty="0"/>
              <a:t>38% of unchurched while 91% of engaged Christians view marriage as a life long commitment.</a:t>
            </a:r>
          </a:p>
          <a:p>
            <a:pPr lvl="1"/>
            <a:r>
              <a:rPr lang="en-US" sz="2800" dirty="0"/>
              <a:t>21% of unchurched while 76% of engaged Christians believe sex before marriage is morally wrong.</a:t>
            </a:r>
          </a:p>
          <a:p>
            <a:pPr lvl="1"/>
            <a:r>
              <a:rPr lang="en-US" sz="2800" dirty="0"/>
              <a:t>20% of unchurched while 77% of engaged Christians believe homosexuality is morally wrong.</a:t>
            </a:r>
          </a:p>
          <a:p>
            <a:pPr lvl="1"/>
            <a:r>
              <a:rPr lang="en-US" sz="2800" dirty="0"/>
              <a:t>This polarity will only get worse.</a:t>
            </a:r>
            <a:endParaRPr lang="en-US" dirty="0"/>
          </a:p>
        </p:txBody>
      </p:sp>
    </p:spTree>
    <p:extLst>
      <p:ext uri="{BB962C8B-B14F-4D97-AF65-F5344CB8AC3E}">
        <p14:creationId xmlns:p14="http://schemas.microsoft.com/office/powerpoint/2010/main" val="384847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Who I Am &amp; What Matters to Gen Z</a:t>
            </a:r>
            <a:endParaRPr lang="en-US" dirty="0">
              <a:ln>
                <a:solidFill>
                  <a:schemeClr val="tx1"/>
                </a:solidFill>
              </a:ln>
            </a:endParaRP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pPr marL="514350" indent="-514350">
              <a:buFont typeface="+mj-lt"/>
              <a:buAutoNum type="arabicPeriod" startAt="5"/>
            </a:pPr>
            <a:r>
              <a:rPr lang="en-US" b="1" dirty="0"/>
              <a:t>Truth</a:t>
            </a:r>
          </a:p>
          <a:p>
            <a:pPr lvl="1"/>
            <a:r>
              <a:rPr lang="en-US" sz="2800" dirty="0"/>
              <a:t>37% of Gen Z believe it is impossible to know if God is real.</a:t>
            </a:r>
          </a:p>
          <a:p>
            <a:pPr lvl="1"/>
            <a:r>
              <a:rPr lang="en-US" sz="2800" dirty="0"/>
              <a:t>58% of teens and 68% of adults say there is no one true religion.</a:t>
            </a:r>
          </a:p>
          <a:p>
            <a:pPr lvl="1"/>
            <a:r>
              <a:rPr lang="en-US" sz="2800" dirty="0"/>
              <a:t>66% believe that a person can be wrong about something they sincerely believe, down from the 85% of Boomers. There are a growing number of people that think believing in something makes it true. </a:t>
            </a:r>
          </a:p>
          <a:p>
            <a:pPr lvl="1"/>
            <a:r>
              <a:rPr lang="en-US" sz="2800" dirty="0"/>
              <a:t>46% say they need factual evidence to support beliefs. </a:t>
            </a:r>
          </a:p>
          <a:p>
            <a:pPr lvl="1"/>
            <a:r>
              <a:rPr lang="en-US" sz="2800" dirty="0"/>
              <a:t>Gen Z has a hard time balancing what the Bible says with science.</a:t>
            </a:r>
            <a:endParaRPr lang="en-US" dirty="0"/>
          </a:p>
        </p:txBody>
      </p:sp>
    </p:spTree>
    <p:extLst>
      <p:ext uri="{BB962C8B-B14F-4D97-AF65-F5344CB8AC3E}">
        <p14:creationId xmlns:p14="http://schemas.microsoft.com/office/powerpoint/2010/main" val="36130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Who I Am &amp; What Matters to Gen Z</a:t>
            </a:r>
            <a:endParaRPr lang="en-US" dirty="0">
              <a:ln>
                <a:solidFill>
                  <a:schemeClr val="tx1"/>
                </a:solidFill>
              </a:ln>
            </a:endParaRP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pPr marL="514350" indent="-514350">
              <a:buFont typeface="+mj-lt"/>
              <a:buAutoNum type="arabicPeriod" startAt="6"/>
            </a:pPr>
            <a:r>
              <a:rPr lang="en-US" b="1" dirty="0"/>
              <a:t>Church</a:t>
            </a:r>
          </a:p>
          <a:p>
            <a:pPr lvl="1"/>
            <a:r>
              <a:rPr lang="en-US" sz="2800" dirty="0"/>
              <a:t>Among church goers (1 time in the last month) 82% say yes, it is the place to find the answers to a meaningful life.</a:t>
            </a:r>
          </a:p>
          <a:p>
            <a:pPr lvl="1"/>
            <a:r>
              <a:rPr lang="en-US" sz="2800" dirty="0"/>
              <a:t>82% say yes, it is relevant to their lives. </a:t>
            </a:r>
          </a:p>
          <a:p>
            <a:pPr lvl="1"/>
            <a:r>
              <a:rPr lang="en-US" sz="2800" dirty="0"/>
              <a:t>81% say that a sense of community in the church is important.</a:t>
            </a:r>
          </a:p>
          <a:p>
            <a:pPr lvl="1"/>
            <a:r>
              <a:rPr lang="en-US" sz="2800" dirty="0"/>
              <a:t>Only 35% believed traditional coat and tie is important. </a:t>
            </a:r>
          </a:p>
          <a:p>
            <a:pPr lvl="1"/>
            <a:r>
              <a:rPr lang="en-US" sz="2800" dirty="0"/>
              <a:t>Among all Gen Z 59% say church is not relevant.</a:t>
            </a:r>
          </a:p>
          <a:p>
            <a:pPr lvl="1"/>
            <a:r>
              <a:rPr lang="en-US" sz="2800" dirty="0"/>
              <a:t>Those that do come want to belong.</a:t>
            </a:r>
          </a:p>
          <a:p>
            <a:pPr lvl="1"/>
            <a:r>
              <a:rPr lang="en-US" sz="2800" dirty="0"/>
              <a:t>Irrelevance is a word used a lot in relation to church, faith, and truth. </a:t>
            </a:r>
          </a:p>
          <a:p>
            <a:pPr lvl="1"/>
            <a:r>
              <a:rPr lang="en-US" sz="2800" dirty="0"/>
              <a:t>What are we doing to encourage grit and spiritual resilience? </a:t>
            </a:r>
            <a:endParaRPr lang="en-US" dirty="0"/>
          </a:p>
        </p:txBody>
      </p:sp>
    </p:spTree>
    <p:extLst>
      <p:ext uri="{BB962C8B-B14F-4D97-AF65-F5344CB8AC3E}">
        <p14:creationId xmlns:p14="http://schemas.microsoft.com/office/powerpoint/2010/main" val="93999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Passing Faith On to Gen Z</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pPr marL="514350" indent="-514350">
              <a:buFont typeface="+mj-lt"/>
              <a:buAutoNum type="arabicPeriod"/>
            </a:pPr>
            <a:r>
              <a:rPr lang="en-US" b="1" dirty="0"/>
              <a:t>Many in Gen Z are hesitant to hold firm beliefs.</a:t>
            </a:r>
          </a:p>
          <a:p>
            <a:pPr lvl="1"/>
            <a:r>
              <a:rPr lang="en-US" sz="2800" dirty="0"/>
              <a:t>They don’t want to be seen as judgmental.</a:t>
            </a:r>
          </a:p>
          <a:p>
            <a:pPr lvl="1"/>
            <a:r>
              <a:rPr lang="en-US" sz="2800" dirty="0"/>
              <a:t>Hard to argue truth or faith with people that only be believe in “scientism”.</a:t>
            </a:r>
          </a:p>
          <a:p>
            <a:pPr marL="514350" indent="-514350">
              <a:buAutoNum type="arabicPeriod" startAt="2"/>
            </a:pPr>
            <a:r>
              <a:rPr lang="en-US" b="1" dirty="0"/>
              <a:t>They need reasons for faith.</a:t>
            </a:r>
          </a:p>
          <a:p>
            <a:pPr lvl="1"/>
            <a:r>
              <a:rPr lang="en-US" sz="2800" dirty="0"/>
              <a:t>Apologetics is not an optional class for Gen Z.</a:t>
            </a:r>
          </a:p>
          <a:p>
            <a:pPr lvl="1"/>
            <a:r>
              <a:rPr lang="en-US" sz="2800" dirty="0"/>
              <a:t>We need to raise them up into a Biblical world view not just through coloring books and crayons at them in the pew.</a:t>
            </a:r>
          </a:p>
        </p:txBody>
      </p:sp>
    </p:spTree>
    <p:extLst>
      <p:ext uri="{BB962C8B-B14F-4D97-AF65-F5344CB8AC3E}">
        <p14:creationId xmlns:p14="http://schemas.microsoft.com/office/powerpoint/2010/main" val="260760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Passing Faith On to Gen Z</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pPr marL="514350" indent="-514350">
              <a:buAutoNum type="arabicPeriod" startAt="3"/>
            </a:pPr>
            <a:r>
              <a:rPr lang="en-US" b="1" dirty="0"/>
              <a:t>They need wise relationships with their parents and others walking in the faith.</a:t>
            </a:r>
          </a:p>
          <a:p>
            <a:pPr marL="514350" indent="-514350">
              <a:buAutoNum type="arabicPeriod" startAt="3"/>
            </a:pPr>
            <a:r>
              <a:rPr lang="en-US" b="1" dirty="0"/>
              <a:t>They need to be shown how to create healthy spiritual habits and disciplines, things disciples do. </a:t>
            </a:r>
          </a:p>
          <a:p>
            <a:pPr marL="514350" indent="-514350">
              <a:buAutoNum type="arabicPeriod" startAt="3"/>
            </a:pPr>
            <a:r>
              <a:rPr lang="en-US" b="1" dirty="0"/>
              <a:t>Important topics for Gen Z</a:t>
            </a:r>
          </a:p>
          <a:p>
            <a:pPr lvl="1"/>
            <a:r>
              <a:rPr lang="en-US" dirty="0"/>
              <a:t>Truth</a:t>
            </a:r>
          </a:p>
          <a:p>
            <a:pPr lvl="1"/>
            <a:r>
              <a:rPr lang="en-US" dirty="0"/>
              <a:t>Sex</a:t>
            </a:r>
          </a:p>
          <a:p>
            <a:pPr lvl="1"/>
            <a:r>
              <a:rPr lang="en-US" dirty="0"/>
              <a:t>Money</a:t>
            </a:r>
          </a:p>
          <a:p>
            <a:pPr lvl="1"/>
            <a:r>
              <a:rPr lang="en-US" dirty="0"/>
              <a:t>Technology</a:t>
            </a:r>
          </a:p>
          <a:p>
            <a:pPr lvl="1"/>
            <a:r>
              <a:rPr lang="en-US" dirty="0"/>
              <a:t>Diversity</a:t>
            </a:r>
          </a:p>
          <a:p>
            <a:pPr lvl="1"/>
            <a:r>
              <a:rPr lang="en-US" dirty="0"/>
              <a:t>Empathy</a:t>
            </a:r>
          </a:p>
          <a:p>
            <a:pPr lvl="1"/>
            <a:r>
              <a:rPr lang="en-US" dirty="0"/>
              <a:t>Openness</a:t>
            </a:r>
          </a:p>
          <a:p>
            <a:pPr lvl="1"/>
            <a:r>
              <a:rPr lang="en-US" dirty="0"/>
              <a:t>Emptiness </a:t>
            </a:r>
          </a:p>
        </p:txBody>
      </p:sp>
    </p:spTree>
    <p:extLst>
      <p:ext uri="{BB962C8B-B14F-4D97-AF65-F5344CB8AC3E}">
        <p14:creationId xmlns:p14="http://schemas.microsoft.com/office/powerpoint/2010/main" val="184609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000"/>
                                        <p:tgtEl>
                                          <p:spTgt spid="3">
                                            <p:txEl>
                                              <p:pRg st="10" end="10"/>
                                            </p:txEl>
                                          </p:spTgt>
                                        </p:tgtEl>
                                      </p:cBhvr>
                                    </p:animEffect>
                                    <p:anim calcmode="lin" valueType="num">
                                      <p:cBhvr>
                                        <p:cTn id="7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Generational Studies</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3938954" y="1412996"/>
            <a:ext cx="7957038" cy="5220555"/>
          </a:xfrm>
        </p:spPr>
        <p:txBody>
          <a:bodyPr>
            <a:normAutofit/>
          </a:bodyPr>
          <a:lstStyle/>
          <a:p>
            <a:pPr marL="0" indent="0">
              <a:buNone/>
            </a:pPr>
            <a:r>
              <a:rPr lang="en-US" sz="3600" b="1" dirty="0"/>
              <a:t>Generation Z: A Century In the Making</a:t>
            </a:r>
          </a:p>
          <a:p>
            <a:pPr marL="0" indent="0">
              <a:buNone/>
            </a:pPr>
            <a:r>
              <a:rPr lang="en-US" sz="3600" b="1" dirty="0"/>
              <a:t>By </a:t>
            </a:r>
            <a:r>
              <a:rPr lang="en-US" sz="3600" b="1" dirty="0" err="1"/>
              <a:t>Seemiller</a:t>
            </a:r>
            <a:r>
              <a:rPr lang="en-US" sz="3600" b="1" dirty="0"/>
              <a:t> &amp; Grace</a:t>
            </a:r>
          </a:p>
        </p:txBody>
      </p:sp>
      <p:sp>
        <p:nvSpPr>
          <p:cNvPr id="4" name="TextBox 3">
            <a:extLst>
              <a:ext uri="{FF2B5EF4-FFF2-40B4-BE49-F238E27FC236}">
                <a16:creationId xmlns:a16="http://schemas.microsoft.com/office/drawing/2014/main" id="{13CB6826-E736-4D53-BA6A-531F74B1B22B}"/>
              </a:ext>
            </a:extLst>
          </p:cNvPr>
          <p:cNvSpPr txBox="1"/>
          <p:nvPr/>
        </p:nvSpPr>
        <p:spPr>
          <a:xfrm>
            <a:off x="4352192" y="2250831"/>
            <a:ext cx="3279531" cy="9976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9088882-4552-44BB-A250-E0DADB00C06F}"/>
              </a:ext>
            </a:extLst>
          </p:cNvPr>
          <p:cNvPicPr>
            <a:picLocks noChangeAspect="1"/>
          </p:cNvPicPr>
          <p:nvPr/>
        </p:nvPicPr>
        <p:blipFill>
          <a:blip r:embed="rId2"/>
          <a:stretch>
            <a:fillRect/>
          </a:stretch>
        </p:blipFill>
        <p:spPr>
          <a:xfrm>
            <a:off x="535597" y="1412996"/>
            <a:ext cx="3152775" cy="4752975"/>
          </a:xfrm>
          <a:prstGeom prst="rect">
            <a:avLst/>
          </a:prstGeom>
        </p:spPr>
      </p:pic>
    </p:spTree>
    <p:extLst>
      <p:ext uri="{BB962C8B-B14F-4D97-AF65-F5344CB8AC3E}">
        <p14:creationId xmlns:p14="http://schemas.microsoft.com/office/powerpoint/2010/main" val="31972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Generational Studies</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3938954" y="1412996"/>
            <a:ext cx="7957038" cy="5220555"/>
          </a:xfrm>
        </p:spPr>
        <p:txBody>
          <a:bodyPr>
            <a:normAutofit/>
          </a:bodyPr>
          <a:lstStyle/>
          <a:p>
            <a:pPr marL="0" indent="0">
              <a:buNone/>
            </a:pPr>
            <a:r>
              <a:rPr lang="en-US" sz="3600" b="1" dirty="0"/>
              <a:t>Meet Generation Z</a:t>
            </a:r>
          </a:p>
          <a:p>
            <a:pPr marL="0" indent="0">
              <a:buNone/>
            </a:pPr>
            <a:r>
              <a:rPr lang="en-US" sz="3600" b="1" dirty="0"/>
              <a:t>By James White</a:t>
            </a:r>
          </a:p>
        </p:txBody>
      </p:sp>
      <p:pic>
        <p:nvPicPr>
          <p:cNvPr id="6" name="Picture 5">
            <a:extLst>
              <a:ext uri="{FF2B5EF4-FFF2-40B4-BE49-F238E27FC236}">
                <a16:creationId xmlns:a16="http://schemas.microsoft.com/office/drawing/2014/main" id="{A69DA601-BB5F-4DBE-A6A0-FA17C02AA14E}"/>
              </a:ext>
            </a:extLst>
          </p:cNvPr>
          <p:cNvPicPr>
            <a:picLocks noChangeAspect="1"/>
          </p:cNvPicPr>
          <p:nvPr/>
        </p:nvPicPr>
        <p:blipFill>
          <a:blip r:embed="rId2"/>
          <a:stretch>
            <a:fillRect/>
          </a:stretch>
        </p:blipFill>
        <p:spPr>
          <a:xfrm>
            <a:off x="296008" y="1412996"/>
            <a:ext cx="3431930" cy="5303892"/>
          </a:xfrm>
          <a:prstGeom prst="rect">
            <a:avLst/>
          </a:prstGeom>
        </p:spPr>
      </p:pic>
    </p:spTree>
    <p:extLst>
      <p:ext uri="{BB962C8B-B14F-4D97-AF65-F5344CB8AC3E}">
        <p14:creationId xmlns:p14="http://schemas.microsoft.com/office/powerpoint/2010/main" val="180582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Generational Studies</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3938954" y="1412996"/>
            <a:ext cx="7957038" cy="5220555"/>
          </a:xfrm>
        </p:spPr>
        <p:txBody>
          <a:bodyPr>
            <a:normAutofit/>
          </a:bodyPr>
          <a:lstStyle/>
          <a:p>
            <a:pPr marL="0" indent="0">
              <a:buNone/>
            </a:pPr>
            <a:r>
              <a:rPr lang="en-US" sz="3600" b="1" dirty="0"/>
              <a:t>Gen Z: The Culture, Beliefs and Motivations Shaping the Next Generation</a:t>
            </a:r>
          </a:p>
          <a:p>
            <a:pPr marL="0" indent="0">
              <a:buNone/>
            </a:pPr>
            <a:r>
              <a:rPr lang="en-US" sz="3600" b="1" dirty="0"/>
              <a:t>By </a:t>
            </a:r>
            <a:r>
              <a:rPr lang="en-US" sz="3600" b="1" dirty="0" err="1"/>
              <a:t>Barna</a:t>
            </a:r>
            <a:r>
              <a:rPr lang="en-US" sz="3600" b="1" dirty="0"/>
              <a:t> Group &amp; Impact 360</a:t>
            </a:r>
          </a:p>
        </p:txBody>
      </p:sp>
      <p:pic>
        <p:nvPicPr>
          <p:cNvPr id="6" name="Picture 5">
            <a:extLst>
              <a:ext uri="{FF2B5EF4-FFF2-40B4-BE49-F238E27FC236}">
                <a16:creationId xmlns:a16="http://schemas.microsoft.com/office/drawing/2014/main" id="{DA103099-EFA3-44AF-B165-9708B935EA17}"/>
              </a:ext>
            </a:extLst>
          </p:cNvPr>
          <p:cNvPicPr>
            <a:picLocks noChangeAspect="1"/>
          </p:cNvPicPr>
          <p:nvPr/>
        </p:nvPicPr>
        <p:blipFill rotWithShape="1">
          <a:blip r:embed="rId2"/>
          <a:srcRect l="21370" r="22497"/>
          <a:stretch/>
        </p:blipFill>
        <p:spPr>
          <a:xfrm>
            <a:off x="296008" y="1412996"/>
            <a:ext cx="3279532" cy="4431323"/>
          </a:xfrm>
          <a:prstGeom prst="rect">
            <a:avLst/>
          </a:prstGeom>
        </p:spPr>
      </p:pic>
    </p:spTree>
    <p:extLst>
      <p:ext uri="{BB962C8B-B14F-4D97-AF65-F5344CB8AC3E}">
        <p14:creationId xmlns:p14="http://schemas.microsoft.com/office/powerpoint/2010/main" val="36151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Why Study Generations?</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r>
              <a:rPr lang="en-US" dirty="0"/>
              <a:t>They are studied for…</a:t>
            </a:r>
          </a:p>
          <a:p>
            <a:pPr marL="0" indent="0">
              <a:buNone/>
            </a:pPr>
            <a:endParaRPr lang="en-US" dirty="0"/>
          </a:p>
          <a:p>
            <a:pPr marL="0" indent="0">
              <a:buNone/>
            </a:pPr>
            <a:endParaRPr lang="en-US" dirty="0"/>
          </a:p>
          <a:p>
            <a:pPr marL="0" indent="0">
              <a:buNone/>
            </a:pPr>
            <a:endParaRPr lang="en-US" dirty="0"/>
          </a:p>
          <a:p>
            <a:r>
              <a:rPr lang="en-US" dirty="0"/>
              <a:t>All that generation also were gathered to their fathers; and there arose another generation after them who did not know the LORD, nor yet the work which He had done for Israel.  </a:t>
            </a:r>
            <a:r>
              <a:rPr lang="en-US" b="1" dirty="0"/>
              <a:t>Judges 2:10</a:t>
            </a:r>
          </a:p>
          <a:p>
            <a:r>
              <a:rPr lang="en-US" dirty="0"/>
              <a:t>You shall teach them diligently to your sons and shall talk of them when you sit in your house and when you walk by the way and when you lie down and when you rise up.  </a:t>
            </a:r>
            <a:r>
              <a:rPr lang="en-US" b="1" dirty="0"/>
              <a:t>Deuteronomy 6:7 </a:t>
            </a:r>
          </a:p>
          <a:p>
            <a:r>
              <a:rPr lang="en-US" dirty="0"/>
              <a:t>Older men, older women, young women, young women… </a:t>
            </a:r>
            <a:r>
              <a:rPr lang="en-US" b="1" dirty="0"/>
              <a:t>Titus 2:1-8</a:t>
            </a:r>
          </a:p>
        </p:txBody>
      </p:sp>
      <p:sp>
        <p:nvSpPr>
          <p:cNvPr id="4" name="TextBox 3">
            <a:extLst>
              <a:ext uri="{FF2B5EF4-FFF2-40B4-BE49-F238E27FC236}">
                <a16:creationId xmlns:a16="http://schemas.microsoft.com/office/drawing/2014/main" id="{13CB6826-E736-4D53-BA6A-531F74B1B22B}"/>
              </a:ext>
            </a:extLst>
          </p:cNvPr>
          <p:cNvSpPr txBox="1"/>
          <p:nvPr/>
        </p:nvSpPr>
        <p:spPr>
          <a:xfrm>
            <a:off x="4352192" y="2250831"/>
            <a:ext cx="3279531" cy="997683"/>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9AF2EEA4-DA23-4A03-92D3-71F0E56D2C1D}"/>
              </a:ext>
            </a:extLst>
          </p:cNvPr>
          <p:cNvSpPr txBox="1"/>
          <p:nvPr/>
        </p:nvSpPr>
        <p:spPr>
          <a:xfrm>
            <a:off x="284286" y="1638006"/>
            <a:ext cx="5165170" cy="1446939"/>
          </a:xfrm>
          <a:prstGeom prst="rect">
            <a:avLst/>
          </a:prstGeom>
          <a:noFill/>
        </p:spPr>
        <p:txBody>
          <a:bodyPr wrap="square" numCol="2" rtlCol="0">
            <a:noAutofit/>
          </a:bodyPr>
          <a:lstStyle/>
          <a:p>
            <a:pPr marL="685800" lvl="1" indent="-228600">
              <a:lnSpc>
                <a:spcPct val="90000"/>
              </a:lnSpc>
              <a:spcBef>
                <a:spcPts val="500"/>
              </a:spcBef>
              <a:buFont typeface="Arial" panose="020B0604020202020204" pitchFamily="34" charset="0"/>
              <a:buChar char="•"/>
            </a:pPr>
            <a:r>
              <a:rPr lang="en-US" sz="2200" dirty="0">
                <a:solidFill>
                  <a:prstClr val="black"/>
                </a:solidFill>
              </a:rPr>
              <a:t>Marketing</a:t>
            </a:r>
          </a:p>
          <a:p>
            <a:pPr marL="685800" lvl="1" indent="-228600">
              <a:lnSpc>
                <a:spcPct val="90000"/>
              </a:lnSpc>
              <a:spcBef>
                <a:spcPts val="500"/>
              </a:spcBef>
              <a:buFont typeface="Arial" panose="020B0604020202020204" pitchFamily="34" charset="0"/>
              <a:buChar char="•"/>
            </a:pPr>
            <a:r>
              <a:rPr lang="en-US" sz="2200" dirty="0">
                <a:solidFill>
                  <a:prstClr val="black"/>
                </a:solidFill>
              </a:rPr>
              <a:t>Political trends</a:t>
            </a:r>
          </a:p>
          <a:p>
            <a:pPr marL="685800" lvl="1" indent="-228600">
              <a:lnSpc>
                <a:spcPct val="90000"/>
              </a:lnSpc>
              <a:spcBef>
                <a:spcPts val="500"/>
              </a:spcBef>
              <a:buFont typeface="Arial" panose="020B0604020202020204" pitchFamily="34" charset="0"/>
              <a:buChar char="•"/>
            </a:pPr>
            <a:r>
              <a:rPr lang="en-US" sz="2200" dirty="0">
                <a:solidFill>
                  <a:prstClr val="black"/>
                </a:solidFill>
              </a:rPr>
              <a:t>Education</a:t>
            </a:r>
          </a:p>
          <a:p>
            <a:pPr marL="685800" lvl="1" indent="-228600">
              <a:lnSpc>
                <a:spcPct val="90000"/>
              </a:lnSpc>
              <a:spcBef>
                <a:spcPts val="500"/>
              </a:spcBef>
              <a:buFont typeface="Arial" panose="020B0604020202020204" pitchFamily="34" charset="0"/>
              <a:buChar char="•"/>
            </a:pPr>
            <a:r>
              <a:rPr lang="en-US" sz="2200" dirty="0">
                <a:solidFill>
                  <a:prstClr val="black"/>
                </a:solidFill>
              </a:rPr>
              <a:t>Health care</a:t>
            </a:r>
          </a:p>
          <a:p>
            <a:pPr marL="685800" lvl="1" indent="-228600">
              <a:lnSpc>
                <a:spcPct val="90000"/>
              </a:lnSpc>
              <a:spcBef>
                <a:spcPts val="500"/>
              </a:spcBef>
              <a:buFont typeface="Arial" panose="020B0604020202020204" pitchFamily="34" charset="0"/>
              <a:buChar char="•"/>
            </a:pPr>
            <a:r>
              <a:rPr lang="en-US" sz="2200" dirty="0">
                <a:solidFill>
                  <a:prstClr val="black"/>
                </a:solidFill>
              </a:rPr>
              <a:t>Insurance</a:t>
            </a:r>
          </a:p>
          <a:p>
            <a:pPr marL="685800" lvl="1" indent="-228600">
              <a:lnSpc>
                <a:spcPct val="90000"/>
              </a:lnSpc>
              <a:spcBef>
                <a:spcPts val="500"/>
              </a:spcBef>
              <a:buFont typeface="Arial" panose="020B0604020202020204" pitchFamily="34" charset="0"/>
              <a:buChar char="•"/>
            </a:pPr>
            <a:r>
              <a:rPr lang="en-US" sz="2200" dirty="0">
                <a:solidFill>
                  <a:prstClr val="black"/>
                </a:solidFill>
              </a:rPr>
              <a:t>Social Trends</a:t>
            </a:r>
          </a:p>
          <a:p>
            <a:pPr marL="685800" lvl="1" indent="-228600">
              <a:lnSpc>
                <a:spcPct val="90000"/>
              </a:lnSpc>
              <a:spcBef>
                <a:spcPts val="500"/>
              </a:spcBef>
              <a:buFont typeface="Arial" panose="020B0604020202020204" pitchFamily="34" charset="0"/>
              <a:buChar char="•"/>
            </a:pPr>
            <a:r>
              <a:rPr lang="en-US" sz="2200" dirty="0">
                <a:solidFill>
                  <a:prstClr val="black"/>
                </a:solidFill>
              </a:rPr>
              <a:t>Workforce </a:t>
            </a:r>
          </a:p>
          <a:p>
            <a:pPr marL="685800" lvl="1" indent="-228600">
              <a:lnSpc>
                <a:spcPct val="90000"/>
              </a:lnSpc>
              <a:spcBef>
                <a:spcPts val="500"/>
              </a:spcBef>
              <a:buFont typeface="Arial" panose="020B0604020202020204" pitchFamily="34" charset="0"/>
              <a:buChar char="•"/>
            </a:pPr>
            <a:r>
              <a:rPr lang="en-US" sz="2200" dirty="0">
                <a:solidFill>
                  <a:prstClr val="black"/>
                </a:solidFill>
              </a:rPr>
              <a:t>Religion</a:t>
            </a:r>
          </a:p>
        </p:txBody>
      </p:sp>
    </p:spTree>
    <p:extLst>
      <p:ext uri="{BB962C8B-B14F-4D97-AF65-F5344CB8AC3E}">
        <p14:creationId xmlns:p14="http://schemas.microsoft.com/office/powerpoint/2010/main" val="99964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Gen Z </a:t>
            </a:r>
            <a:r>
              <a:rPr lang="en-US" sz="5400" dirty="0">
                <a:effectLst>
                  <a:outerShdw blurRad="38100" dist="38100" dir="2700000" algn="tl">
                    <a:srgbClr val="000000">
                      <a:alpha val="43137"/>
                    </a:srgbClr>
                  </a:outerShdw>
                </a:effectLst>
                <a:latin typeface="Impact" panose="020B0806030902050204" pitchFamily="34" charset="0"/>
              </a:rPr>
              <a:t>(Born 1995-2010; age 9 to 24)</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r>
              <a:rPr lang="en-US" dirty="0"/>
              <a:t>A lot of debate about the actual date range.</a:t>
            </a:r>
          </a:p>
          <a:p>
            <a:r>
              <a:rPr lang="en-US" dirty="0" err="1"/>
              <a:t>iGen</a:t>
            </a:r>
            <a:r>
              <a:rPr lang="en-US" dirty="0"/>
              <a:t>, Digital Natives, The Founders, Homeland Generation, Post-Millennials, and the Plurals are all names they have been given.</a:t>
            </a:r>
          </a:p>
          <a:p>
            <a:r>
              <a:rPr lang="en-US" dirty="0"/>
              <a:t>They constitute 25.9% of the US population (GenY 24.5%, Gen X 15.4%, Boomers 23.6%)</a:t>
            </a:r>
          </a:p>
          <a:p>
            <a:r>
              <a:rPr lang="en-US" dirty="0"/>
              <a:t>By 2020 they will constitute 40% of all consumers.</a:t>
            </a:r>
          </a:p>
          <a:p>
            <a:r>
              <a:rPr lang="en-US" dirty="0"/>
              <a:t>Possibly the last generation we will ever talk about.</a:t>
            </a:r>
          </a:p>
        </p:txBody>
      </p:sp>
    </p:spTree>
    <p:extLst>
      <p:ext uri="{BB962C8B-B14F-4D97-AF65-F5344CB8AC3E}">
        <p14:creationId xmlns:p14="http://schemas.microsoft.com/office/powerpoint/2010/main" val="137915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normAutofit/>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Who I Am &amp; What Matters to Gen Z</a:t>
            </a: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pPr marL="514350" indent="-514350">
              <a:buAutoNum type="arabicPeriod"/>
            </a:pPr>
            <a:r>
              <a:rPr lang="en-US" b="1" dirty="0"/>
              <a:t>Self Perceptions</a:t>
            </a:r>
          </a:p>
          <a:p>
            <a:pPr lvl="1"/>
            <a:r>
              <a:rPr lang="en-US" sz="2800" dirty="0"/>
              <a:t>43% see personal achievement and 42% see hobbies as most important to their sense of self.</a:t>
            </a:r>
          </a:p>
          <a:p>
            <a:pPr lvl="1"/>
            <a:r>
              <a:rPr lang="en-US" sz="2800" dirty="0"/>
              <a:t>Only 1 in 3 see family background or religion as an identifier.</a:t>
            </a:r>
          </a:p>
          <a:p>
            <a:pPr lvl="1"/>
            <a:r>
              <a:rPr lang="en-US" sz="2800" dirty="0"/>
              <a:t>Even so more than half see their parents as role models.</a:t>
            </a:r>
          </a:p>
          <a:p>
            <a:pPr lvl="1"/>
            <a:r>
              <a:rPr lang="en-US" sz="2800" dirty="0"/>
              <a:t>Those with different ethnic backgrounds see those as identifiers.</a:t>
            </a:r>
          </a:p>
          <a:p>
            <a:pPr lvl="1"/>
            <a:r>
              <a:rPr lang="en-US" sz="2800" dirty="0"/>
              <a:t>Those engaged Christians see their faith as something to identify with.</a:t>
            </a:r>
            <a:endParaRPr lang="en-US" dirty="0"/>
          </a:p>
        </p:txBody>
      </p:sp>
    </p:spTree>
    <p:extLst>
      <p:ext uri="{BB962C8B-B14F-4D97-AF65-F5344CB8AC3E}">
        <p14:creationId xmlns:p14="http://schemas.microsoft.com/office/powerpoint/2010/main" val="273680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Who I Am &amp; What Matters to Gen Z</a:t>
            </a:r>
            <a:endParaRPr lang="en-US" dirty="0">
              <a:ln>
                <a:solidFill>
                  <a:schemeClr val="tx1"/>
                </a:solidFill>
              </a:ln>
            </a:endParaRP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a:bodyPr>
          <a:lstStyle/>
          <a:p>
            <a:pPr marL="514350" indent="-514350">
              <a:buFont typeface="+mj-lt"/>
              <a:buAutoNum type="arabicPeriod" startAt="2"/>
            </a:pPr>
            <a:r>
              <a:rPr lang="en-US" b="1" dirty="0"/>
              <a:t>Sexuality and Gender</a:t>
            </a:r>
          </a:p>
          <a:p>
            <a:pPr lvl="1"/>
            <a:r>
              <a:rPr lang="en-US" sz="2800" dirty="0"/>
              <a:t>Sexuality is central to their sense of personal identity.</a:t>
            </a:r>
          </a:p>
          <a:p>
            <a:pPr lvl="1"/>
            <a:r>
              <a:rPr lang="en-US" sz="2800" dirty="0"/>
              <a:t>48% believe gender is based on what a person was born as while 33% believe it has to do with how you feel.</a:t>
            </a:r>
          </a:p>
          <a:p>
            <a:pPr lvl="1"/>
            <a:r>
              <a:rPr lang="en-US" sz="2800" dirty="0"/>
              <a:t>7 out of 10 feel it is definitely or probably acceptable to be born one gender and feel like another. </a:t>
            </a:r>
          </a:p>
          <a:p>
            <a:pPr lvl="1"/>
            <a:r>
              <a:rPr lang="en-US" sz="2800" dirty="0"/>
              <a:t>3 in 10 report knowing a friend or peer who has changed their sexual identity. </a:t>
            </a:r>
          </a:p>
          <a:p>
            <a:pPr lvl="1"/>
            <a:r>
              <a:rPr lang="en-US" sz="2800" dirty="0"/>
              <a:t>45% would feel neutral if their friend was questioning their sexuality.</a:t>
            </a:r>
          </a:p>
        </p:txBody>
      </p:sp>
    </p:spTree>
    <p:extLst>
      <p:ext uri="{BB962C8B-B14F-4D97-AF65-F5344CB8AC3E}">
        <p14:creationId xmlns:p14="http://schemas.microsoft.com/office/powerpoint/2010/main" val="351087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C57-054B-4FC3-B51B-CD816994DE57}"/>
              </a:ext>
            </a:extLst>
          </p:cNvPr>
          <p:cNvSpPr>
            <a:spLocks noGrp="1"/>
          </p:cNvSpPr>
          <p:nvPr>
            <p:ph type="title"/>
          </p:nvPr>
        </p:nvSpPr>
        <p:spPr>
          <a:xfrm>
            <a:off x="284285" y="224448"/>
            <a:ext cx="11623430" cy="997683"/>
          </a:xfrm>
        </p:spPr>
        <p:txBody>
          <a:bodyPr/>
          <a:lstStyle/>
          <a:p>
            <a:r>
              <a:rPr lang="en-US" sz="5400" dirty="0">
                <a:ln>
                  <a:solidFill>
                    <a:schemeClr val="tx1"/>
                  </a:solidFill>
                </a:ln>
                <a:solidFill>
                  <a:srgbClr val="E31835"/>
                </a:solidFill>
                <a:effectLst>
                  <a:outerShdw blurRad="38100" dist="38100" dir="2700000" algn="tl">
                    <a:srgbClr val="000000">
                      <a:alpha val="43137"/>
                    </a:srgbClr>
                  </a:outerShdw>
                </a:effectLst>
                <a:latin typeface="Impact" panose="020B0806030902050204" pitchFamily="34" charset="0"/>
              </a:rPr>
              <a:t>Who I Am &amp; What Matters to Gen Z</a:t>
            </a:r>
            <a:endParaRPr lang="en-US" dirty="0">
              <a:ln>
                <a:solidFill>
                  <a:schemeClr val="tx1"/>
                </a:solidFill>
              </a:ln>
            </a:endParaRPr>
          </a:p>
        </p:txBody>
      </p:sp>
      <p:sp>
        <p:nvSpPr>
          <p:cNvPr id="3" name="Content Placeholder 2">
            <a:extLst>
              <a:ext uri="{FF2B5EF4-FFF2-40B4-BE49-F238E27FC236}">
                <a16:creationId xmlns:a16="http://schemas.microsoft.com/office/drawing/2014/main" id="{124544F7-0BA7-4970-8182-C1FE982B4F0D}"/>
              </a:ext>
            </a:extLst>
          </p:cNvPr>
          <p:cNvSpPr>
            <a:spLocks noGrp="1"/>
          </p:cNvSpPr>
          <p:nvPr>
            <p:ph idx="1"/>
          </p:nvPr>
        </p:nvSpPr>
        <p:spPr>
          <a:xfrm>
            <a:off x="272562" y="1222130"/>
            <a:ext cx="11623430" cy="5411421"/>
          </a:xfrm>
        </p:spPr>
        <p:txBody>
          <a:bodyPr>
            <a:normAutofit lnSpcReduction="10000"/>
          </a:bodyPr>
          <a:lstStyle/>
          <a:p>
            <a:pPr marL="514350" indent="-514350">
              <a:buFont typeface="+mj-lt"/>
              <a:buAutoNum type="arabicPeriod" startAt="3"/>
            </a:pPr>
            <a:r>
              <a:rPr lang="en-US" b="1" dirty="0"/>
              <a:t>Goals and Priorities</a:t>
            </a:r>
          </a:p>
          <a:p>
            <a:pPr lvl="1"/>
            <a:r>
              <a:rPr lang="en-US" sz="2800" dirty="0"/>
              <a:t>Less likely to want to drive more that 25% of seniors in high school do not have their drivers license.   </a:t>
            </a:r>
          </a:p>
          <a:p>
            <a:pPr lvl="1"/>
            <a:r>
              <a:rPr lang="en-US" sz="2800" dirty="0"/>
              <a:t>41% are looking forward to the freedoms and responsibilities of adulthood.</a:t>
            </a:r>
          </a:p>
          <a:p>
            <a:pPr lvl="1"/>
            <a:r>
              <a:rPr lang="en-US" sz="2800" dirty="0"/>
              <a:t>There is a higher priority on career and education and less of a focus marriage and family. </a:t>
            </a:r>
          </a:p>
          <a:p>
            <a:pPr lvl="1"/>
            <a:r>
              <a:rPr lang="en-US" sz="2800" dirty="0"/>
              <a:t>Of those that are engaged Christians 46% say spiritual maturity is a goal compared to 16% of the unchurched. </a:t>
            </a:r>
          </a:p>
          <a:p>
            <a:pPr lvl="1"/>
            <a:r>
              <a:rPr lang="en-US" sz="2800" dirty="0"/>
              <a:t> Of engaged Christians only 29% percent want to be married before 30 and only 16% want to have children. </a:t>
            </a:r>
          </a:p>
          <a:p>
            <a:pPr lvl="1"/>
            <a:r>
              <a:rPr lang="en-US" sz="2800" dirty="0"/>
              <a:t>Most of </a:t>
            </a:r>
            <a:r>
              <a:rPr lang="en-US" sz="2800" dirty="0" err="1"/>
              <a:t>GenZ</a:t>
            </a:r>
            <a:r>
              <a:rPr lang="en-US" sz="2800" dirty="0"/>
              <a:t> cite parents or other family members as role model. 6 out of the top 10 reasons have to do with career of financial success.</a:t>
            </a:r>
            <a:endParaRPr lang="en-US" dirty="0"/>
          </a:p>
        </p:txBody>
      </p:sp>
    </p:spTree>
    <p:extLst>
      <p:ext uri="{BB962C8B-B14F-4D97-AF65-F5344CB8AC3E}">
        <p14:creationId xmlns:p14="http://schemas.microsoft.com/office/powerpoint/2010/main" val="393291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5696</TotalTime>
  <Words>1039</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Impact</vt:lpstr>
      <vt:lpstr>Office Theme</vt:lpstr>
      <vt:lpstr>PowerPoint Presentation</vt:lpstr>
      <vt:lpstr>Generational Studies</vt:lpstr>
      <vt:lpstr>Generational Studies</vt:lpstr>
      <vt:lpstr>Generational Studies</vt:lpstr>
      <vt:lpstr>Why Study Generations?</vt:lpstr>
      <vt:lpstr>Gen Z (Born 1995-2010; age 9 to 24)</vt:lpstr>
      <vt:lpstr>Who I Am &amp; What Matters to Gen Z</vt:lpstr>
      <vt:lpstr>Who I Am &amp; What Matters to Gen Z</vt:lpstr>
      <vt:lpstr>Who I Am &amp; What Matters to Gen Z</vt:lpstr>
      <vt:lpstr>Who I Am &amp; What Matters to Gen Z</vt:lpstr>
      <vt:lpstr>Who I Am &amp; What Matters to Gen Z</vt:lpstr>
      <vt:lpstr>Who I Am &amp; What Matters to Gen Z</vt:lpstr>
      <vt:lpstr>Passing Faith On to Gen Z</vt:lpstr>
      <vt:lpstr>Passing Faith On to Gen 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81</cp:revision>
  <dcterms:created xsi:type="dcterms:W3CDTF">2019-05-21T16:28:38Z</dcterms:created>
  <dcterms:modified xsi:type="dcterms:W3CDTF">2019-06-10T15:04:22Z</dcterms:modified>
</cp:coreProperties>
</file>