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3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6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1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04" y="68157"/>
            <a:ext cx="8981630" cy="1111164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03" y="1290414"/>
            <a:ext cx="8981629" cy="5567585"/>
          </a:xfrm>
        </p:spPr>
        <p:txBody>
          <a:bodyPr/>
          <a:lstStyle>
            <a:lvl1pPr>
              <a:defRPr b="1"/>
            </a:lvl1pPr>
            <a:lvl2pPr marL="512763" indent="-228600">
              <a:buFont typeface="Calibri" panose="020F0502020204030204" pitchFamily="34" charset="0"/>
              <a:buChar char="−"/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43519B-F3E3-46F2-9FB0-F8B24DEDF3BD}"/>
              </a:ext>
            </a:extLst>
          </p:cNvPr>
          <p:cNvCxnSpPr/>
          <p:nvPr userDrawn="1"/>
        </p:nvCxnSpPr>
        <p:spPr>
          <a:xfrm>
            <a:off x="94003" y="1179321"/>
            <a:ext cx="898162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13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6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7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9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7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3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3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0F6A-E834-4E60-87A7-3CB6BCC8A6B8}" type="datetimeFigureOut">
              <a:rPr lang="en-US" smtClean="0"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C78AE-CFDA-4CC4-90BE-041C9C43A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3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40969-AEBF-416D-9BA7-7CC089EEB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3328867"/>
          </a:xfrm>
        </p:spPr>
        <p:txBody>
          <a:bodyPr>
            <a:normAutofit/>
          </a:bodyPr>
          <a:lstStyle/>
          <a:p>
            <a:r>
              <a:rPr lang="en-US" dirty="0"/>
              <a:t>Serving and Leading</a:t>
            </a:r>
            <a:br>
              <a:rPr lang="en-US" dirty="0"/>
            </a:br>
            <a:r>
              <a:rPr lang="en-US" dirty="0"/>
              <a:t>in Worship</a:t>
            </a:r>
            <a:br>
              <a:rPr lang="en-US" dirty="0"/>
            </a:br>
            <a:r>
              <a:rPr lang="en-US" dirty="0"/>
              <a:t>at PBL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BE020-E53C-4E5E-9A01-059EAC414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589912"/>
            <a:ext cx="6858000" cy="616789"/>
          </a:xfrm>
        </p:spPr>
        <p:txBody>
          <a:bodyPr/>
          <a:lstStyle/>
          <a:p>
            <a:r>
              <a:rPr lang="en-US" dirty="0"/>
              <a:t>August 1, 2018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1F18A63-C977-4B73-8203-5DB7A6E34BBE}"/>
              </a:ext>
            </a:extLst>
          </p:cNvPr>
          <p:cNvCxnSpPr/>
          <p:nvPr/>
        </p:nvCxnSpPr>
        <p:spPr>
          <a:xfrm>
            <a:off x="94003" y="4923175"/>
            <a:ext cx="898162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0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AC1-DEE3-49F5-85AC-1C6FB587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PROSKUNEO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4DDDD-3063-40E1-9CCF-F77A9A9A7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Greek word for “worship” is </a:t>
            </a:r>
            <a:r>
              <a:rPr lang="en-US" i="1" dirty="0" err="1"/>
              <a:t>proskuneo</a:t>
            </a:r>
            <a:endParaRPr lang="en-US" i="1" dirty="0"/>
          </a:p>
          <a:p>
            <a:r>
              <a:rPr lang="en-US" dirty="0"/>
              <a:t>The word literally means “to kiss towards”</a:t>
            </a:r>
          </a:p>
          <a:p>
            <a:r>
              <a:rPr lang="en-US" dirty="0"/>
              <a:t>It was used to designate the custom of prostrating oneself before persons and kissing their feet or the hem of their garment, the ground, etc.  </a:t>
            </a:r>
          </a:p>
          <a:p>
            <a:r>
              <a:rPr lang="en-US" dirty="0"/>
              <a:t>It expressed in attitude or gesture one’s complete dependence on or submission to a high authority figure</a:t>
            </a:r>
          </a:p>
          <a:p>
            <a:r>
              <a:rPr lang="en-US" dirty="0"/>
              <a:t>Among the Orientals, esp. the Persians, to fall upon the knees and touch the ground with the forehead as an expression of profound reverence</a:t>
            </a:r>
          </a:p>
          <a:p>
            <a:r>
              <a:rPr lang="en-US" i="1" dirty="0" err="1"/>
              <a:t>Proskuneo</a:t>
            </a:r>
            <a:r>
              <a:rPr lang="en-US" i="1" dirty="0"/>
              <a:t> </a:t>
            </a:r>
            <a:r>
              <a:rPr lang="en-US" dirty="0"/>
              <a:t>means “to fall down and worship, do obeisance to, prostrate oneself before, do reference to”</a:t>
            </a:r>
          </a:p>
        </p:txBody>
      </p:sp>
    </p:spTree>
    <p:extLst>
      <p:ext uri="{BB962C8B-B14F-4D97-AF65-F5344CB8AC3E}">
        <p14:creationId xmlns:p14="http://schemas.microsoft.com/office/powerpoint/2010/main" val="179753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AC1-DEE3-49F5-85AC-1C6FB587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PROSKUNEO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4DDDD-3063-40E1-9CCF-F77A9A9A7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word implies:</a:t>
            </a:r>
          </a:p>
          <a:p>
            <a:pPr lvl="1"/>
            <a:r>
              <a:rPr lang="en-US" sz="2800" dirty="0"/>
              <a:t>Intimacy (Heb. 4:14-16; 10:19-22)</a:t>
            </a:r>
          </a:p>
          <a:p>
            <a:pPr lvl="1"/>
            <a:r>
              <a:rPr lang="en-US" sz="2800" dirty="0"/>
              <a:t>Intent (John 4:23-24)</a:t>
            </a:r>
          </a:p>
          <a:p>
            <a:pPr lvl="1"/>
            <a:r>
              <a:rPr lang="en-US" sz="2800" dirty="0"/>
              <a:t>Inward activity (Matt. 15:8-9)</a:t>
            </a:r>
          </a:p>
        </p:txBody>
      </p:sp>
    </p:spTree>
    <p:extLst>
      <p:ext uri="{BB962C8B-B14F-4D97-AF65-F5344CB8AC3E}">
        <p14:creationId xmlns:p14="http://schemas.microsoft.com/office/powerpoint/2010/main" val="398685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AC1-DEE3-49F5-85AC-1C6FB587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the PRIVILEGE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4DDDD-3063-40E1-9CCF-F77A9A9A7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has always been a privilege to lead/serve in worship (Luke 1:5-9)</a:t>
            </a:r>
          </a:p>
          <a:p>
            <a:r>
              <a:rPr lang="en-US" dirty="0"/>
              <a:t>It is still a privilege to lead/serve in worship </a:t>
            </a:r>
          </a:p>
          <a:p>
            <a:r>
              <a:rPr lang="en-US" dirty="0"/>
              <a:t>We should WANT to SERVE!</a:t>
            </a:r>
          </a:p>
        </p:txBody>
      </p:sp>
    </p:spTree>
    <p:extLst>
      <p:ext uri="{BB962C8B-B14F-4D97-AF65-F5344CB8AC3E}">
        <p14:creationId xmlns:p14="http://schemas.microsoft.com/office/powerpoint/2010/main" val="365304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AC1-DEE3-49F5-85AC-1C6FB587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the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4DDDD-3063-40E1-9CCF-F77A9A9A7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03" y="1290414"/>
            <a:ext cx="9049997" cy="5567585"/>
          </a:xfrm>
        </p:spPr>
        <p:txBody>
          <a:bodyPr>
            <a:normAutofit/>
          </a:bodyPr>
          <a:lstStyle/>
          <a:p>
            <a:r>
              <a:rPr lang="en-US" dirty="0"/>
              <a:t>There is design involved in worship (1 Cor. 14:26, 40)</a:t>
            </a:r>
          </a:p>
          <a:p>
            <a:r>
              <a:rPr lang="en-US" dirty="0"/>
              <a:t>There is design involved in each leadership role in worship</a:t>
            </a:r>
          </a:p>
          <a:p>
            <a:pPr lvl="1"/>
            <a:r>
              <a:rPr lang="en-US" dirty="0"/>
              <a:t>Preachers (2 Tim. 4:2; 1 Cor. 14:3)</a:t>
            </a:r>
          </a:p>
          <a:p>
            <a:pPr lvl="1"/>
            <a:r>
              <a:rPr lang="en-US" dirty="0"/>
              <a:t>Song Leaders</a:t>
            </a:r>
          </a:p>
          <a:p>
            <a:pPr lvl="1"/>
            <a:r>
              <a:rPr lang="en-US" dirty="0"/>
              <a:t>Opening Prayers</a:t>
            </a:r>
          </a:p>
          <a:p>
            <a:pPr lvl="1"/>
            <a:r>
              <a:rPr lang="en-US" dirty="0"/>
              <a:t>Closing Prayers</a:t>
            </a:r>
          </a:p>
          <a:p>
            <a:pPr lvl="1"/>
            <a:r>
              <a:rPr lang="en-US" dirty="0"/>
              <a:t>Scripture Readers</a:t>
            </a:r>
          </a:p>
          <a:p>
            <a:pPr lvl="1"/>
            <a:r>
              <a:rPr lang="en-US" dirty="0"/>
              <a:t>Presiders</a:t>
            </a:r>
          </a:p>
        </p:txBody>
      </p:sp>
    </p:spTree>
    <p:extLst>
      <p:ext uri="{BB962C8B-B14F-4D97-AF65-F5344CB8AC3E}">
        <p14:creationId xmlns:p14="http://schemas.microsoft.com/office/powerpoint/2010/main" val="34189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14" end="2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charRg st="214" end="2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AC1-DEE3-49F5-85AC-1C6FB587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the PERCEPTION of Visitors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4DDDD-3063-40E1-9CCF-F77A9A9A7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03" y="1290414"/>
            <a:ext cx="9049997" cy="5567585"/>
          </a:xfrm>
        </p:spPr>
        <p:txBody>
          <a:bodyPr>
            <a:normAutofit/>
          </a:bodyPr>
          <a:lstStyle/>
          <a:p>
            <a:r>
              <a:rPr lang="en-US" dirty="0"/>
              <a:t>Can someone say “Amen” if not understand? (1 Cor. 14:16)</a:t>
            </a:r>
          </a:p>
          <a:p>
            <a:pPr lvl="1"/>
            <a:r>
              <a:rPr lang="en-US" dirty="0"/>
              <a:t>Speak with understanding (14:19)</a:t>
            </a:r>
          </a:p>
          <a:p>
            <a:pPr lvl="1"/>
            <a:r>
              <a:rPr lang="en-US" dirty="0"/>
              <a:t>Else they say “that you are out of your mind” (14:23)</a:t>
            </a:r>
          </a:p>
          <a:p>
            <a:r>
              <a:rPr lang="en-US" dirty="0"/>
              <a:t>Speak loud enough to be heard</a:t>
            </a:r>
          </a:p>
          <a:p>
            <a:r>
              <a:rPr lang="en-US" dirty="0"/>
              <a:t>Speak clear enough to be understood</a:t>
            </a:r>
          </a:p>
          <a:p>
            <a:r>
              <a:rPr lang="en-US" dirty="0"/>
              <a:t>Speak words/phrases that common people understand</a:t>
            </a:r>
          </a:p>
          <a:p>
            <a:r>
              <a:rPr lang="en-US" dirty="0"/>
              <a:t>Special attention by: Presiders, Song leaders, Sound guys</a:t>
            </a:r>
          </a:p>
          <a:p>
            <a:r>
              <a:rPr lang="en-US" dirty="0"/>
              <a:t>Visitors need to fall in love with the beauty of simple New Testament worship</a:t>
            </a:r>
          </a:p>
          <a:p>
            <a:pPr lvl="1"/>
            <a:r>
              <a:rPr lang="en-US" dirty="0"/>
              <a:t>It’s not a show!  It’s not about us!</a:t>
            </a:r>
          </a:p>
          <a:p>
            <a:pPr lvl="1"/>
            <a:r>
              <a:rPr lang="en-US" dirty="0"/>
              <a:t>It’s about God and worshiping Him in the way He intended (with spirit &amp; understanding, 14:15)</a:t>
            </a:r>
          </a:p>
        </p:txBody>
      </p:sp>
    </p:spTree>
    <p:extLst>
      <p:ext uri="{BB962C8B-B14F-4D97-AF65-F5344CB8AC3E}">
        <p14:creationId xmlns:p14="http://schemas.microsoft.com/office/powerpoint/2010/main" val="110781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B5AC1-DEE3-49F5-85AC-1C6FB5876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04" y="68157"/>
            <a:ext cx="9049996" cy="1111164"/>
          </a:xfrm>
        </p:spPr>
        <p:txBody>
          <a:bodyPr>
            <a:normAutofit/>
          </a:bodyPr>
          <a:lstStyle/>
          <a:p>
            <a:r>
              <a:rPr lang="en-US" sz="4100" dirty="0"/>
              <a:t>Focus on the PERSONAL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4DDDD-3063-40E1-9CCF-F77A9A9A7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03" y="1290414"/>
            <a:ext cx="9049997" cy="556758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Look Up – find your name on the sheet</a:t>
            </a:r>
          </a:p>
          <a:p>
            <a:r>
              <a:rPr lang="en-US" dirty="0"/>
              <a:t>Mark Up – your calendar to remember</a:t>
            </a:r>
          </a:p>
          <a:p>
            <a:r>
              <a:rPr lang="en-US" dirty="0"/>
              <a:t>Connect Up – communicate with and respond to Mike</a:t>
            </a:r>
          </a:p>
          <a:p>
            <a:r>
              <a:rPr lang="en-US" dirty="0"/>
              <a:t>Man Up – if you say you will do it, do it!</a:t>
            </a:r>
          </a:p>
          <a:p>
            <a:r>
              <a:rPr lang="en-US" dirty="0"/>
              <a:t>Write Up – plan in advance all of your comments</a:t>
            </a:r>
          </a:p>
          <a:p>
            <a:r>
              <a:rPr lang="en-US" dirty="0"/>
              <a:t>Show Up – be here 15 minutes before services start</a:t>
            </a:r>
          </a:p>
          <a:p>
            <a:r>
              <a:rPr lang="en-US" dirty="0"/>
              <a:t>Line Up – be where/when you’re supposed to be</a:t>
            </a:r>
          </a:p>
          <a:p>
            <a:r>
              <a:rPr lang="en-US" dirty="0"/>
              <a:t>Dress Up – wear appropriate attire</a:t>
            </a:r>
          </a:p>
          <a:p>
            <a:r>
              <a:rPr lang="en-US" dirty="0"/>
              <a:t>Speak Up – project loudly, confidently and clearly</a:t>
            </a:r>
          </a:p>
          <a:p>
            <a:r>
              <a:rPr lang="en-US" dirty="0"/>
              <a:t>Hold Up – do your job and not someone else’s</a:t>
            </a:r>
          </a:p>
          <a:p>
            <a:r>
              <a:rPr lang="en-US" dirty="0"/>
              <a:t>Direct Up – keep attention away from you and on heaven</a:t>
            </a:r>
          </a:p>
          <a:p>
            <a:r>
              <a:rPr lang="en-US" dirty="0"/>
              <a:t>Reach Up – stretch yourself to do more </a:t>
            </a:r>
          </a:p>
        </p:txBody>
      </p:sp>
    </p:spTree>
    <p:extLst>
      <p:ext uri="{BB962C8B-B14F-4D97-AF65-F5344CB8AC3E}">
        <p14:creationId xmlns:p14="http://schemas.microsoft.com/office/powerpoint/2010/main" val="374205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470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Serving and Leading in Worship at PBL</vt:lpstr>
      <vt:lpstr>Focus on PROSKUNEO</vt:lpstr>
      <vt:lpstr>Focus on PROSKUNEO</vt:lpstr>
      <vt:lpstr>Focus on the PRIVILEGE</vt:lpstr>
      <vt:lpstr>Focus on the PURPOSE</vt:lpstr>
      <vt:lpstr>Focus on the PERCEPTION of Visitors</vt:lpstr>
      <vt:lpstr>Focus on the PERSONAL RESPONSIBILITY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and Leading in Worship at PBL</dc:title>
  <dc:creator>David Sproule</dc:creator>
  <cp:lastModifiedBy>David Sproule</cp:lastModifiedBy>
  <cp:revision>5</cp:revision>
  <dcterms:created xsi:type="dcterms:W3CDTF">2018-08-01T21:37:00Z</dcterms:created>
  <dcterms:modified xsi:type="dcterms:W3CDTF">2018-08-01T22:21:03Z</dcterms:modified>
</cp:coreProperties>
</file>