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 snapToGrid="0">
      <p:cViewPr varScale="1">
        <p:scale>
          <a:sx n="72" d="100"/>
          <a:sy n="72" d="100"/>
        </p:scale>
        <p:origin x="79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0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2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0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143"/>
            <a:ext cx="8420793" cy="529446"/>
          </a:xfrm>
        </p:spPr>
        <p:txBody>
          <a:bodyPr>
            <a:noAutofit/>
          </a:bodyPr>
          <a:lstStyle>
            <a:lvl1pPr>
              <a:defRPr sz="3100" spc="-2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3" y="1213658"/>
            <a:ext cx="8321040" cy="537002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8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3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7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0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F088-D981-4AA0-912F-4CBCEAFEAD1C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9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143"/>
            <a:ext cx="8420793" cy="529446"/>
          </a:xfrm>
        </p:spPr>
        <p:txBody>
          <a:bodyPr/>
          <a:lstStyle/>
          <a:p>
            <a:pPr algn="ctr"/>
            <a:r>
              <a:rPr lang="en-US" u="sng" dirty="0"/>
              <a:t>Must First Labor to Obtain the Reward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Nothing will come from doing nothing</a:t>
            </a:r>
          </a:p>
          <a:p>
            <a:r>
              <a:rPr lang="en-US" dirty="0"/>
              <a:t>Farming is hard work and requires hard work (diligence)</a:t>
            </a:r>
          </a:p>
          <a:p>
            <a:pPr lvl="1"/>
            <a:r>
              <a:rPr lang="en-US" dirty="0"/>
              <a:t>Literally, work to the point of exhaustion</a:t>
            </a:r>
          </a:p>
          <a:p>
            <a:pPr lvl="1"/>
            <a:r>
              <a:rPr lang="en-US" dirty="0"/>
              <a:t>The farmer must prepare himself</a:t>
            </a:r>
          </a:p>
          <a:p>
            <a:pPr lvl="1"/>
            <a:r>
              <a:rPr lang="en-US" dirty="0"/>
              <a:t>The seed must be planted in the ground</a:t>
            </a:r>
          </a:p>
          <a:p>
            <a:pPr lvl="1"/>
            <a:r>
              <a:rPr lang="en-US" dirty="0"/>
              <a:t>The farmer must supply water &amp; fertilizer to help grow</a:t>
            </a:r>
          </a:p>
          <a:p>
            <a:pPr lvl="1"/>
            <a:r>
              <a:rPr lang="en-US" dirty="0"/>
              <a:t>Effort must be made to remove &amp; control weeds, bugs, worms</a:t>
            </a:r>
          </a:p>
          <a:p>
            <a:pPr lvl="1"/>
            <a:r>
              <a:rPr lang="en-US" dirty="0"/>
              <a:t>The farmer must work diligently while there is daylight </a:t>
            </a:r>
          </a:p>
          <a:p>
            <a:pPr lvl="1"/>
            <a:r>
              <a:rPr lang="en-US" dirty="0"/>
              <a:t>The farmer must rise early and be devoted to his field</a:t>
            </a:r>
          </a:p>
          <a:p>
            <a:pPr lvl="1"/>
            <a:r>
              <a:rPr lang="en-US" dirty="0"/>
              <a:t>The farmer must depend on God for sunshine &amp; rain</a:t>
            </a:r>
          </a:p>
          <a:p>
            <a:pPr lvl="1"/>
            <a:r>
              <a:rPr lang="en-US" dirty="0"/>
              <a:t>Farmers must do all of this hard work and then learn to WAIT PATIENTLY for the results</a:t>
            </a:r>
          </a:p>
          <a:p>
            <a:pPr lvl="1"/>
            <a:r>
              <a:rPr lang="en-US" dirty="0"/>
              <a:t>The farmer lives and works by faith</a:t>
            </a:r>
          </a:p>
        </p:txBody>
      </p:sp>
    </p:spTree>
    <p:extLst>
      <p:ext uri="{BB962C8B-B14F-4D97-AF65-F5344CB8AC3E}">
        <p14:creationId xmlns:p14="http://schemas.microsoft.com/office/powerpoint/2010/main" val="12115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143"/>
            <a:ext cx="8420793" cy="529446"/>
          </a:xfrm>
        </p:spPr>
        <p:txBody>
          <a:bodyPr/>
          <a:lstStyle/>
          <a:p>
            <a:pPr algn="ctr"/>
            <a:r>
              <a:rPr lang="en-US" u="sng" dirty="0"/>
              <a:t>Must First Labor to Obtain the Reward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3" y="1213658"/>
            <a:ext cx="8321040" cy="3811103"/>
          </a:xfrm>
        </p:spPr>
        <p:txBody>
          <a:bodyPr>
            <a:normAutofit fontScale="92500"/>
          </a:bodyPr>
          <a:lstStyle/>
          <a:p>
            <a:r>
              <a:rPr lang="en-US" dirty="0"/>
              <a:t>Nothing will come from doing nothing</a:t>
            </a:r>
          </a:p>
          <a:p>
            <a:r>
              <a:rPr lang="en-US" dirty="0"/>
              <a:t>Farming is hard work and requires hard work (diligence)</a:t>
            </a:r>
          </a:p>
          <a:p>
            <a:r>
              <a:rPr lang="en-US" dirty="0"/>
              <a:t>The Christian farmer’s season is year-round and there are no shortcuts (Matt. 9:37; John 4:35)</a:t>
            </a:r>
          </a:p>
          <a:p>
            <a:r>
              <a:rPr lang="en-US" dirty="0"/>
              <a:t>This applies in our efforts to teach others, as parents, etc.</a:t>
            </a:r>
          </a:p>
          <a:p>
            <a:pPr lvl="1"/>
            <a:r>
              <a:rPr lang="en-US" sz="2600" dirty="0"/>
              <a:t>It takes dedication, discipline and diligence</a:t>
            </a:r>
          </a:p>
          <a:p>
            <a:pPr lvl="1"/>
            <a:r>
              <a:rPr lang="en-US" sz="2600" dirty="0"/>
              <a:t>The work of the Lord is difficult, when we want easy road</a:t>
            </a:r>
          </a:p>
          <a:p>
            <a:pPr lvl="1"/>
            <a:r>
              <a:rPr lang="en-US" sz="2600" dirty="0"/>
              <a:t>Christian’s work hard because they trust in God’s promises </a:t>
            </a:r>
          </a:p>
        </p:txBody>
      </p:sp>
    </p:spTree>
    <p:extLst>
      <p:ext uri="{BB962C8B-B14F-4D97-AF65-F5344CB8AC3E}">
        <p14:creationId xmlns:p14="http://schemas.microsoft.com/office/powerpoint/2010/main" val="22989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96" y="615143"/>
            <a:ext cx="8589146" cy="529446"/>
          </a:xfrm>
        </p:spPr>
        <p:txBody>
          <a:bodyPr/>
          <a:lstStyle/>
          <a:p>
            <a:pPr algn="ctr"/>
            <a:r>
              <a:rPr lang="en-US" u="sng" dirty="0"/>
              <a:t>Must Be First to Partake of the Harvest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3" y="1213658"/>
            <a:ext cx="8321040" cy="5400206"/>
          </a:xfrm>
        </p:spPr>
        <p:txBody>
          <a:bodyPr>
            <a:normAutofit/>
          </a:bodyPr>
          <a:lstStyle/>
          <a:p>
            <a:r>
              <a:rPr lang="en-US" dirty="0"/>
              <a:t>The incentive for such hard work is the hope of the fruitful harvest</a:t>
            </a:r>
          </a:p>
          <a:p>
            <a:pPr lvl="1"/>
            <a:r>
              <a:rPr lang="en-US" dirty="0"/>
              <a:t>The focus is not just on life here and now</a:t>
            </a:r>
          </a:p>
          <a:p>
            <a:pPr lvl="1"/>
            <a:r>
              <a:rPr lang="en-US" dirty="0"/>
              <a:t>The reward is often not seen or known in this life</a:t>
            </a:r>
          </a:p>
          <a:p>
            <a:pPr lvl="1"/>
            <a:r>
              <a:rPr lang="en-US" dirty="0"/>
              <a:t>The results of our labor will be known in eternity (1 Cor. 3:12-15)</a:t>
            </a:r>
          </a:p>
          <a:p>
            <a:r>
              <a:rPr lang="en-US" dirty="0"/>
              <a:t>The hard-working farmer is entitled to receive a reward—the first one to partake of the harvest</a:t>
            </a:r>
          </a:p>
          <a:p>
            <a:pPr lvl="1"/>
            <a:r>
              <a:rPr lang="en-US" dirty="0"/>
              <a:t>As one studies to teach others, he benefits first</a:t>
            </a:r>
          </a:p>
          <a:p>
            <a:pPr lvl="1"/>
            <a:r>
              <a:rPr lang="en-US" dirty="0"/>
              <a:t>As one works to strengthen others, he benefits first</a:t>
            </a:r>
          </a:p>
          <a:p>
            <a:pPr lvl="1"/>
            <a:r>
              <a:rPr lang="en-US" dirty="0"/>
              <a:t>As one builds another’s faith, he benefits first</a:t>
            </a:r>
          </a:p>
          <a:p>
            <a:pPr lvl="1"/>
            <a:r>
              <a:rPr lang="en-US" dirty="0"/>
              <a:t>He partakes first of the blessings of his own efforts</a:t>
            </a:r>
          </a:p>
        </p:txBody>
      </p:sp>
    </p:spTree>
    <p:extLst>
      <p:ext uri="{BB962C8B-B14F-4D97-AF65-F5344CB8AC3E}">
        <p14:creationId xmlns:p14="http://schemas.microsoft.com/office/powerpoint/2010/main" val="20378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323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Must First Labor to Obtain the Reward</vt:lpstr>
      <vt:lpstr>Must First Labor to Obtain the Reward</vt:lpstr>
      <vt:lpstr>Must Be First to Partake of the Harvest</vt:lpstr>
    </vt:vector>
  </TitlesOfParts>
  <Company>Palm Beach Lakes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15</cp:revision>
  <dcterms:created xsi:type="dcterms:W3CDTF">2017-12-27T16:18:34Z</dcterms:created>
  <dcterms:modified xsi:type="dcterms:W3CDTF">2018-01-04T18:09:25Z</dcterms:modified>
</cp:coreProperties>
</file>