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80" autoAdjust="0"/>
    <p:restoredTop sz="86410"/>
  </p:normalViewPr>
  <p:slideViewPr>
    <p:cSldViewPr snapToGrid="0">
      <p:cViewPr varScale="1">
        <p:scale>
          <a:sx n="76" d="100"/>
          <a:sy n="76" d="100"/>
        </p:scale>
        <p:origin x="786" y="5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F06A41C-B2F8-4B74-A433-85CAC46882F8}" type="datetimeFigureOut">
              <a:rPr lang="en-US" smtClean="0"/>
              <a:t>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893AE3-C09E-458B-87AA-1541319BF390}" type="slidenum">
              <a:rPr lang="en-US" smtClean="0"/>
              <a:t>‹#›</a:t>
            </a:fld>
            <a:endParaRPr lang="en-US"/>
          </a:p>
        </p:txBody>
      </p:sp>
    </p:spTree>
    <p:extLst>
      <p:ext uri="{BB962C8B-B14F-4D97-AF65-F5344CB8AC3E}">
        <p14:creationId xmlns:p14="http://schemas.microsoft.com/office/powerpoint/2010/main" val="3784224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06A41C-B2F8-4B74-A433-85CAC46882F8}" type="datetimeFigureOut">
              <a:rPr lang="en-US" smtClean="0"/>
              <a:t>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893AE3-C09E-458B-87AA-1541319BF390}" type="slidenum">
              <a:rPr lang="en-US" smtClean="0"/>
              <a:t>‹#›</a:t>
            </a:fld>
            <a:endParaRPr lang="en-US"/>
          </a:p>
        </p:txBody>
      </p:sp>
    </p:spTree>
    <p:extLst>
      <p:ext uri="{BB962C8B-B14F-4D97-AF65-F5344CB8AC3E}">
        <p14:creationId xmlns:p14="http://schemas.microsoft.com/office/powerpoint/2010/main" val="3976612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06A41C-B2F8-4B74-A433-85CAC46882F8}" type="datetimeFigureOut">
              <a:rPr lang="en-US" smtClean="0"/>
              <a:t>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893AE3-C09E-458B-87AA-1541319BF390}" type="slidenum">
              <a:rPr lang="en-US" smtClean="0"/>
              <a:t>‹#›</a:t>
            </a:fld>
            <a:endParaRPr lang="en-US"/>
          </a:p>
        </p:txBody>
      </p:sp>
    </p:spTree>
    <p:extLst>
      <p:ext uri="{BB962C8B-B14F-4D97-AF65-F5344CB8AC3E}">
        <p14:creationId xmlns:p14="http://schemas.microsoft.com/office/powerpoint/2010/main" val="3478103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06A41C-B2F8-4B74-A433-85CAC46882F8}" type="datetimeFigureOut">
              <a:rPr lang="en-US" smtClean="0"/>
              <a:t>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893AE3-C09E-458B-87AA-1541319BF390}" type="slidenum">
              <a:rPr lang="en-US" smtClean="0"/>
              <a:t>‹#›</a:t>
            </a:fld>
            <a:endParaRPr lang="en-US"/>
          </a:p>
        </p:txBody>
      </p:sp>
    </p:spTree>
    <p:extLst>
      <p:ext uri="{BB962C8B-B14F-4D97-AF65-F5344CB8AC3E}">
        <p14:creationId xmlns:p14="http://schemas.microsoft.com/office/powerpoint/2010/main" val="1452346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F06A41C-B2F8-4B74-A433-85CAC46882F8}" type="datetimeFigureOut">
              <a:rPr lang="en-US" smtClean="0"/>
              <a:t>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893AE3-C09E-458B-87AA-1541319BF390}" type="slidenum">
              <a:rPr lang="en-US" smtClean="0"/>
              <a:t>‹#›</a:t>
            </a:fld>
            <a:endParaRPr lang="en-US"/>
          </a:p>
        </p:txBody>
      </p:sp>
    </p:spTree>
    <p:extLst>
      <p:ext uri="{BB962C8B-B14F-4D97-AF65-F5344CB8AC3E}">
        <p14:creationId xmlns:p14="http://schemas.microsoft.com/office/powerpoint/2010/main" val="4249006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F06A41C-B2F8-4B74-A433-85CAC46882F8}" type="datetimeFigureOut">
              <a:rPr lang="en-US" smtClean="0"/>
              <a:t>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893AE3-C09E-458B-87AA-1541319BF390}" type="slidenum">
              <a:rPr lang="en-US" smtClean="0"/>
              <a:t>‹#›</a:t>
            </a:fld>
            <a:endParaRPr lang="en-US"/>
          </a:p>
        </p:txBody>
      </p:sp>
    </p:spTree>
    <p:extLst>
      <p:ext uri="{BB962C8B-B14F-4D97-AF65-F5344CB8AC3E}">
        <p14:creationId xmlns:p14="http://schemas.microsoft.com/office/powerpoint/2010/main" val="214526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F06A41C-B2F8-4B74-A433-85CAC46882F8}" type="datetimeFigureOut">
              <a:rPr lang="en-US" smtClean="0"/>
              <a:t>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893AE3-C09E-458B-87AA-1541319BF390}" type="slidenum">
              <a:rPr lang="en-US" smtClean="0"/>
              <a:t>‹#›</a:t>
            </a:fld>
            <a:endParaRPr lang="en-US"/>
          </a:p>
        </p:txBody>
      </p:sp>
    </p:spTree>
    <p:extLst>
      <p:ext uri="{BB962C8B-B14F-4D97-AF65-F5344CB8AC3E}">
        <p14:creationId xmlns:p14="http://schemas.microsoft.com/office/powerpoint/2010/main" val="265551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F06A41C-B2F8-4B74-A433-85CAC46882F8}" type="datetimeFigureOut">
              <a:rPr lang="en-US" smtClean="0"/>
              <a:t>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893AE3-C09E-458B-87AA-1541319BF390}" type="slidenum">
              <a:rPr lang="en-US" smtClean="0"/>
              <a:t>‹#›</a:t>
            </a:fld>
            <a:endParaRPr lang="en-US"/>
          </a:p>
        </p:txBody>
      </p:sp>
    </p:spTree>
    <p:extLst>
      <p:ext uri="{BB962C8B-B14F-4D97-AF65-F5344CB8AC3E}">
        <p14:creationId xmlns:p14="http://schemas.microsoft.com/office/powerpoint/2010/main" val="1139049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06A41C-B2F8-4B74-A433-85CAC46882F8}" type="datetimeFigureOut">
              <a:rPr lang="en-US" smtClean="0"/>
              <a:t>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893AE3-C09E-458B-87AA-1541319BF390}" type="slidenum">
              <a:rPr lang="en-US" smtClean="0"/>
              <a:t>‹#›</a:t>
            </a:fld>
            <a:endParaRPr lang="en-US"/>
          </a:p>
        </p:txBody>
      </p:sp>
    </p:spTree>
    <p:extLst>
      <p:ext uri="{BB962C8B-B14F-4D97-AF65-F5344CB8AC3E}">
        <p14:creationId xmlns:p14="http://schemas.microsoft.com/office/powerpoint/2010/main" val="1000179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F06A41C-B2F8-4B74-A433-85CAC46882F8}" type="datetimeFigureOut">
              <a:rPr lang="en-US" smtClean="0"/>
              <a:t>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893AE3-C09E-458B-87AA-1541319BF390}" type="slidenum">
              <a:rPr lang="en-US" smtClean="0"/>
              <a:t>‹#›</a:t>
            </a:fld>
            <a:endParaRPr lang="en-US"/>
          </a:p>
        </p:txBody>
      </p:sp>
    </p:spTree>
    <p:extLst>
      <p:ext uri="{BB962C8B-B14F-4D97-AF65-F5344CB8AC3E}">
        <p14:creationId xmlns:p14="http://schemas.microsoft.com/office/powerpoint/2010/main" val="507030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F06A41C-B2F8-4B74-A433-85CAC46882F8}" type="datetimeFigureOut">
              <a:rPr lang="en-US" smtClean="0"/>
              <a:t>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893AE3-C09E-458B-87AA-1541319BF390}" type="slidenum">
              <a:rPr lang="en-US" smtClean="0"/>
              <a:t>‹#›</a:t>
            </a:fld>
            <a:endParaRPr lang="en-US"/>
          </a:p>
        </p:txBody>
      </p:sp>
    </p:spTree>
    <p:extLst>
      <p:ext uri="{BB962C8B-B14F-4D97-AF65-F5344CB8AC3E}">
        <p14:creationId xmlns:p14="http://schemas.microsoft.com/office/powerpoint/2010/main" val="1256750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06A41C-B2F8-4B74-A433-85CAC46882F8}" type="datetimeFigureOut">
              <a:rPr lang="en-US" smtClean="0"/>
              <a:t>1/2/2018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893AE3-C09E-458B-87AA-1541319BF390}" type="slidenum">
              <a:rPr lang="en-US" smtClean="0"/>
              <a:t>‹#›</a:t>
            </a:fld>
            <a:endParaRPr lang="en-US"/>
          </a:p>
        </p:txBody>
      </p:sp>
    </p:spTree>
    <p:extLst>
      <p:ext uri="{BB962C8B-B14F-4D97-AF65-F5344CB8AC3E}">
        <p14:creationId xmlns:p14="http://schemas.microsoft.com/office/powerpoint/2010/main" val="4217017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DE9EFDA-2876-45D2-99E4-285D1A675410}"/>
              </a:ext>
            </a:extLst>
          </p:cNvPr>
          <p:cNvSpPr txBox="1"/>
          <p:nvPr/>
        </p:nvSpPr>
        <p:spPr>
          <a:xfrm>
            <a:off x="0" y="815007"/>
            <a:ext cx="9144000" cy="5234608"/>
          </a:xfrm>
          <a:prstGeom prst="rect">
            <a:avLst/>
          </a:prstGeom>
          <a:solidFill>
            <a:srgbClr val="C0C0C0">
              <a:alpha val="61176"/>
            </a:srgbClr>
          </a:solidFill>
        </p:spPr>
        <p:txBody>
          <a:bodyPr wrap="square" rtlCol="0">
            <a:spAutoFit/>
          </a:bodyPr>
          <a:lstStyle/>
          <a:p>
            <a:endParaRPr lang="en-US" dirty="0"/>
          </a:p>
        </p:txBody>
      </p:sp>
      <p:sp>
        <p:nvSpPr>
          <p:cNvPr id="4" name="TextBox 3">
            <a:extLst>
              <a:ext uri="{FF2B5EF4-FFF2-40B4-BE49-F238E27FC236}">
                <a16:creationId xmlns:a16="http://schemas.microsoft.com/office/drawing/2014/main" id="{69D74E89-CB88-4648-8184-32D484D02A1C}"/>
              </a:ext>
            </a:extLst>
          </p:cNvPr>
          <p:cNvSpPr txBox="1"/>
          <p:nvPr/>
        </p:nvSpPr>
        <p:spPr>
          <a:xfrm>
            <a:off x="0" y="877769"/>
            <a:ext cx="5512905" cy="1862048"/>
          </a:xfrm>
          <a:prstGeom prst="rect">
            <a:avLst/>
          </a:prstGeom>
          <a:noFill/>
        </p:spPr>
        <p:txBody>
          <a:bodyPr wrap="square" rtlCol="0">
            <a:spAutoFit/>
          </a:bodyPr>
          <a:lstStyle/>
          <a:p>
            <a:r>
              <a:rPr lang="en-US" sz="11500" dirty="0">
                <a:effectLst>
                  <a:outerShdw blurRad="38100" dist="38100" dir="2700000" algn="tl">
                    <a:srgbClr val="000000">
                      <a:alpha val="43137"/>
                    </a:srgbClr>
                  </a:outerShdw>
                </a:effectLst>
                <a:latin typeface="Berlin Sans FB Demi" panose="020E0802020502020306" pitchFamily="34" charset="0"/>
              </a:rPr>
              <a:t>Greed</a:t>
            </a:r>
          </a:p>
        </p:txBody>
      </p:sp>
      <p:sp>
        <p:nvSpPr>
          <p:cNvPr id="5" name="TextBox 4">
            <a:extLst>
              <a:ext uri="{FF2B5EF4-FFF2-40B4-BE49-F238E27FC236}">
                <a16:creationId xmlns:a16="http://schemas.microsoft.com/office/drawing/2014/main" id="{1BE2DFA0-52E8-4CE6-999D-2CE412E6D689}"/>
              </a:ext>
            </a:extLst>
          </p:cNvPr>
          <p:cNvSpPr txBox="1"/>
          <p:nvPr/>
        </p:nvSpPr>
        <p:spPr>
          <a:xfrm>
            <a:off x="2166729" y="3756992"/>
            <a:ext cx="6592957" cy="2215991"/>
          </a:xfrm>
          <a:prstGeom prst="rect">
            <a:avLst/>
          </a:prstGeom>
          <a:noFill/>
        </p:spPr>
        <p:txBody>
          <a:bodyPr wrap="square" rtlCol="0">
            <a:spAutoFit/>
          </a:bodyPr>
          <a:lstStyle/>
          <a:p>
            <a:pPr algn="r"/>
            <a:r>
              <a:rPr lang="en-US" sz="13800" dirty="0">
                <a:effectLst>
                  <a:outerShdw blurRad="38100" dist="38100" dir="2700000" algn="tl">
                    <a:srgbClr val="000000">
                      <a:alpha val="43137"/>
                    </a:srgbClr>
                  </a:outerShdw>
                </a:effectLst>
                <a:latin typeface="Bodoni MT Condensed" panose="02070606080606020203" pitchFamily="18" charset="0"/>
              </a:rPr>
              <a:t>Contentment</a:t>
            </a:r>
          </a:p>
        </p:txBody>
      </p:sp>
      <p:sp>
        <p:nvSpPr>
          <p:cNvPr id="6" name="TextBox 5">
            <a:extLst>
              <a:ext uri="{FF2B5EF4-FFF2-40B4-BE49-F238E27FC236}">
                <a16:creationId xmlns:a16="http://schemas.microsoft.com/office/drawing/2014/main" id="{49EC59F4-737B-4C50-8733-B30159EE2A7E}"/>
              </a:ext>
            </a:extLst>
          </p:cNvPr>
          <p:cNvSpPr txBox="1"/>
          <p:nvPr/>
        </p:nvSpPr>
        <p:spPr>
          <a:xfrm>
            <a:off x="2819400" y="2828835"/>
            <a:ext cx="3505200" cy="1200329"/>
          </a:xfrm>
          <a:prstGeom prst="rect">
            <a:avLst/>
          </a:prstGeom>
          <a:noFill/>
        </p:spPr>
        <p:txBody>
          <a:bodyPr wrap="square" rtlCol="0">
            <a:spAutoFit/>
          </a:bodyPr>
          <a:lstStyle/>
          <a:p>
            <a:pPr algn="ctr"/>
            <a:r>
              <a:rPr lang="en-US" sz="7200" dirty="0">
                <a:effectLst>
                  <a:outerShdw blurRad="38100" dist="38100" dir="2700000" algn="tl">
                    <a:srgbClr val="000000">
                      <a:alpha val="43137"/>
                    </a:srgbClr>
                  </a:outerShdw>
                </a:effectLst>
                <a:latin typeface="Arial Black" panose="020B0A04020102020204" pitchFamily="34" charset="0"/>
              </a:rPr>
              <a:t>VS</a:t>
            </a:r>
          </a:p>
        </p:txBody>
      </p:sp>
    </p:spTree>
    <p:extLst>
      <p:ext uri="{BB962C8B-B14F-4D97-AF65-F5344CB8AC3E}">
        <p14:creationId xmlns:p14="http://schemas.microsoft.com/office/powerpoint/2010/main" val="2906060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6F81C32-B866-4AE7-9F62-686B769C2007}"/>
              </a:ext>
            </a:extLst>
          </p:cNvPr>
          <p:cNvPicPr>
            <a:picLocks noChangeAspect="1"/>
          </p:cNvPicPr>
          <p:nvPr/>
        </p:nvPicPr>
        <p:blipFill>
          <a:blip r:embed="rId2"/>
          <a:stretch>
            <a:fillRect/>
          </a:stretch>
        </p:blipFill>
        <p:spPr>
          <a:xfrm>
            <a:off x="0" y="0"/>
            <a:ext cx="9144000" cy="6857999"/>
          </a:xfrm>
          <a:prstGeom prst="rect">
            <a:avLst/>
          </a:prstGeom>
        </p:spPr>
      </p:pic>
      <p:sp>
        <p:nvSpPr>
          <p:cNvPr id="2" name="Title 1">
            <a:extLst>
              <a:ext uri="{FF2B5EF4-FFF2-40B4-BE49-F238E27FC236}">
                <a16:creationId xmlns:a16="http://schemas.microsoft.com/office/drawing/2014/main" id="{632848D8-FB5F-4BA4-A0D4-1ECD2565E250}"/>
              </a:ext>
            </a:extLst>
          </p:cNvPr>
          <p:cNvSpPr>
            <a:spLocks noGrp="1"/>
          </p:cNvSpPr>
          <p:nvPr>
            <p:ph type="title"/>
          </p:nvPr>
        </p:nvSpPr>
        <p:spPr/>
        <p:txBody>
          <a:bodyPr>
            <a:normAutofit/>
          </a:bodyPr>
          <a:lstStyle/>
          <a:p>
            <a:r>
              <a:rPr lang="en-US" sz="5400" u="sng" dirty="0"/>
              <a:t>Greed Ruins…</a:t>
            </a:r>
          </a:p>
        </p:txBody>
      </p:sp>
      <p:sp>
        <p:nvSpPr>
          <p:cNvPr id="3" name="Content Placeholder 2">
            <a:extLst>
              <a:ext uri="{FF2B5EF4-FFF2-40B4-BE49-F238E27FC236}">
                <a16:creationId xmlns:a16="http://schemas.microsoft.com/office/drawing/2014/main" id="{CC4DDCAC-B846-4340-BA8D-0A783FC54F84}"/>
              </a:ext>
            </a:extLst>
          </p:cNvPr>
          <p:cNvSpPr>
            <a:spLocks noGrp="1"/>
          </p:cNvSpPr>
          <p:nvPr>
            <p:ph idx="1"/>
          </p:nvPr>
        </p:nvSpPr>
        <p:spPr/>
        <p:txBody>
          <a:bodyPr>
            <a:normAutofit/>
          </a:bodyPr>
          <a:lstStyle/>
          <a:p>
            <a:pPr marL="0" indent="0" hangingPunct="0">
              <a:buNone/>
            </a:pPr>
            <a:r>
              <a:rPr lang="en-US" sz="4000" b="1" dirty="0"/>
              <a:t>The Mind  </a:t>
            </a:r>
            <a:r>
              <a:rPr lang="en-US" sz="3600" dirty="0"/>
              <a:t>Romans 8:5-8</a:t>
            </a:r>
            <a:endParaRPr lang="en-US" sz="4000" dirty="0"/>
          </a:p>
          <a:p>
            <a:pPr marL="0" indent="0" hangingPunct="0">
              <a:buNone/>
            </a:pPr>
            <a:r>
              <a:rPr lang="en-US" dirty="0"/>
              <a:t>For those who are according to the flesh set their minds on the things of the flesh, but those who are according to the Spirit, the things of the Spirit. For the mind set on the flesh is death, but the mind set on the Spirit is life and peace, because the mind set on the flesh is hostile toward God; for it does not subject itself to the law of God, for it is not even able to do so, and those who are in the flesh cannot please God.</a:t>
            </a:r>
          </a:p>
          <a:p>
            <a:endParaRPr lang="en-US" dirty="0"/>
          </a:p>
        </p:txBody>
      </p:sp>
    </p:spTree>
    <p:extLst>
      <p:ext uri="{BB962C8B-B14F-4D97-AF65-F5344CB8AC3E}">
        <p14:creationId xmlns:p14="http://schemas.microsoft.com/office/powerpoint/2010/main" val="1774081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2D190FB-A06F-4020-956F-E02C107C4701}"/>
              </a:ext>
            </a:extLst>
          </p:cNvPr>
          <p:cNvPicPr>
            <a:picLocks noChangeAspect="1"/>
          </p:cNvPicPr>
          <p:nvPr/>
        </p:nvPicPr>
        <p:blipFill>
          <a:blip r:embed="rId2"/>
          <a:stretch>
            <a:fillRect/>
          </a:stretch>
        </p:blipFill>
        <p:spPr>
          <a:xfrm>
            <a:off x="0" y="0"/>
            <a:ext cx="9144000" cy="6857999"/>
          </a:xfrm>
          <a:prstGeom prst="rect">
            <a:avLst/>
          </a:prstGeom>
        </p:spPr>
      </p:pic>
      <p:sp>
        <p:nvSpPr>
          <p:cNvPr id="2" name="Title 1">
            <a:extLst>
              <a:ext uri="{FF2B5EF4-FFF2-40B4-BE49-F238E27FC236}">
                <a16:creationId xmlns:a16="http://schemas.microsoft.com/office/drawing/2014/main" id="{632848D8-FB5F-4BA4-A0D4-1ECD2565E250}"/>
              </a:ext>
            </a:extLst>
          </p:cNvPr>
          <p:cNvSpPr>
            <a:spLocks noGrp="1"/>
          </p:cNvSpPr>
          <p:nvPr>
            <p:ph type="title"/>
          </p:nvPr>
        </p:nvSpPr>
        <p:spPr/>
        <p:txBody>
          <a:bodyPr>
            <a:normAutofit/>
          </a:bodyPr>
          <a:lstStyle/>
          <a:p>
            <a:r>
              <a:rPr lang="en-US" sz="5400" u="sng" dirty="0"/>
              <a:t>Greed Ruins…</a:t>
            </a:r>
          </a:p>
        </p:txBody>
      </p:sp>
      <p:sp>
        <p:nvSpPr>
          <p:cNvPr id="3" name="Content Placeholder 2">
            <a:extLst>
              <a:ext uri="{FF2B5EF4-FFF2-40B4-BE49-F238E27FC236}">
                <a16:creationId xmlns:a16="http://schemas.microsoft.com/office/drawing/2014/main" id="{CC4DDCAC-B846-4340-BA8D-0A783FC54F84}"/>
              </a:ext>
            </a:extLst>
          </p:cNvPr>
          <p:cNvSpPr>
            <a:spLocks noGrp="1"/>
          </p:cNvSpPr>
          <p:nvPr>
            <p:ph idx="1"/>
          </p:nvPr>
        </p:nvSpPr>
        <p:spPr/>
        <p:txBody>
          <a:bodyPr>
            <a:normAutofit/>
          </a:bodyPr>
          <a:lstStyle/>
          <a:p>
            <a:pPr marL="0" indent="0" hangingPunct="0">
              <a:buNone/>
            </a:pPr>
            <a:r>
              <a:rPr lang="en-US" sz="4000" b="1" dirty="0"/>
              <a:t>The Mind  </a:t>
            </a:r>
            <a:r>
              <a:rPr lang="en-US" sz="3600" dirty="0"/>
              <a:t>Romans 8:5-8</a:t>
            </a:r>
          </a:p>
          <a:p>
            <a:pPr marL="0" indent="0" hangingPunct="0">
              <a:buNone/>
            </a:pPr>
            <a:r>
              <a:rPr lang="en-US" sz="3600" b="1" dirty="0"/>
              <a:t>Leadership</a:t>
            </a:r>
            <a:r>
              <a:rPr lang="en-US" sz="3600" dirty="0"/>
              <a:t> 1 Timothy 3:3,8</a:t>
            </a:r>
          </a:p>
          <a:p>
            <a:pPr marL="0" indent="0" hangingPunct="0">
              <a:buNone/>
            </a:pPr>
            <a:r>
              <a:rPr lang="en-US" dirty="0"/>
              <a:t>[Elders] not addicted to wine or pugnacious, but gentle, peaceable, free from the love of money… Deacons likewise must be men of dignity, not    double-tongued, or addicted to much wine or fond of sordid gain.</a:t>
            </a:r>
          </a:p>
        </p:txBody>
      </p:sp>
    </p:spTree>
    <p:extLst>
      <p:ext uri="{BB962C8B-B14F-4D97-AF65-F5344CB8AC3E}">
        <p14:creationId xmlns:p14="http://schemas.microsoft.com/office/powerpoint/2010/main" val="2649189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C486682-2CA1-4668-820F-D5E7E2C7D0A3}"/>
              </a:ext>
            </a:extLst>
          </p:cNvPr>
          <p:cNvPicPr>
            <a:picLocks noChangeAspect="1"/>
          </p:cNvPicPr>
          <p:nvPr/>
        </p:nvPicPr>
        <p:blipFill>
          <a:blip r:embed="rId2"/>
          <a:stretch>
            <a:fillRect/>
          </a:stretch>
        </p:blipFill>
        <p:spPr>
          <a:xfrm>
            <a:off x="0" y="0"/>
            <a:ext cx="9144000" cy="6857999"/>
          </a:xfrm>
          <a:prstGeom prst="rect">
            <a:avLst/>
          </a:prstGeom>
        </p:spPr>
      </p:pic>
      <p:sp>
        <p:nvSpPr>
          <p:cNvPr id="2" name="Title 1">
            <a:extLst>
              <a:ext uri="{FF2B5EF4-FFF2-40B4-BE49-F238E27FC236}">
                <a16:creationId xmlns:a16="http://schemas.microsoft.com/office/drawing/2014/main" id="{632848D8-FB5F-4BA4-A0D4-1ECD2565E250}"/>
              </a:ext>
            </a:extLst>
          </p:cNvPr>
          <p:cNvSpPr>
            <a:spLocks noGrp="1"/>
          </p:cNvSpPr>
          <p:nvPr>
            <p:ph type="title"/>
          </p:nvPr>
        </p:nvSpPr>
        <p:spPr/>
        <p:txBody>
          <a:bodyPr>
            <a:normAutofit/>
          </a:bodyPr>
          <a:lstStyle/>
          <a:p>
            <a:r>
              <a:rPr lang="en-US" sz="5400" u="sng" dirty="0"/>
              <a:t>Greed Ruins…</a:t>
            </a:r>
          </a:p>
        </p:txBody>
      </p:sp>
      <p:sp>
        <p:nvSpPr>
          <p:cNvPr id="3" name="Content Placeholder 2">
            <a:extLst>
              <a:ext uri="{FF2B5EF4-FFF2-40B4-BE49-F238E27FC236}">
                <a16:creationId xmlns:a16="http://schemas.microsoft.com/office/drawing/2014/main" id="{CC4DDCAC-B846-4340-BA8D-0A783FC54F84}"/>
              </a:ext>
            </a:extLst>
          </p:cNvPr>
          <p:cNvSpPr>
            <a:spLocks noGrp="1"/>
          </p:cNvSpPr>
          <p:nvPr>
            <p:ph idx="1"/>
          </p:nvPr>
        </p:nvSpPr>
        <p:spPr/>
        <p:txBody>
          <a:bodyPr>
            <a:normAutofit fontScale="92500" lnSpcReduction="10000"/>
          </a:bodyPr>
          <a:lstStyle/>
          <a:p>
            <a:pPr marL="0" indent="0" hangingPunct="0">
              <a:buNone/>
            </a:pPr>
            <a:r>
              <a:rPr lang="en-US" sz="4000" b="1" dirty="0"/>
              <a:t>The Mind  </a:t>
            </a:r>
            <a:r>
              <a:rPr lang="en-US" sz="3600" dirty="0"/>
              <a:t>Romans 8:5-8</a:t>
            </a:r>
          </a:p>
          <a:p>
            <a:pPr marL="0" indent="0" hangingPunct="0">
              <a:buNone/>
            </a:pPr>
            <a:r>
              <a:rPr lang="en-US" sz="3600" b="1" dirty="0"/>
              <a:t>Leadership</a:t>
            </a:r>
            <a:r>
              <a:rPr lang="en-US" sz="3600" dirty="0"/>
              <a:t> 1 Timothy 3:3,8; 2 Peter 2:1-3</a:t>
            </a:r>
          </a:p>
          <a:p>
            <a:pPr marL="0" indent="0" hangingPunct="0">
              <a:buNone/>
            </a:pPr>
            <a:r>
              <a:rPr lang="en-US" dirty="0"/>
              <a:t>But false prophets also arose among the people, just as there will also be false teachers among you, who will secretly introduce destructive heresies, even denying the Master who bought them, bringing swift destruction upon themselves. Many will follow their sensuality, and because of them the way of the truth will be maligned; and in their greed they will exploit you with false words; their judgment from long ago is not idle, and their destruction is not asleep.</a:t>
            </a:r>
          </a:p>
        </p:txBody>
      </p:sp>
    </p:spTree>
    <p:extLst>
      <p:ext uri="{BB962C8B-B14F-4D97-AF65-F5344CB8AC3E}">
        <p14:creationId xmlns:p14="http://schemas.microsoft.com/office/powerpoint/2010/main" val="2432280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AEA8B8F-4661-4CD2-9E89-5F1CA9E18A38}"/>
              </a:ext>
            </a:extLst>
          </p:cNvPr>
          <p:cNvPicPr>
            <a:picLocks noChangeAspect="1"/>
          </p:cNvPicPr>
          <p:nvPr/>
        </p:nvPicPr>
        <p:blipFill>
          <a:blip r:embed="rId2"/>
          <a:stretch>
            <a:fillRect/>
          </a:stretch>
        </p:blipFill>
        <p:spPr>
          <a:xfrm>
            <a:off x="0" y="0"/>
            <a:ext cx="9144000" cy="6857999"/>
          </a:xfrm>
          <a:prstGeom prst="rect">
            <a:avLst/>
          </a:prstGeom>
        </p:spPr>
      </p:pic>
      <p:sp>
        <p:nvSpPr>
          <p:cNvPr id="2" name="Title 1">
            <a:extLst>
              <a:ext uri="{FF2B5EF4-FFF2-40B4-BE49-F238E27FC236}">
                <a16:creationId xmlns:a16="http://schemas.microsoft.com/office/drawing/2014/main" id="{632848D8-FB5F-4BA4-A0D4-1ECD2565E250}"/>
              </a:ext>
            </a:extLst>
          </p:cNvPr>
          <p:cNvSpPr>
            <a:spLocks noGrp="1"/>
          </p:cNvSpPr>
          <p:nvPr>
            <p:ph type="title"/>
          </p:nvPr>
        </p:nvSpPr>
        <p:spPr/>
        <p:txBody>
          <a:bodyPr>
            <a:normAutofit/>
          </a:bodyPr>
          <a:lstStyle/>
          <a:p>
            <a:r>
              <a:rPr lang="en-US" sz="5400" u="sng" dirty="0"/>
              <a:t>Greed Ruins…</a:t>
            </a:r>
          </a:p>
        </p:txBody>
      </p:sp>
      <p:sp>
        <p:nvSpPr>
          <p:cNvPr id="3" name="Content Placeholder 2">
            <a:extLst>
              <a:ext uri="{FF2B5EF4-FFF2-40B4-BE49-F238E27FC236}">
                <a16:creationId xmlns:a16="http://schemas.microsoft.com/office/drawing/2014/main" id="{CC4DDCAC-B846-4340-BA8D-0A783FC54F84}"/>
              </a:ext>
            </a:extLst>
          </p:cNvPr>
          <p:cNvSpPr>
            <a:spLocks noGrp="1"/>
          </p:cNvSpPr>
          <p:nvPr>
            <p:ph idx="1"/>
          </p:nvPr>
        </p:nvSpPr>
        <p:spPr/>
        <p:txBody>
          <a:bodyPr>
            <a:normAutofit fontScale="77500" lnSpcReduction="20000"/>
          </a:bodyPr>
          <a:lstStyle/>
          <a:p>
            <a:pPr marL="0" indent="0" hangingPunct="0">
              <a:buNone/>
            </a:pPr>
            <a:r>
              <a:rPr lang="en-US" sz="4000" b="1" dirty="0"/>
              <a:t>The Spiritual Mind  </a:t>
            </a:r>
            <a:r>
              <a:rPr lang="en-US" sz="3600" dirty="0"/>
              <a:t>Romans 8:5-8</a:t>
            </a:r>
          </a:p>
          <a:p>
            <a:pPr marL="0" indent="0" hangingPunct="0">
              <a:buNone/>
            </a:pPr>
            <a:r>
              <a:rPr lang="en-US" sz="3600" b="1" dirty="0"/>
              <a:t>Godly Leadership</a:t>
            </a:r>
            <a:r>
              <a:rPr lang="en-US" sz="3600" dirty="0"/>
              <a:t> 1 Timothy 3:3,8; 2 Peter 2:1-3</a:t>
            </a:r>
          </a:p>
          <a:p>
            <a:pPr marL="0" indent="0" hangingPunct="0">
              <a:buNone/>
            </a:pPr>
            <a:r>
              <a:rPr lang="en-US" sz="3600" b="1" dirty="0"/>
              <a:t>Our Dependency on God </a:t>
            </a:r>
            <a:r>
              <a:rPr lang="en-US" sz="3600" dirty="0"/>
              <a:t>Matthew 6:31-34</a:t>
            </a:r>
          </a:p>
          <a:p>
            <a:pPr marL="0" indent="0" hangingPunct="0">
              <a:buNone/>
            </a:pPr>
            <a:r>
              <a:rPr lang="en-US" sz="3600" dirty="0"/>
              <a:t>“Do not worry then, saying, ‘What will we eat?’ or ‘What will we drink?’ or ‘What will we wear for clothing?’ For the Gentiles eagerly seek all these things; for your heavenly Father knows that you need all these things. But seek first His kingdom and His righteousness, and all these things will be added to you. So do not worry about tomorrow; for tomorrow will care for itself. Each day has enough trouble of its own.”</a:t>
            </a:r>
          </a:p>
        </p:txBody>
      </p:sp>
    </p:spTree>
    <p:extLst>
      <p:ext uri="{BB962C8B-B14F-4D97-AF65-F5344CB8AC3E}">
        <p14:creationId xmlns:p14="http://schemas.microsoft.com/office/powerpoint/2010/main" val="2404085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6475288-7F24-41AC-A00A-4C1AAD5AC40B}"/>
              </a:ext>
            </a:extLst>
          </p:cNvPr>
          <p:cNvPicPr>
            <a:picLocks noChangeAspect="1"/>
          </p:cNvPicPr>
          <p:nvPr/>
        </p:nvPicPr>
        <p:blipFill>
          <a:blip r:embed="rId2"/>
          <a:stretch>
            <a:fillRect/>
          </a:stretch>
        </p:blipFill>
        <p:spPr>
          <a:xfrm>
            <a:off x="0" y="0"/>
            <a:ext cx="9144000" cy="6857999"/>
          </a:xfrm>
          <a:prstGeom prst="rect">
            <a:avLst/>
          </a:prstGeom>
        </p:spPr>
      </p:pic>
      <p:sp>
        <p:nvSpPr>
          <p:cNvPr id="2" name="Title 1">
            <a:extLst>
              <a:ext uri="{FF2B5EF4-FFF2-40B4-BE49-F238E27FC236}">
                <a16:creationId xmlns:a16="http://schemas.microsoft.com/office/drawing/2014/main" id="{632848D8-FB5F-4BA4-A0D4-1ECD2565E250}"/>
              </a:ext>
            </a:extLst>
          </p:cNvPr>
          <p:cNvSpPr>
            <a:spLocks noGrp="1"/>
          </p:cNvSpPr>
          <p:nvPr>
            <p:ph type="title"/>
          </p:nvPr>
        </p:nvSpPr>
        <p:spPr/>
        <p:txBody>
          <a:bodyPr>
            <a:normAutofit/>
          </a:bodyPr>
          <a:lstStyle/>
          <a:p>
            <a:r>
              <a:rPr lang="en-US" sz="5400" u="sng" dirty="0"/>
              <a:t>Consider</a:t>
            </a:r>
          </a:p>
        </p:txBody>
      </p:sp>
      <p:sp>
        <p:nvSpPr>
          <p:cNvPr id="3" name="Content Placeholder 2">
            <a:extLst>
              <a:ext uri="{FF2B5EF4-FFF2-40B4-BE49-F238E27FC236}">
                <a16:creationId xmlns:a16="http://schemas.microsoft.com/office/drawing/2014/main" id="{CC4DDCAC-B846-4340-BA8D-0A783FC54F84}"/>
              </a:ext>
            </a:extLst>
          </p:cNvPr>
          <p:cNvSpPr>
            <a:spLocks noGrp="1"/>
          </p:cNvSpPr>
          <p:nvPr>
            <p:ph idx="1"/>
          </p:nvPr>
        </p:nvSpPr>
        <p:spPr/>
        <p:txBody>
          <a:bodyPr>
            <a:normAutofit/>
          </a:bodyPr>
          <a:lstStyle/>
          <a:p>
            <a:pPr marL="0" indent="0" hangingPunct="0">
              <a:buNone/>
            </a:pPr>
            <a:r>
              <a:rPr lang="en-US" sz="4000" b="1" dirty="0"/>
              <a:t>Psalm 37</a:t>
            </a:r>
          </a:p>
          <a:p>
            <a:pPr marL="0" indent="0" hangingPunct="0">
              <a:buNone/>
            </a:pPr>
            <a:r>
              <a:rPr lang="en-US" sz="4000" b="1" dirty="0"/>
              <a:t>The Mind of Christ </a:t>
            </a:r>
            <a:r>
              <a:rPr lang="en-US" sz="3200" dirty="0"/>
              <a:t>Philippians 2:4-8</a:t>
            </a:r>
            <a:endParaRPr lang="en-US" sz="3200" b="1" dirty="0"/>
          </a:p>
          <a:p>
            <a:pPr marL="0" indent="0" hangingPunct="0">
              <a:buNone/>
            </a:pPr>
            <a:r>
              <a:rPr lang="en-US" sz="4000" b="1" dirty="0"/>
              <a:t>Paul </a:t>
            </a:r>
            <a:r>
              <a:rPr lang="en-US" sz="3200" dirty="0"/>
              <a:t>Colossians 3:1-5; Philippians 3:7,8</a:t>
            </a:r>
          </a:p>
          <a:p>
            <a:pPr marL="0" indent="0" hangingPunct="0">
              <a:buNone/>
            </a:pPr>
            <a:r>
              <a:rPr lang="en-US" sz="4000" b="1" dirty="0"/>
              <a:t>Heaven </a:t>
            </a:r>
            <a:r>
              <a:rPr lang="en-US" sz="3200" dirty="0"/>
              <a:t>Romans 8:18</a:t>
            </a:r>
            <a:endParaRPr lang="en-US" sz="3600" dirty="0"/>
          </a:p>
        </p:txBody>
      </p:sp>
    </p:spTree>
    <p:extLst>
      <p:ext uri="{BB962C8B-B14F-4D97-AF65-F5344CB8AC3E}">
        <p14:creationId xmlns:p14="http://schemas.microsoft.com/office/powerpoint/2010/main" val="3773263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FC3C5E-A3B5-4B02-A807-A9281BFF3137}"/>
              </a:ext>
            </a:extLst>
          </p:cNvPr>
          <p:cNvPicPr>
            <a:picLocks noChangeAspect="1"/>
          </p:cNvPicPr>
          <p:nvPr/>
        </p:nvPicPr>
        <p:blipFill>
          <a:blip r:embed="rId2"/>
          <a:stretch>
            <a:fillRect/>
          </a:stretch>
        </p:blipFill>
        <p:spPr>
          <a:xfrm>
            <a:off x="0" y="0"/>
            <a:ext cx="9144000" cy="6857999"/>
          </a:xfrm>
          <a:prstGeom prst="rect">
            <a:avLst/>
          </a:prstGeom>
        </p:spPr>
      </p:pic>
      <p:sp>
        <p:nvSpPr>
          <p:cNvPr id="3" name="Content Placeholder 2">
            <a:extLst>
              <a:ext uri="{FF2B5EF4-FFF2-40B4-BE49-F238E27FC236}">
                <a16:creationId xmlns:a16="http://schemas.microsoft.com/office/drawing/2014/main" id="{CC4DDCAC-B846-4340-BA8D-0A783FC54F84}"/>
              </a:ext>
            </a:extLst>
          </p:cNvPr>
          <p:cNvSpPr>
            <a:spLocks noGrp="1"/>
          </p:cNvSpPr>
          <p:nvPr>
            <p:ph idx="1"/>
          </p:nvPr>
        </p:nvSpPr>
        <p:spPr>
          <a:xfrm>
            <a:off x="628650" y="2443438"/>
            <a:ext cx="7886700" cy="1971123"/>
          </a:xfrm>
        </p:spPr>
        <p:txBody>
          <a:bodyPr>
            <a:normAutofit/>
          </a:bodyPr>
          <a:lstStyle/>
          <a:p>
            <a:pPr marL="0" indent="0" hangingPunct="0">
              <a:buNone/>
            </a:pPr>
            <a:r>
              <a:rPr lang="en-US" sz="4000" dirty="0"/>
              <a:t>Ill-gotten gains do not profit, But righteousness delivers from death.</a:t>
            </a:r>
          </a:p>
          <a:p>
            <a:pPr marL="0" indent="0" hangingPunct="0">
              <a:buNone/>
            </a:pPr>
            <a:r>
              <a:rPr lang="en-US" sz="4000" dirty="0"/>
              <a:t>					  </a:t>
            </a:r>
            <a:r>
              <a:rPr lang="en-US" sz="4000" b="1" dirty="0"/>
              <a:t>Proverbs 10:2</a:t>
            </a:r>
          </a:p>
        </p:txBody>
      </p:sp>
    </p:spTree>
    <p:extLst>
      <p:ext uri="{BB962C8B-B14F-4D97-AF65-F5344CB8AC3E}">
        <p14:creationId xmlns:p14="http://schemas.microsoft.com/office/powerpoint/2010/main" val="3137477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419B73B-7095-4AAA-8EDB-4EEB94A55C0E}"/>
              </a:ext>
            </a:extLst>
          </p:cNvPr>
          <p:cNvPicPr>
            <a:picLocks noChangeAspect="1"/>
          </p:cNvPicPr>
          <p:nvPr/>
        </p:nvPicPr>
        <p:blipFill>
          <a:blip r:embed="rId2"/>
          <a:stretch>
            <a:fillRect/>
          </a:stretch>
        </p:blipFill>
        <p:spPr>
          <a:xfrm>
            <a:off x="0" y="0"/>
            <a:ext cx="9144000" cy="6857999"/>
          </a:xfrm>
          <a:prstGeom prst="rect">
            <a:avLst/>
          </a:prstGeom>
        </p:spPr>
      </p:pic>
      <p:sp>
        <p:nvSpPr>
          <p:cNvPr id="3" name="Content Placeholder 2">
            <a:extLst>
              <a:ext uri="{FF2B5EF4-FFF2-40B4-BE49-F238E27FC236}">
                <a16:creationId xmlns:a16="http://schemas.microsoft.com/office/drawing/2014/main" id="{CC4DDCAC-B846-4340-BA8D-0A783FC54F84}"/>
              </a:ext>
            </a:extLst>
          </p:cNvPr>
          <p:cNvSpPr>
            <a:spLocks noGrp="1"/>
          </p:cNvSpPr>
          <p:nvPr>
            <p:ph idx="1"/>
          </p:nvPr>
        </p:nvSpPr>
        <p:spPr>
          <a:xfrm>
            <a:off x="628650" y="1893473"/>
            <a:ext cx="7886700" cy="3071053"/>
          </a:xfrm>
        </p:spPr>
        <p:txBody>
          <a:bodyPr>
            <a:normAutofit/>
          </a:bodyPr>
          <a:lstStyle/>
          <a:p>
            <a:pPr marL="0" indent="0" hangingPunct="0">
              <a:buNone/>
            </a:pPr>
            <a:r>
              <a:rPr lang="en-US" sz="4000"/>
              <a:t>“For what will it profit a man if he gains the whole world and forfeits his soul? Or what will a man give in exchange for his soul?” </a:t>
            </a:r>
          </a:p>
          <a:p>
            <a:pPr marL="0" indent="0" hangingPunct="0">
              <a:buNone/>
            </a:pPr>
            <a:r>
              <a:rPr lang="en-US" sz="4000"/>
              <a:t>				       </a:t>
            </a:r>
            <a:r>
              <a:rPr lang="en-US" sz="4000" b="1"/>
              <a:t>Matthew 16:26</a:t>
            </a:r>
            <a:endParaRPr lang="en-US" sz="4000" b="1" dirty="0"/>
          </a:p>
        </p:txBody>
      </p:sp>
    </p:spTree>
    <p:extLst>
      <p:ext uri="{BB962C8B-B14F-4D97-AF65-F5344CB8AC3E}">
        <p14:creationId xmlns:p14="http://schemas.microsoft.com/office/powerpoint/2010/main" val="2908726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72F9BFC-885C-491F-9CD8-19B10E3B129E}"/>
              </a:ext>
            </a:extLst>
          </p:cNvPr>
          <p:cNvPicPr>
            <a:picLocks noChangeAspect="1"/>
          </p:cNvPicPr>
          <p:nvPr/>
        </p:nvPicPr>
        <p:blipFill>
          <a:blip r:embed="rId2"/>
          <a:stretch>
            <a:fillRect/>
          </a:stretch>
        </p:blipFill>
        <p:spPr>
          <a:xfrm>
            <a:off x="0" y="0"/>
            <a:ext cx="9144000" cy="6857999"/>
          </a:xfrm>
          <a:prstGeom prst="rect">
            <a:avLst/>
          </a:prstGeom>
        </p:spPr>
      </p:pic>
      <p:sp>
        <p:nvSpPr>
          <p:cNvPr id="3" name="Content Placeholder 2">
            <a:extLst>
              <a:ext uri="{FF2B5EF4-FFF2-40B4-BE49-F238E27FC236}">
                <a16:creationId xmlns:a16="http://schemas.microsoft.com/office/drawing/2014/main" id="{CC4DDCAC-B846-4340-BA8D-0A783FC54F84}"/>
              </a:ext>
            </a:extLst>
          </p:cNvPr>
          <p:cNvSpPr>
            <a:spLocks noGrp="1"/>
          </p:cNvSpPr>
          <p:nvPr>
            <p:ph idx="1"/>
          </p:nvPr>
        </p:nvSpPr>
        <p:spPr>
          <a:xfrm>
            <a:off x="628650" y="1253331"/>
            <a:ext cx="7886700" cy="4351338"/>
          </a:xfrm>
        </p:spPr>
        <p:txBody>
          <a:bodyPr>
            <a:normAutofit/>
          </a:bodyPr>
          <a:lstStyle/>
          <a:p>
            <a:pPr marL="0" indent="0" hangingPunct="0">
              <a:buNone/>
            </a:pPr>
            <a:r>
              <a:rPr lang="en-US" sz="4000" dirty="0"/>
              <a:t>For by these He has granted to us His precious and magnificent promises, so that by them you may become partakers of the divine nature, having escaped the corruption that is in the world by lust. </a:t>
            </a:r>
          </a:p>
          <a:p>
            <a:pPr marL="0" indent="0" hangingPunct="0">
              <a:buNone/>
            </a:pPr>
            <a:r>
              <a:rPr lang="en-US" sz="4000" dirty="0"/>
              <a:t>				               </a:t>
            </a:r>
            <a:r>
              <a:rPr lang="en-US" sz="4000" b="1" dirty="0"/>
              <a:t>2 Peter 1:4</a:t>
            </a:r>
          </a:p>
        </p:txBody>
      </p:sp>
    </p:spTree>
    <p:extLst>
      <p:ext uri="{BB962C8B-B14F-4D97-AF65-F5344CB8AC3E}">
        <p14:creationId xmlns:p14="http://schemas.microsoft.com/office/powerpoint/2010/main" val="865225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2D6F17C-D5EB-4C1B-ACA0-1BC1295542DF}"/>
              </a:ext>
            </a:extLst>
          </p:cNvPr>
          <p:cNvPicPr>
            <a:picLocks noChangeAspect="1"/>
          </p:cNvPicPr>
          <p:nvPr/>
        </p:nvPicPr>
        <p:blipFill>
          <a:blip r:embed="rId2"/>
          <a:stretch>
            <a:fillRect/>
          </a:stretch>
        </p:blipFill>
        <p:spPr>
          <a:xfrm>
            <a:off x="0" y="0"/>
            <a:ext cx="9144000" cy="6857999"/>
          </a:xfrm>
          <a:prstGeom prst="rect">
            <a:avLst/>
          </a:prstGeom>
        </p:spPr>
      </p:pic>
      <p:sp>
        <p:nvSpPr>
          <p:cNvPr id="3" name="Content Placeholder 2">
            <a:extLst>
              <a:ext uri="{FF2B5EF4-FFF2-40B4-BE49-F238E27FC236}">
                <a16:creationId xmlns:a16="http://schemas.microsoft.com/office/drawing/2014/main" id="{CC4DDCAC-B846-4340-BA8D-0A783FC54F84}"/>
              </a:ext>
            </a:extLst>
          </p:cNvPr>
          <p:cNvSpPr>
            <a:spLocks noGrp="1"/>
          </p:cNvSpPr>
          <p:nvPr>
            <p:ph idx="1"/>
          </p:nvPr>
        </p:nvSpPr>
        <p:spPr>
          <a:xfrm>
            <a:off x="628650" y="1617265"/>
            <a:ext cx="7886700" cy="3623469"/>
          </a:xfrm>
        </p:spPr>
        <p:txBody>
          <a:bodyPr>
            <a:normAutofit/>
          </a:bodyPr>
          <a:lstStyle/>
          <a:p>
            <a:pPr marL="0" indent="0" hangingPunct="0">
              <a:buNone/>
            </a:pPr>
            <a:r>
              <a:rPr lang="en-US" sz="4000" dirty="0"/>
              <a:t>Make sure that your character is free from the love of money, being content with what you have; for He Himself has said, “I will never desert you, nor will I ever forsake you.”</a:t>
            </a:r>
          </a:p>
          <a:p>
            <a:pPr marL="0" indent="0" hangingPunct="0">
              <a:buNone/>
            </a:pPr>
            <a:r>
              <a:rPr lang="en-US" sz="4000" dirty="0"/>
              <a:t>       			                  </a:t>
            </a:r>
            <a:r>
              <a:rPr lang="en-US" sz="4000" b="1" dirty="0"/>
              <a:t>Hebrews 13:5</a:t>
            </a:r>
          </a:p>
        </p:txBody>
      </p:sp>
    </p:spTree>
    <p:extLst>
      <p:ext uri="{BB962C8B-B14F-4D97-AF65-F5344CB8AC3E}">
        <p14:creationId xmlns:p14="http://schemas.microsoft.com/office/powerpoint/2010/main" val="2596315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B3DECE7-18E0-4095-BE00-593EB6EB8E6C}"/>
              </a:ext>
            </a:extLst>
          </p:cNvPr>
          <p:cNvPicPr>
            <a:picLocks noChangeAspect="1"/>
          </p:cNvPicPr>
          <p:nvPr/>
        </p:nvPicPr>
        <p:blipFill>
          <a:blip r:embed="rId2"/>
          <a:stretch>
            <a:fillRect/>
          </a:stretch>
        </p:blipFill>
        <p:spPr>
          <a:xfrm>
            <a:off x="0" y="0"/>
            <a:ext cx="9144000" cy="6857999"/>
          </a:xfrm>
          <a:prstGeom prst="rect">
            <a:avLst/>
          </a:prstGeom>
        </p:spPr>
      </p:pic>
      <p:sp>
        <p:nvSpPr>
          <p:cNvPr id="3" name="Content Placeholder 2">
            <a:extLst>
              <a:ext uri="{FF2B5EF4-FFF2-40B4-BE49-F238E27FC236}">
                <a16:creationId xmlns:a16="http://schemas.microsoft.com/office/drawing/2014/main" id="{CC4DDCAC-B846-4340-BA8D-0A783FC54F84}"/>
              </a:ext>
            </a:extLst>
          </p:cNvPr>
          <p:cNvSpPr>
            <a:spLocks noGrp="1"/>
          </p:cNvSpPr>
          <p:nvPr>
            <p:ph idx="1"/>
          </p:nvPr>
        </p:nvSpPr>
        <p:spPr>
          <a:xfrm>
            <a:off x="628650" y="1805858"/>
            <a:ext cx="7886700" cy="3246283"/>
          </a:xfrm>
        </p:spPr>
        <p:txBody>
          <a:bodyPr>
            <a:normAutofit fontScale="85000" lnSpcReduction="10000"/>
          </a:bodyPr>
          <a:lstStyle/>
          <a:p>
            <a:pPr marL="0" indent="0" hangingPunct="0">
              <a:buNone/>
            </a:pPr>
            <a:r>
              <a:rPr lang="en-US" sz="4000" dirty="0"/>
              <a:t>Keep deception and lies far from me, Give me neither poverty nor riches; Feed me with the food that is my portion, that I not be full and deny You and say, “Who is the LORD?” Or that I not be in want and steal, And profane the name of my God</a:t>
            </a:r>
          </a:p>
          <a:p>
            <a:pPr marL="0" indent="0" hangingPunct="0">
              <a:buNone/>
            </a:pPr>
            <a:r>
              <a:rPr lang="en-US" sz="4000" dirty="0"/>
              <a:t>       			                  </a:t>
            </a:r>
            <a:r>
              <a:rPr lang="en-US" sz="4000" b="1" dirty="0"/>
              <a:t>Proverbs 30:8-9</a:t>
            </a:r>
          </a:p>
        </p:txBody>
      </p:sp>
    </p:spTree>
    <p:extLst>
      <p:ext uri="{BB962C8B-B14F-4D97-AF65-F5344CB8AC3E}">
        <p14:creationId xmlns:p14="http://schemas.microsoft.com/office/powerpoint/2010/main" val="4021642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1EF759E-53B2-42F5-BE5B-A1577F03ED3E}"/>
              </a:ext>
            </a:extLst>
          </p:cNvPr>
          <p:cNvPicPr>
            <a:picLocks noChangeAspect="1"/>
          </p:cNvPicPr>
          <p:nvPr/>
        </p:nvPicPr>
        <p:blipFill>
          <a:blip r:embed="rId2"/>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07697EDC-EED1-40D0-9462-3131EFB3B3A5}"/>
              </a:ext>
            </a:extLst>
          </p:cNvPr>
          <p:cNvSpPr>
            <a:spLocks noGrp="1"/>
          </p:cNvSpPr>
          <p:nvPr>
            <p:ph type="title"/>
          </p:nvPr>
        </p:nvSpPr>
        <p:spPr>
          <a:xfrm>
            <a:off x="628650" y="2296284"/>
            <a:ext cx="7886700" cy="2265431"/>
          </a:xfrm>
        </p:spPr>
        <p:txBody>
          <a:bodyPr>
            <a:normAutofit fontScale="90000"/>
          </a:bodyPr>
          <a:lstStyle/>
          <a:p>
            <a:r>
              <a:rPr lang="en-US" dirty="0"/>
              <a:t>A false balance is an abomination to the LORD, But a just weight is His delight.</a:t>
            </a:r>
            <a:br>
              <a:rPr lang="en-US" dirty="0"/>
            </a:br>
            <a:r>
              <a:rPr lang="en-US" dirty="0"/>
              <a:t>					  </a:t>
            </a:r>
            <a:r>
              <a:rPr lang="en-US" b="1" dirty="0"/>
              <a:t>Proverbs 11:1</a:t>
            </a:r>
          </a:p>
        </p:txBody>
      </p:sp>
    </p:spTree>
    <p:extLst>
      <p:ext uri="{BB962C8B-B14F-4D97-AF65-F5344CB8AC3E}">
        <p14:creationId xmlns:p14="http://schemas.microsoft.com/office/powerpoint/2010/main" val="90274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4DDCAC-B846-4340-BA8D-0A783FC54F84}"/>
              </a:ext>
            </a:extLst>
          </p:cNvPr>
          <p:cNvSpPr>
            <a:spLocks noGrp="1"/>
          </p:cNvSpPr>
          <p:nvPr>
            <p:ph idx="1"/>
          </p:nvPr>
        </p:nvSpPr>
        <p:spPr>
          <a:xfrm>
            <a:off x="628650" y="1333624"/>
            <a:ext cx="7886700" cy="4190751"/>
          </a:xfrm>
        </p:spPr>
        <p:txBody>
          <a:bodyPr>
            <a:normAutofit/>
          </a:bodyPr>
          <a:lstStyle/>
          <a:p>
            <a:pPr marL="0" indent="0" hangingPunct="0">
              <a:buNone/>
            </a:pPr>
            <a:r>
              <a:rPr lang="en-US" sz="3200" dirty="0"/>
              <a:t>Not that I speak from want, for I have learned to be content in whatever circumstances I am. I know how to get along with humble means, and I also know how to live in prosperity; in any and every circumstance I have learned the secret of being filled and going hungry, both of having abundance and suffering need. I can do all things through Him who strengthens me. </a:t>
            </a:r>
          </a:p>
          <a:p>
            <a:pPr marL="0" indent="0" hangingPunct="0">
              <a:buNone/>
            </a:pPr>
            <a:r>
              <a:rPr lang="en-US" sz="3200" dirty="0"/>
              <a:t>       			                   </a:t>
            </a:r>
            <a:r>
              <a:rPr lang="en-US" sz="3200" b="1" dirty="0"/>
              <a:t>Philippians 4:11-13</a:t>
            </a:r>
          </a:p>
        </p:txBody>
      </p:sp>
    </p:spTree>
    <p:extLst>
      <p:ext uri="{BB962C8B-B14F-4D97-AF65-F5344CB8AC3E}">
        <p14:creationId xmlns:p14="http://schemas.microsoft.com/office/powerpoint/2010/main" val="3318991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8048C16-C434-48AE-85C4-06A8B896F342}"/>
              </a:ext>
            </a:extLst>
          </p:cNvPr>
          <p:cNvPicPr>
            <a:picLocks noChangeAspect="1"/>
          </p:cNvPicPr>
          <p:nvPr/>
        </p:nvPicPr>
        <p:blipFill>
          <a:blip r:embed="rId2"/>
          <a:stretch>
            <a:fillRect/>
          </a:stretch>
        </p:blipFill>
        <p:spPr>
          <a:xfrm>
            <a:off x="0" y="0"/>
            <a:ext cx="9144000" cy="6857999"/>
          </a:xfrm>
          <a:prstGeom prst="rect">
            <a:avLst/>
          </a:prstGeom>
        </p:spPr>
      </p:pic>
      <p:sp>
        <p:nvSpPr>
          <p:cNvPr id="2" name="Title 1">
            <a:extLst>
              <a:ext uri="{FF2B5EF4-FFF2-40B4-BE49-F238E27FC236}">
                <a16:creationId xmlns:a16="http://schemas.microsoft.com/office/drawing/2014/main" id="{8EF098EE-C61C-4F3B-872F-5FA0E3F3B6DD}"/>
              </a:ext>
            </a:extLst>
          </p:cNvPr>
          <p:cNvSpPr>
            <a:spLocks noGrp="1"/>
          </p:cNvSpPr>
          <p:nvPr>
            <p:ph type="title"/>
          </p:nvPr>
        </p:nvSpPr>
        <p:spPr>
          <a:xfrm>
            <a:off x="628650" y="1964634"/>
            <a:ext cx="7886700" cy="2928731"/>
          </a:xfrm>
        </p:spPr>
        <p:txBody>
          <a:bodyPr>
            <a:normAutofit fontScale="90000"/>
          </a:bodyPr>
          <a:lstStyle/>
          <a:p>
            <a:r>
              <a:rPr lang="en-US" dirty="0"/>
              <a:t>Now these things happened as examples for us, so that we would not crave evil things as they also craved.</a:t>
            </a:r>
            <a:br>
              <a:rPr lang="en-US" dirty="0"/>
            </a:br>
            <a:r>
              <a:rPr lang="en-US" dirty="0"/>
              <a:t>				  </a:t>
            </a:r>
            <a:r>
              <a:rPr lang="en-US" b="1" dirty="0"/>
              <a:t>1 Corinthians 10:6</a:t>
            </a:r>
          </a:p>
        </p:txBody>
      </p:sp>
    </p:spTree>
    <p:extLst>
      <p:ext uri="{BB962C8B-B14F-4D97-AF65-F5344CB8AC3E}">
        <p14:creationId xmlns:p14="http://schemas.microsoft.com/office/powerpoint/2010/main" val="3413150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38705DD-75C9-4105-8FA4-E97C36C7172B}"/>
              </a:ext>
            </a:extLst>
          </p:cNvPr>
          <p:cNvPicPr>
            <a:picLocks noChangeAspect="1"/>
          </p:cNvPicPr>
          <p:nvPr/>
        </p:nvPicPr>
        <p:blipFill>
          <a:blip r:embed="rId2"/>
          <a:stretch>
            <a:fillRect/>
          </a:stretch>
        </p:blipFill>
        <p:spPr>
          <a:xfrm>
            <a:off x="0" y="0"/>
            <a:ext cx="9144000" cy="6857999"/>
          </a:xfrm>
          <a:prstGeom prst="rect">
            <a:avLst/>
          </a:prstGeom>
        </p:spPr>
      </p:pic>
      <p:sp>
        <p:nvSpPr>
          <p:cNvPr id="2" name="Title 1">
            <a:extLst>
              <a:ext uri="{FF2B5EF4-FFF2-40B4-BE49-F238E27FC236}">
                <a16:creationId xmlns:a16="http://schemas.microsoft.com/office/drawing/2014/main" id="{632848D8-FB5F-4BA4-A0D4-1ECD2565E250}"/>
              </a:ext>
            </a:extLst>
          </p:cNvPr>
          <p:cNvSpPr>
            <a:spLocks noGrp="1"/>
          </p:cNvSpPr>
          <p:nvPr>
            <p:ph type="title"/>
          </p:nvPr>
        </p:nvSpPr>
        <p:spPr/>
        <p:txBody>
          <a:bodyPr>
            <a:normAutofit/>
          </a:bodyPr>
          <a:lstStyle/>
          <a:p>
            <a:r>
              <a:rPr lang="en-US" sz="5400" u="sng" dirty="0"/>
              <a:t>Old Testament Examples</a:t>
            </a:r>
          </a:p>
        </p:txBody>
      </p:sp>
      <p:sp>
        <p:nvSpPr>
          <p:cNvPr id="3" name="Content Placeholder 2">
            <a:extLst>
              <a:ext uri="{FF2B5EF4-FFF2-40B4-BE49-F238E27FC236}">
                <a16:creationId xmlns:a16="http://schemas.microsoft.com/office/drawing/2014/main" id="{CC4DDCAC-B846-4340-BA8D-0A783FC54F84}"/>
              </a:ext>
            </a:extLst>
          </p:cNvPr>
          <p:cNvSpPr>
            <a:spLocks noGrp="1"/>
          </p:cNvSpPr>
          <p:nvPr>
            <p:ph idx="1"/>
          </p:nvPr>
        </p:nvSpPr>
        <p:spPr/>
        <p:txBody>
          <a:bodyPr/>
          <a:lstStyle/>
          <a:p>
            <a:pPr marL="0" indent="0" hangingPunct="0">
              <a:buNone/>
            </a:pPr>
            <a:r>
              <a:rPr lang="en-US" sz="4000" b="1" dirty="0" err="1"/>
              <a:t>Achan</a:t>
            </a:r>
            <a:r>
              <a:rPr lang="en-US" sz="4000" dirty="0"/>
              <a:t>  Joshua 7:1-26</a:t>
            </a:r>
          </a:p>
          <a:p>
            <a:pPr hangingPunct="0"/>
            <a:r>
              <a:rPr lang="en-US" dirty="0"/>
              <a:t>He took things from Jericho that were under the ban. v.1</a:t>
            </a:r>
          </a:p>
          <a:p>
            <a:pPr hangingPunct="0"/>
            <a:r>
              <a:rPr lang="en-US" dirty="0"/>
              <a:t>Conquering Ai should be easy, let’s send 3000 men. v.3-5</a:t>
            </a:r>
          </a:p>
          <a:p>
            <a:pPr hangingPunct="0"/>
            <a:r>
              <a:rPr lang="en-US" dirty="0"/>
              <a:t>Joshua mourns vs.6-9</a:t>
            </a:r>
          </a:p>
          <a:p>
            <a:pPr hangingPunct="0"/>
            <a:r>
              <a:rPr lang="en-US" dirty="0"/>
              <a:t>God speaks vs.10-15</a:t>
            </a:r>
          </a:p>
          <a:p>
            <a:pPr hangingPunct="0"/>
            <a:r>
              <a:rPr lang="en-US" dirty="0" err="1"/>
              <a:t>Achan</a:t>
            </a:r>
            <a:r>
              <a:rPr lang="en-US" dirty="0"/>
              <a:t> is punished vs.16-26</a:t>
            </a:r>
          </a:p>
          <a:p>
            <a:endParaRPr lang="en-US" dirty="0"/>
          </a:p>
        </p:txBody>
      </p:sp>
    </p:spTree>
    <p:extLst>
      <p:ext uri="{BB962C8B-B14F-4D97-AF65-F5344CB8AC3E}">
        <p14:creationId xmlns:p14="http://schemas.microsoft.com/office/powerpoint/2010/main" val="3086348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1000"/>
                                        <p:tgtEl>
                                          <p:spTgt spid="3">
                                            <p:txEl>
                                              <p:pRg st="3" end="3"/>
                                            </p:txEl>
                                          </p:spTgt>
                                        </p:tgtEl>
                                      </p:cBhvr>
                                    </p:animEffect>
                                    <p:anim calcmode="lin" valueType="num">
                                      <p:cBhvr>
                                        <p:cTn id="3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Effect transition="in" filter="fade">
                                      <p:cBhvr>
                                        <p:cTn id="46" dur="1000"/>
                                        <p:tgtEl>
                                          <p:spTgt spid="3">
                                            <p:txEl>
                                              <p:pRg st="5" end="5"/>
                                            </p:txEl>
                                          </p:spTgt>
                                        </p:tgtEl>
                                      </p:cBhvr>
                                    </p:animEffect>
                                    <p:anim calcmode="lin" valueType="num">
                                      <p:cBhvr>
                                        <p:cTn id="4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54D598E-19A1-426C-AF65-80B586242CC5}"/>
              </a:ext>
            </a:extLst>
          </p:cNvPr>
          <p:cNvPicPr>
            <a:picLocks noChangeAspect="1"/>
          </p:cNvPicPr>
          <p:nvPr/>
        </p:nvPicPr>
        <p:blipFill>
          <a:blip r:embed="rId2"/>
          <a:stretch>
            <a:fillRect/>
          </a:stretch>
        </p:blipFill>
        <p:spPr>
          <a:xfrm>
            <a:off x="0" y="0"/>
            <a:ext cx="9144000" cy="6857999"/>
          </a:xfrm>
          <a:prstGeom prst="rect">
            <a:avLst/>
          </a:prstGeom>
        </p:spPr>
      </p:pic>
      <p:sp>
        <p:nvSpPr>
          <p:cNvPr id="2" name="Title 1">
            <a:extLst>
              <a:ext uri="{FF2B5EF4-FFF2-40B4-BE49-F238E27FC236}">
                <a16:creationId xmlns:a16="http://schemas.microsoft.com/office/drawing/2014/main" id="{632848D8-FB5F-4BA4-A0D4-1ECD2565E250}"/>
              </a:ext>
            </a:extLst>
          </p:cNvPr>
          <p:cNvSpPr>
            <a:spLocks noGrp="1"/>
          </p:cNvSpPr>
          <p:nvPr>
            <p:ph type="title"/>
          </p:nvPr>
        </p:nvSpPr>
        <p:spPr/>
        <p:txBody>
          <a:bodyPr>
            <a:normAutofit/>
          </a:bodyPr>
          <a:lstStyle/>
          <a:p>
            <a:r>
              <a:rPr lang="en-US" sz="5400" u="sng" dirty="0"/>
              <a:t>Old Testament Examples</a:t>
            </a:r>
          </a:p>
        </p:txBody>
      </p:sp>
      <p:sp>
        <p:nvSpPr>
          <p:cNvPr id="3" name="Content Placeholder 2">
            <a:extLst>
              <a:ext uri="{FF2B5EF4-FFF2-40B4-BE49-F238E27FC236}">
                <a16:creationId xmlns:a16="http://schemas.microsoft.com/office/drawing/2014/main" id="{CC4DDCAC-B846-4340-BA8D-0A783FC54F84}"/>
              </a:ext>
            </a:extLst>
          </p:cNvPr>
          <p:cNvSpPr>
            <a:spLocks noGrp="1"/>
          </p:cNvSpPr>
          <p:nvPr>
            <p:ph idx="1"/>
          </p:nvPr>
        </p:nvSpPr>
        <p:spPr/>
        <p:txBody>
          <a:bodyPr/>
          <a:lstStyle/>
          <a:p>
            <a:pPr marL="0" indent="0" hangingPunct="0">
              <a:buNone/>
            </a:pPr>
            <a:r>
              <a:rPr lang="en-US" sz="4000" b="1" dirty="0"/>
              <a:t>Ahab</a:t>
            </a:r>
            <a:r>
              <a:rPr lang="en-US" sz="4000" dirty="0"/>
              <a:t>  1 Kings 21: 1-29</a:t>
            </a:r>
          </a:p>
          <a:p>
            <a:pPr hangingPunct="0"/>
            <a:r>
              <a:rPr lang="en-US" dirty="0"/>
              <a:t>“Nice vineyard, Naboth” vs.1-3</a:t>
            </a:r>
          </a:p>
          <a:p>
            <a:pPr hangingPunct="0"/>
            <a:r>
              <a:rPr lang="en-US" dirty="0"/>
              <a:t>Ahab pouts v.4</a:t>
            </a:r>
          </a:p>
          <a:p>
            <a:pPr hangingPunct="0"/>
            <a:r>
              <a:rPr lang="en-US" dirty="0"/>
              <a:t>Jezebel procures the vineyard vs.5-15</a:t>
            </a:r>
          </a:p>
          <a:p>
            <a:pPr hangingPunct="0"/>
            <a:r>
              <a:rPr lang="en-US" dirty="0"/>
              <a:t>Ahab skips down to his vineyard v.16</a:t>
            </a:r>
          </a:p>
          <a:p>
            <a:pPr hangingPunct="0"/>
            <a:r>
              <a:rPr lang="en-US" dirty="0"/>
              <a:t>Judgement pronounced vs.17-25</a:t>
            </a:r>
          </a:p>
          <a:p>
            <a:endParaRPr lang="en-US" dirty="0"/>
          </a:p>
        </p:txBody>
      </p:sp>
    </p:spTree>
    <p:extLst>
      <p:ext uri="{BB962C8B-B14F-4D97-AF65-F5344CB8AC3E}">
        <p14:creationId xmlns:p14="http://schemas.microsoft.com/office/powerpoint/2010/main" val="2929201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088A3D6-778A-4FF5-B74F-18A6CA291526}"/>
              </a:ext>
            </a:extLst>
          </p:cNvPr>
          <p:cNvPicPr>
            <a:picLocks noChangeAspect="1"/>
          </p:cNvPicPr>
          <p:nvPr/>
        </p:nvPicPr>
        <p:blipFill>
          <a:blip r:embed="rId2"/>
          <a:stretch>
            <a:fillRect/>
          </a:stretch>
        </p:blipFill>
        <p:spPr>
          <a:xfrm>
            <a:off x="0" y="0"/>
            <a:ext cx="9144000" cy="6857999"/>
          </a:xfrm>
          <a:prstGeom prst="rect">
            <a:avLst/>
          </a:prstGeom>
        </p:spPr>
      </p:pic>
      <p:sp>
        <p:nvSpPr>
          <p:cNvPr id="2" name="Title 1">
            <a:extLst>
              <a:ext uri="{FF2B5EF4-FFF2-40B4-BE49-F238E27FC236}">
                <a16:creationId xmlns:a16="http://schemas.microsoft.com/office/drawing/2014/main" id="{632848D8-FB5F-4BA4-A0D4-1ECD2565E250}"/>
              </a:ext>
            </a:extLst>
          </p:cNvPr>
          <p:cNvSpPr>
            <a:spLocks noGrp="1"/>
          </p:cNvSpPr>
          <p:nvPr>
            <p:ph type="title"/>
          </p:nvPr>
        </p:nvSpPr>
        <p:spPr/>
        <p:txBody>
          <a:bodyPr>
            <a:normAutofit/>
          </a:bodyPr>
          <a:lstStyle/>
          <a:p>
            <a:r>
              <a:rPr lang="en-US" sz="5400" u="sng" dirty="0"/>
              <a:t>New Testament Examples</a:t>
            </a:r>
          </a:p>
        </p:txBody>
      </p:sp>
      <p:sp>
        <p:nvSpPr>
          <p:cNvPr id="3" name="Content Placeholder 2">
            <a:extLst>
              <a:ext uri="{FF2B5EF4-FFF2-40B4-BE49-F238E27FC236}">
                <a16:creationId xmlns:a16="http://schemas.microsoft.com/office/drawing/2014/main" id="{CC4DDCAC-B846-4340-BA8D-0A783FC54F84}"/>
              </a:ext>
            </a:extLst>
          </p:cNvPr>
          <p:cNvSpPr>
            <a:spLocks noGrp="1"/>
          </p:cNvSpPr>
          <p:nvPr>
            <p:ph idx="1"/>
          </p:nvPr>
        </p:nvSpPr>
        <p:spPr/>
        <p:txBody>
          <a:bodyPr>
            <a:normAutofit/>
          </a:bodyPr>
          <a:lstStyle/>
          <a:p>
            <a:pPr marL="0" indent="0" hangingPunct="0">
              <a:buNone/>
            </a:pPr>
            <a:r>
              <a:rPr lang="en-US" sz="4000" b="1" dirty="0"/>
              <a:t>Rich Ruler</a:t>
            </a:r>
            <a:r>
              <a:rPr lang="en-US" sz="4000" dirty="0"/>
              <a:t>  Luke 18:18-30</a:t>
            </a:r>
          </a:p>
          <a:p>
            <a:pPr hangingPunct="0"/>
            <a:r>
              <a:rPr lang="en-US" dirty="0"/>
              <a:t>Question v.18</a:t>
            </a:r>
          </a:p>
          <a:p>
            <a:pPr hangingPunct="0"/>
            <a:r>
              <a:rPr lang="en-US" dirty="0"/>
              <a:t>Answer vs.19-22</a:t>
            </a:r>
          </a:p>
          <a:p>
            <a:pPr hangingPunct="0"/>
            <a:r>
              <a:rPr lang="en-US" dirty="0"/>
              <a:t>Response v.23</a:t>
            </a:r>
          </a:p>
          <a:p>
            <a:pPr hangingPunct="0"/>
            <a:r>
              <a:rPr lang="en-US" dirty="0"/>
              <a:t>Lesson vs.24-30</a:t>
            </a:r>
          </a:p>
          <a:p>
            <a:endParaRPr lang="en-US" dirty="0"/>
          </a:p>
        </p:txBody>
      </p:sp>
    </p:spTree>
    <p:extLst>
      <p:ext uri="{BB962C8B-B14F-4D97-AF65-F5344CB8AC3E}">
        <p14:creationId xmlns:p14="http://schemas.microsoft.com/office/powerpoint/2010/main" val="2137506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18BE33F-254B-418A-A977-7500172B8965}"/>
              </a:ext>
            </a:extLst>
          </p:cNvPr>
          <p:cNvPicPr>
            <a:picLocks noChangeAspect="1"/>
          </p:cNvPicPr>
          <p:nvPr/>
        </p:nvPicPr>
        <p:blipFill>
          <a:blip r:embed="rId2"/>
          <a:stretch>
            <a:fillRect/>
          </a:stretch>
        </p:blipFill>
        <p:spPr>
          <a:xfrm>
            <a:off x="0" y="0"/>
            <a:ext cx="9144000" cy="6857999"/>
          </a:xfrm>
          <a:prstGeom prst="rect">
            <a:avLst/>
          </a:prstGeom>
        </p:spPr>
      </p:pic>
      <p:sp>
        <p:nvSpPr>
          <p:cNvPr id="2" name="Title 1">
            <a:extLst>
              <a:ext uri="{FF2B5EF4-FFF2-40B4-BE49-F238E27FC236}">
                <a16:creationId xmlns:a16="http://schemas.microsoft.com/office/drawing/2014/main" id="{632848D8-FB5F-4BA4-A0D4-1ECD2565E250}"/>
              </a:ext>
            </a:extLst>
          </p:cNvPr>
          <p:cNvSpPr>
            <a:spLocks noGrp="1"/>
          </p:cNvSpPr>
          <p:nvPr>
            <p:ph type="title"/>
          </p:nvPr>
        </p:nvSpPr>
        <p:spPr/>
        <p:txBody>
          <a:bodyPr>
            <a:normAutofit/>
          </a:bodyPr>
          <a:lstStyle/>
          <a:p>
            <a:r>
              <a:rPr lang="en-US" sz="5400" u="sng" dirty="0"/>
              <a:t>New Testament Examples</a:t>
            </a:r>
          </a:p>
        </p:txBody>
      </p:sp>
      <p:sp>
        <p:nvSpPr>
          <p:cNvPr id="3" name="Content Placeholder 2">
            <a:extLst>
              <a:ext uri="{FF2B5EF4-FFF2-40B4-BE49-F238E27FC236}">
                <a16:creationId xmlns:a16="http://schemas.microsoft.com/office/drawing/2014/main" id="{CC4DDCAC-B846-4340-BA8D-0A783FC54F84}"/>
              </a:ext>
            </a:extLst>
          </p:cNvPr>
          <p:cNvSpPr>
            <a:spLocks noGrp="1"/>
          </p:cNvSpPr>
          <p:nvPr>
            <p:ph idx="1"/>
          </p:nvPr>
        </p:nvSpPr>
        <p:spPr/>
        <p:txBody>
          <a:bodyPr>
            <a:normAutofit/>
          </a:bodyPr>
          <a:lstStyle/>
          <a:p>
            <a:pPr marL="0" indent="0" hangingPunct="0">
              <a:buNone/>
            </a:pPr>
            <a:r>
              <a:rPr lang="en-US" sz="4000" b="1" dirty="0"/>
              <a:t>Parable of the rich fool</a:t>
            </a:r>
            <a:r>
              <a:rPr lang="en-US" sz="4000" dirty="0"/>
              <a:t>  </a:t>
            </a:r>
            <a:r>
              <a:rPr lang="en-US" sz="3600" dirty="0"/>
              <a:t>Luke 12:13-21</a:t>
            </a:r>
            <a:endParaRPr lang="en-US" sz="4000" dirty="0"/>
          </a:p>
          <a:p>
            <a:pPr hangingPunct="0"/>
            <a:r>
              <a:rPr lang="en-US" dirty="0"/>
              <a:t>Context, “He won’t share!” vs.13-15</a:t>
            </a:r>
          </a:p>
          <a:p>
            <a:pPr hangingPunct="0"/>
            <a:r>
              <a:rPr lang="en-US" dirty="0"/>
              <a:t>Parable vs.16-20</a:t>
            </a:r>
          </a:p>
          <a:p>
            <a:pPr hangingPunct="0"/>
            <a:r>
              <a:rPr lang="en-US" dirty="0"/>
              <a:t>Lesson v.21</a:t>
            </a:r>
          </a:p>
          <a:p>
            <a:endParaRPr lang="en-US" dirty="0"/>
          </a:p>
        </p:txBody>
      </p:sp>
    </p:spTree>
    <p:extLst>
      <p:ext uri="{BB962C8B-B14F-4D97-AF65-F5344CB8AC3E}">
        <p14:creationId xmlns:p14="http://schemas.microsoft.com/office/powerpoint/2010/main" val="1511939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1B8DD73-71E6-4EE3-B1BA-874A055A6F3D}"/>
              </a:ext>
            </a:extLst>
          </p:cNvPr>
          <p:cNvPicPr>
            <a:picLocks noChangeAspect="1"/>
          </p:cNvPicPr>
          <p:nvPr/>
        </p:nvPicPr>
        <p:blipFill>
          <a:blip r:embed="rId2"/>
          <a:stretch>
            <a:fillRect/>
          </a:stretch>
        </p:blipFill>
        <p:spPr>
          <a:xfrm>
            <a:off x="0" y="0"/>
            <a:ext cx="9144000" cy="6857999"/>
          </a:xfrm>
          <a:prstGeom prst="rect">
            <a:avLst/>
          </a:prstGeom>
        </p:spPr>
      </p:pic>
      <p:sp>
        <p:nvSpPr>
          <p:cNvPr id="2" name="Title 1">
            <a:extLst>
              <a:ext uri="{FF2B5EF4-FFF2-40B4-BE49-F238E27FC236}">
                <a16:creationId xmlns:a16="http://schemas.microsoft.com/office/drawing/2014/main" id="{2404657A-ACF0-4C18-ACB7-037620459D6A}"/>
              </a:ext>
            </a:extLst>
          </p:cNvPr>
          <p:cNvSpPr>
            <a:spLocks noGrp="1"/>
          </p:cNvSpPr>
          <p:nvPr>
            <p:ph type="title"/>
          </p:nvPr>
        </p:nvSpPr>
        <p:spPr>
          <a:xfrm>
            <a:off x="344557" y="212035"/>
            <a:ext cx="8554278" cy="6467061"/>
          </a:xfrm>
        </p:spPr>
        <p:txBody>
          <a:bodyPr>
            <a:noAutofit/>
          </a:bodyPr>
          <a:lstStyle/>
          <a:p>
            <a:r>
              <a:rPr lang="en-US" sz="2400" dirty="0"/>
              <a:t>If anyone advocates a different doctrine and does not agree with sound words, those of our Lord Jesus Christ, and with the doctrine conforming to godliness, he is conceited and understands nothing; but he has a morbid interest in controversial questions and disputes about words, out of which arise envy, strife, abusive language, evil suspicions, and constant friction between men of depraved mind and deprived of the truth, who suppose that godliness is a means of gain. But godliness actually is a means of great gain when accompanied by contentment. For we have brought nothing into the world, so we cannot take anything out of it either. If we have food and covering, with these we shall be content. But those who want to get rich fall into temptation and a snare and many foolish and harmful desires which plunge men into ruin and destruction. For the love of money is a root of all sorts of evil, and some by longing for it have wandered away from the faith and pierced themselves with many griefs.</a:t>
            </a:r>
            <a:br>
              <a:rPr lang="en-US" sz="2400" dirty="0"/>
            </a:br>
            <a:r>
              <a:rPr lang="en-US" sz="2400" dirty="0"/>
              <a:t>						</a:t>
            </a:r>
            <a:r>
              <a:rPr lang="en-US" sz="2400" b="1" dirty="0"/>
              <a:t>           1 Timothy 6:3-10</a:t>
            </a:r>
          </a:p>
        </p:txBody>
      </p:sp>
    </p:spTree>
    <p:extLst>
      <p:ext uri="{BB962C8B-B14F-4D97-AF65-F5344CB8AC3E}">
        <p14:creationId xmlns:p14="http://schemas.microsoft.com/office/powerpoint/2010/main" val="818062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534B0C0-7788-46CF-8025-C1949C4539D1}"/>
              </a:ext>
            </a:extLst>
          </p:cNvPr>
          <p:cNvPicPr>
            <a:picLocks noChangeAspect="1"/>
          </p:cNvPicPr>
          <p:nvPr/>
        </p:nvPicPr>
        <p:blipFill>
          <a:blip r:embed="rId2"/>
          <a:stretch>
            <a:fillRect/>
          </a:stretch>
        </p:blipFill>
        <p:spPr>
          <a:xfrm>
            <a:off x="0" y="0"/>
            <a:ext cx="9144000" cy="6857999"/>
          </a:xfrm>
          <a:prstGeom prst="rect">
            <a:avLst/>
          </a:prstGeom>
        </p:spPr>
      </p:pic>
      <p:sp>
        <p:nvSpPr>
          <p:cNvPr id="2" name="Title 1">
            <a:extLst>
              <a:ext uri="{FF2B5EF4-FFF2-40B4-BE49-F238E27FC236}">
                <a16:creationId xmlns:a16="http://schemas.microsoft.com/office/drawing/2014/main" id="{2404657A-ACF0-4C18-ACB7-037620459D6A}"/>
              </a:ext>
            </a:extLst>
          </p:cNvPr>
          <p:cNvSpPr>
            <a:spLocks noGrp="1"/>
          </p:cNvSpPr>
          <p:nvPr>
            <p:ph type="title"/>
          </p:nvPr>
        </p:nvSpPr>
        <p:spPr>
          <a:xfrm>
            <a:off x="344557" y="212035"/>
            <a:ext cx="8554278" cy="6467061"/>
          </a:xfrm>
        </p:spPr>
        <p:txBody>
          <a:bodyPr>
            <a:noAutofit/>
          </a:bodyPr>
          <a:lstStyle/>
          <a:p>
            <a:r>
              <a:rPr lang="en-US" sz="2800" dirty="0"/>
              <a:t>“Do not store up for yourselves treasures on earth, where moth and rust destroy, and where thieves break in and steal. But store up for yourselves treasures in heaven, where neither moth nor rust destroys, and where thieves do not break in or steal; for where your treasure is, there your heart will be also… No one can serve two masters; for either he will hate the one and love the other, or he will be devoted to one and despise the other. You cannot serve God and wealth.” </a:t>
            </a:r>
            <a:br>
              <a:rPr lang="en-US" sz="2800" dirty="0"/>
            </a:br>
            <a:br>
              <a:rPr lang="en-US" sz="2800" dirty="0"/>
            </a:br>
            <a:r>
              <a:rPr lang="en-US" sz="2800" dirty="0"/>
              <a:t>					          </a:t>
            </a:r>
            <a:r>
              <a:rPr lang="en-US" sz="2800" b="1" dirty="0"/>
              <a:t>Matthew 6:19-21, 24</a:t>
            </a:r>
          </a:p>
        </p:txBody>
      </p:sp>
    </p:spTree>
    <p:extLst>
      <p:ext uri="{BB962C8B-B14F-4D97-AF65-F5344CB8AC3E}">
        <p14:creationId xmlns:p14="http://schemas.microsoft.com/office/powerpoint/2010/main" val="269110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160</TotalTime>
  <Words>1144</Words>
  <Application>Microsoft Office PowerPoint</Application>
  <PresentationFormat>On-screen Show (4:3)</PresentationFormat>
  <Paragraphs>65</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Arial Black</vt:lpstr>
      <vt:lpstr>Berlin Sans FB Demi</vt:lpstr>
      <vt:lpstr>Bodoni MT Condensed</vt:lpstr>
      <vt:lpstr>Calibri</vt:lpstr>
      <vt:lpstr>Calibri Light</vt:lpstr>
      <vt:lpstr>Office Theme</vt:lpstr>
      <vt:lpstr>PowerPoint Presentation</vt:lpstr>
      <vt:lpstr>A false balance is an abomination to the LORD, But a just weight is His delight.        Proverbs 11:1</vt:lpstr>
      <vt:lpstr>Now these things happened as examples for us, so that we would not crave evil things as they also craved.       1 Corinthians 10:6</vt:lpstr>
      <vt:lpstr>Old Testament Examples</vt:lpstr>
      <vt:lpstr>Old Testament Examples</vt:lpstr>
      <vt:lpstr>New Testament Examples</vt:lpstr>
      <vt:lpstr>New Testament Examples</vt:lpstr>
      <vt:lpstr>If anyone advocates a different doctrine and does not agree with sound words, those of our Lord Jesus Christ, and with the doctrine conforming to godliness, he is conceited and understands nothing; but he has a morbid interest in controversial questions and disputes about words, out of which arise envy, strife, abusive language, evil suspicions, and constant friction between men of depraved mind and deprived of the truth, who suppose that godliness is a means of gain. But godliness actually is a means of great gain when accompanied by contentment. For we have brought nothing into the world, so we cannot take anything out of it either. If we have food and covering, with these we shall be content. But those who want to get rich fall into temptation and a snare and many foolish and harmful desires which plunge men into ruin and destruction. For the love of money is a root of all sorts of evil, and some by longing for it have wandered away from the faith and pierced themselves with many griefs.                  1 Timothy 6:3-10</vt:lpstr>
      <vt:lpstr>“Do not store up for yourselves treasures on earth, where moth and rust destroy, and where thieves break in and steal. But store up for yourselves treasures in heaven, where neither moth nor rust destroys, and where thieves do not break in or steal; for where your treasure is, there your heart will be also… No one can serve two masters; for either he will hate the one and love the other, or he will be devoted to one and despise the other. You cannot serve God and wealth.”                  Matthew 6:19-21, 24</vt:lpstr>
      <vt:lpstr>Greed Ruins…</vt:lpstr>
      <vt:lpstr>Greed Ruins…</vt:lpstr>
      <vt:lpstr>Greed Ruins…</vt:lpstr>
      <vt:lpstr>Greed Ruins…</vt:lpstr>
      <vt:lpstr>Consider</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 Blackmer</dc:creator>
  <cp:lastModifiedBy>Cindy Nelson</cp:lastModifiedBy>
  <cp:revision>26</cp:revision>
  <dcterms:created xsi:type="dcterms:W3CDTF">2017-12-24T02:34:50Z</dcterms:created>
  <dcterms:modified xsi:type="dcterms:W3CDTF">2018-01-02T17:14:19Z</dcterms:modified>
</cp:coreProperties>
</file>