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6"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p:restoredTop sz="86410"/>
  </p:normalViewPr>
  <p:slideViewPr>
    <p:cSldViewPr snapToGrid="0" snapToObjects="1">
      <p:cViewPr varScale="1">
        <p:scale>
          <a:sx n="97" d="100"/>
          <a:sy n="97" d="100"/>
        </p:scale>
        <p:origin x="154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45BA7C-6C36-1D49-949B-577264DD5D5E}" type="datetimeFigureOut">
              <a:rPr lang="en-US" smtClean="0"/>
              <a:t>5/8/2017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F30A34-A602-544A-BCE2-5156B9366404}" type="slidenum">
              <a:rPr lang="en-US" smtClean="0"/>
              <a:t>‹#›</a:t>
            </a:fld>
            <a:endParaRPr lang="en-US"/>
          </a:p>
        </p:txBody>
      </p:sp>
    </p:spTree>
    <p:extLst>
      <p:ext uri="{BB962C8B-B14F-4D97-AF65-F5344CB8AC3E}">
        <p14:creationId xmlns:p14="http://schemas.microsoft.com/office/powerpoint/2010/main" val="550412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E113F8-2EC9-0F49-83E4-96D585B3D080}" type="datetimeFigureOut">
              <a:rPr lang="en-US" smtClean="0"/>
              <a:t>5/8/2017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431260-5A7E-5C4A-91C6-94839ACDED77}" type="slidenum">
              <a:rPr lang="en-US" smtClean="0"/>
              <a:t>‹#›</a:t>
            </a:fld>
            <a:endParaRPr lang="en-US"/>
          </a:p>
        </p:txBody>
      </p:sp>
    </p:spTree>
    <p:extLst>
      <p:ext uri="{BB962C8B-B14F-4D97-AF65-F5344CB8AC3E}">
        <p14:creationId xmlns:p14="http://schemas.microsoft.com/office/powerpoint/2010/main" val="1931638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31260-5A7E-5C4A-91C6-94839ACDED77}" type="slidenum">
              <a:rPr lang="en-US" smtClean="0"/>
              <a:t>13</a:t>
            </a:fld>
            <a:endParaRPr lang="en-US"/>
          </a:p>
        </p:txBody>
      </p:sp>
    </p:spTree>
    <p:extLst>
      <p:ext uri="{BB962C8B-B14F-4D97-AF65-F5344CB8AC3E}">
        <p14:creationId xmlns:p14="http://schemas.microsoft.com/office/powerpoint/2010/main" val="551325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060C38-B788-1343-8339-D32E58568680}"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D6049-0032-934A-9225-640F43B9933A}" type="slidenum">
              <a:rPr lang="en-US" smtClean="0"/>
              <a:t>‹#›</a:t>
            </a:fld>
            <a:endParaRPr lang="en-US"/>
          </a:p>
        </p:txBody>
      </p:sp>
    </p:spTree>
    <p:extLst>
      <p:ext uri="{BB962C8B-B14F-4D97-AF65-F5344CB8AC3E}">
        <p14:creationId xmlns:p14="http://schemas.microsoft.com/office/powerpoint/2010/main" val="187902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60C38-B788-1343-8339-D32E58568680}"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D6049-0032-934A-9225-640F43B9933A}" type="slidenum">
              <a:rPr lang="en-US" smtClean="0"/>
              <a:t>‹#›</a:t>
            </a:fld>
            <a:endParaRPr lang="en-US"/>
          </a:p>
        </p:txBody>
      </p:sp>
    </p:spTree>
    <p:extLst>
      <p:ext uri="{BB962C8B-B14F-4D97-AF65-F5344CB8AC3E}">
        <p14:creationId xmlns:p14="http://schemas.microsoft.com/office/powerpoint/2010/main" val="339544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60C38-B788-1343-8339-D32E58568680}"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D6049-0032-934A-9225-640F43B9933A}" type="slidenum">
              <a:rPr lang="en-US" smtClean="0"/>
              <a:t>‹#›</a:t>
            </a:fld>
            <a:endParaRPr lang="en-US"/>
          </a:p>
        </p:txBody>
      </p:sp>
    </p:spTree>
    <p:extLst>
      <p:ext uri="{BB962C8B-B14F-4D97-AF65-F5344CB8AC3E}">
        <p14:creationId xmlns:p14="http://schemas.microsoft.com/office/powerpoint/2010/main" val="239873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60C38-B788-1343-8339-D32E58568680}"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D6049-0032-934A-9225-640F43B9933A}" type="slidenum">
              <a:rPr lang="en-US" smtClean="0"/>
              <a:t>‹#›</a:t>
            </a:fld>
            <a:endParaRPr lang="en-US"/>
          </a:p>
        </p:txBody>
      </p:sp>
    </p:spTree>
    <p:extLst>
      <p:ext uri="{BB962C8B-B14F-4D97-AF65-F5344CB8AC3E}">
        <p14:creationId xmlns:p14="http://schemas.microsoft.com/office/powerpoint/2010/main" val="312946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60C38-B788-1343-8339-D32E58568680}"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D6049-0032-934A-9225-640F43B9933A}" type="slidenum">
              <a:rPr lang="en-US" smtClean="0"/>
              <a:t>‹#›</a:t>
            </a:fld>
            <a:endParaRPr lang="en-US"/>
          </a:p>
        </p:txBody>
      </p:sp>
    </p:spTree>
    <p:extLst>
      <p:ext uri="{BB962C8B-B14F-4D97-AF65-F5344CB8AC3E}">
        <p14:creationId xmlns:p14="http://schemas.microsoft.com/office/powerpoint/2010/main" val="414780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60C38-B788-1343-8339-D32E58568680}"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D6049-0032-934A-9225-640F43B9933A}" type="slidenum">
              <a:rPr lang="en-US" smtClean="0"/>
              <a:t>‹#›</a:t>
            </a:fld>
            <a:endParaRPr lang="en-US"/>
          </a:p>
        </p:txBody>
      </p:sp>
    </p:spTree>
    <p:extLst>
      <p:ext uri="{BB962C8B-B14F-4D97-AF65-F5344CB8AC3E}">
        <p14:creationId xmlns:p14="http://schemas.microsoft.com/office/powerpoint/2010/main" val="141743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060C38-B788-1343-8339-D32E58568680}"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D6049-0032-934A-9225-640F43B9933A}" type="slidenum">
              <a:rPr lang="en-US" smtClean="0"/>
              <a:t>‹#›</a:t>
            </a:fld>
            <a:endParaRPr lang="en-US"/>
          </a:p>
        </p:txBody>
      </p:sp>
    </p:spTree>
    <p:extLst>
      <p:ext uri="{BB962C8B-B14F-4D97-AF65-F5344CB8AC3E}">
        <p14:creationId xmlns:p14="http://schemas.microsoft.com/office/powerpoint/2010/main" val="252601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060C38-B788-1343-8339-D32E58568680}"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D6049-0032-934A-9225-640F43B9933A}" type="slidenum">
              <a:rPr lang="en-US" smtClean="0"/>
              <a:t>‹#›</a:t>
            </a:fld>
            <a:endParaRPr lang="en-US"/>
          </a:p>
        </p:txBody>
      </p:sp>
    </p:spTree>
    <p:extLst>
      <p:ext uri="{BB962C8B-B14F-4D97-AF65-F5344CB8AC3E}">
        <p14:creationId xmlns:p14="http://schemas.microsoft.com/office/powerpoint/2010/main" val="83259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60C38-B788-1343-8339-D32E58568680}"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D6049-0032-934A-9225-640F43B9933A}" type="slidenum">
              <a:rPr lang="en-US" smtClean="0"/>
              <a:t>‹#›</a:t>
            </a:fld>
            <a:endParaRPr lang="en-US"/>
          </a:p>
        </p:txBody>
      </p:sp>
    </p:spTree>
    <p:extLst>
      <p:ext uri="{BB962C8B-B14F-4D97-AF65-F5344CB8AC3E}">
        <p14:creationId xmlns:p14="http://schemas.microsoft.com/office/powerpoint/2010/main" val="103687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60C38-B788-1343-8339-D32E58568680}"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D6049-0032-934A-9225-640F43B9933A}" type="slidenum">
              <a:rPr lang="en-US" smtClean="0"/>
              <a:t>‹#›</a:t>
            </a:fld>
            <a:endParaRPr lang="en-US"/>
          </a:p>
        </p:txBody>
      </p:sp>
    </p:spTree>
    <p:extLst>
      <p:ext uri="{BB962C8B-B14F-4D97-AF65-F5344CB8AC3E}">
        <p14:creationId xmlns:p14="http://schemas.microsoft.com/office/powerpoint/2010/main" val="1936302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60C38-B788-1343-8339-D32E58568680}"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D6049-0032-934A-9225-640F43B9933A}" type="slidenum">
              <a:rPr lang="en-US" smtClean="0"/>
              <a:t>‹#›</a:t>
            </a:fld>
            <a:endParaRPr lang="en-US"/>
          </a:p>
        </p:txBody>
      </p:sp>
    </p:spTree>
    <p:extLst>
      <p:ext uri="{BB962C8B-B14F-4D97-AF65-F5344CB8AC3E}">
        <p14:creationId xmlns:p14="http://schemas.microsoft.com/office/powerpoint/2010/main" val="155268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60C38-B788-1343-8339-D32E58568680}" type="datetimeFigureOut">
              <a:rPr lang="en-US" smtClean="0"/>
              <a:t>5/8/2017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D6049-0032-934A-9225-640F43B9933A}" type="slidenum">
              <a:rPr lang="en-US" smtClean="0"/>
              <a:t>‹#›</a:t>
            </a:fld>
            <a:endParaRPr lang="en-US"/>
          </a:p>
        </p:txBody>
      </p:sp>
    </p:spTree>
    <p:extLst>
      <p:ext uri="{BB962C8B-B14F-4D97-AF65-F5344CB8AC3E}">
        <p14:creationId xmlns:p14="http://schemas.microsoft.com/office/powerpoint/2010/main" val="43939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13186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iscipleship-banner.jpg"/>
          <p:cNvPicPr>
            <a:picLocks noChangeAspect="1"/>
          </p:cNvPicPr>
          <p:nvPr/>
        </p:nvPicPr>
        <p:blipFill rotWithShape="1">
          <a:blip r:embed="rId2">
            <a:extLst>
              <a:ext uri="{28A0092B-C50C-407E-A947-70E740481C1C}">
                <a14:useLocalDpi xmlns:a14="http://schemas.microsoft.com/office/drawing/2010/main" val="0"/>
              </a:ext>
            </a:extLst>
          </a:blip>
          <a:srcRect l="21589" t="20915" r="21589" b="22116"/>
          <a:stretch/>
        </p:blipFill>
        <p:spPr>
          <a:xfrm>
            <a:off x="0" y="0"/>
            <a:ext cx="9144000" cy="2000431"/>
          </a:xfrm>
          <a:prstGeom prst="rect">
            <a:avLst/>
          </a:prstGeom>
        </p:spPr>
      </p:pic>
      <p:sp>
        <p:nvSpPr>
          <p:cNvPr id="3" name="TextBox 2"/>
          <p:cNvSpPr txBox="1"/>
          <p:nvPr/>
        </p:nvSpPr>
        <p:spPr>
          <a:xfrm>
            <a:off x="300762" y="2306193"/>
            <a:ext cx="8337791" cy="2862322"/>
          </a:xfrm>
          <a:prstGeom prst="rect">
            <a:avLst/>
          </a:prstGeom>
          <a:noFill/>
        </p:spPr>
        <p:txBody>
          <a:bodyPr wrap="square" rtlCol="0">
            <a:spAutoFit/>
          </a:bodyPr>
          <a:lstStyle/>
          <a:p>
            <a:r>
              <a:rPr lang="en-US" sz="6000" dirty="0" smtClean="0"/>
              <a:t>Acts 4:14 “…And they realized that they </a:t>
            </a:r>
            <a:r>
              <a:rPr lang="en-US" sz="6000" b="1" i="1" dirty="0" smtClean="0"/>
              <a:t>had been with Jesus.”</a:t>
            </a:r>
            <a:endParaRPr lang="en-US" sz="6000" dirty="0"/>
          </a:p>
        </p:txBody>
      </p:sp>
    </p:spTree>
    <p:extLst>
      <p:ext uri="{BB962C8B-B14F-4D97-AF65-F5344CB8AC3E}">
        <p14:creationId xmlns:p14="http://schemas.microsoft.com/office/powerpoint/2010/main" val="127947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iscipleship-banner.jpg"/>
          <p:cNvPicPr>
            <a:picLocks noChangeAspect="1"/>
          </p:cNvPicPr>
          <p:nvPr/>
        </p:nvPicPr>
        <p:blipFill rotWithShape="1">
          <a:blip r:embed="rId2">
            <a:extLst>
              <a:ext uri="{28A0092B-C50C-407E-A947-70E740481C1C}">
                <a14:useLocalDpi xmlns:a14="http://schemas.microsoft.com/office/drawing/2010/main" val="0"/>
              </a:ext>
            </a:extLst>
          </a:blip>
          <a:srcRect l="21589" t="20915" r="21589" b="22116"/>
          <a:stretch/>
        </p:blipFill>
        <p:spPr>
          <a:xfrm>
            <a:off x="0" y="0"/>
            <a:ext cx="9144000" cy="2000431"/>
          </a:xfrm>
          <a:prstGeom prst="rect">
            <a:avLst/>
          </a:prstGeom>
        </p:spPr>
      </p:pic>
      <p:sp>
        <p:nvSpPr>
          <p:cNvPr id="3" name="TextBox 2"/>
          <p:cNvSpPr txBox="1"/>
          <p:nvPr/>
        </p:nvSpPr>
        <p:spPr>
          <a:xfrm>
            <a:off x="250635" y="2373039"/>
            <a:ext cx="8621844" cy="3323987"/>
          </a:xfrm>
          <a:prstGeom prst="rect">
            <a:avLst/>
          </a:prstGeom>
          <a:noFill/>
        </p:spPr>
        <p:txBody>
          <a:bodyPr wrap="square" rtlCol="0">
            <a:spAutoFit/>
          </a:bodyPr>
          <a:lstStyle/>
          <a:p>
            <a:r>
              <a:rPr lang="en-US" sz="3000" dirty="0" smtClean="0"/>
              <a:t>John 6:66-69: “From that time many of His disciples went back and walked with Him no more. Then Jesus said to the twelve, “Do you also want to go away?”</a:t>
            </a:r>
          </a:p>
          <a:p>
            <a:r>
              <a:rPr lang="en-US" sz="3000" dirty="0" smtClean="0"/>
              <a:t>But Simon Peter answered Him, “Lord to whom shall we go? You have the words of eternal life.” </a:t>
            </a:r>
          </a:p>
          <a:p>
            <a:r>
              <a:rPr lang="en-US" sz="3000" dirty="0" smtClean="0"/>
              <a:t>Also we have </a:t>
            </a:r>
            <a:r>
              <a:rPr lang="en-US" sz="3000" b="1" i="1" dirty="0" smtClean="0"/>
              <a:t>come to believe and know that you are the Christ</a:t>
            </a:r>
            <a:r>
              <a:rPr lang="en-US" sz="3000" dirty="0" smtClean="0"/>
              <a:t>, the Son of the living God.”</a:t>
            </a:r>
            <a:endParaRPr lang="en-US" sz="3000" dirty="0"/>
          </a:p>
        </p:txBody>
      </p:sp>
    </p:spTree>
    <p:extLst>
      <p:ext uri="{BB962C8B-B14F-4D97-AF65-F5344CB8AC3E}">
        <p14:creationId xmlns:p14="http://schemas.microsoft.com/office/powerpoint/2010/main" val="2542185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iscipleship-banner.jpg"/>
          <p:cNvPicPr>
            <a:picLocks noChangeAspect="1"/>
          </p:cNvPicPr>
          <p:nvPr/>
        </p:nvPicPr>
        <p:blipFill rotWithShape="1">
          <a:blip r:embed="rId2">
            <a:extLst>
              <a:ext uri="{28A0092B-C50C-407E-A947-70E740481C1C}">
                <a14:useLocalDpi xmlns:a14="http://schemas.microsoft.com/office/drawing/2010/main" val="0"/>
              </a:ext>
            </a:extLst>
          </a:blip>
          <a:srcRect l="21589" t="20915" r="21589" b="22116"/>
          <a:stretch/>
        </p:blipFill>
        <p:spPr>
          <a:xfrm>
            <a:off x="0" y="0"/>
            <a:ext cx="9144000" cy="2000431"/>
          </a:xfrm>
          <a:prstGeom prst="rect">
            <a:avLst/>
          </a:prstGeom>
        </p:spPr>
      </p:pic>
      <p:sp>
        <p:nvSpPr>
          <p:cNvPr id="3" name="TextBox 2"/>
          <p:cNvSpPr txBox="1"/>
          <p:nvPr/>
        </p:nvSpPr>
        <p:spPr>
          <a:xfrm>
            <a:off x="233926" y="2189212"/>
            <a:ext cx="8638553" cy="707886"/>
          </a:xfrm>
          <a:prstGeom prst="rect">
            <a:avLst/>
          </a:prstGeom>
          <a:noFill/>
        </p:spPr>
        <p:txBody>
          <a:bodyPr wrap="square" rtlCol="0">
            <a:spAutoFit/>
          </a:bodyPr>
          <a:lstStyle/>
          <a:p>
            <a:r>
              <a:rPr lang="en-US" sz="4000" dirty="0" smtClean="0"/>
              <a:t>2. FOLLOW Jesus</a:t>
            </a:r>
            <a:endParaRPr lang="en-US" sz="4000" dirty="0"/>
          </a:p>
        </p:txBody>
      </p:sp>
      <p:pic>
        <p:nvPicPr>
          <p:cNvPr id="4" name="Picture 3"/>
          <p:cNvPicPr>
            <a:picLocks noChangeAspect="1"/>
          </p:cNvPicPr>
          <p:nvPr/>
        </p:nvPicPr>
        <p:blipFill>
          <a:blip r:embed="rId3"/>
          <a:stretch>
            <a:fillRect/>
          </a:stretch>
        </p:blipFill>
        <p:spPr>
          <a:xfrm>
            <a:off x="63500" y="3138328"/>
            <a:ext cx="9017000" cy="3556000"/>
          </a:xfrm>
          <a:prstGeom prst="rect">
            <a:avLst/>
          </a:prstGeom>
        </p:spPr>
      </p:pic>
    </p:spTree>
    <p:extLst>
      <p:ext uri="{BB962C8B-B14F-4D97-AF65-F5344CB8AC3E}">
        <p14:creationId xmlns:p14="http://schemas.microsoft.com/office/powerpoint/2010/main" val="3823432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iscipleship-banner.jpg"/>
          <p:cNvPicPr>
            <a:picLocks noChangeAspect="1"/>
          </p:cNvPicPr>
          <p:nvPr/>
        </p:nvPicPr>
        <p:blipFill rotWithShape="1">
          <a:blip r:embed="rId3">
            <a:extLst>
              <a:ext uri="{28A0092B-C50C-407E-A947-70E740481C1C}">
                <a14:useLocalDpi xmlns:a14="http://schemas.microsoft.com/office/drawing/2010/main" val="0"/>
              </a:ext>
            </a:extLst>
          </a:blip>
          <a:srcRect l="21589" t="20915" r="21589" b="22116"/>
          <a:stretch/>
        </p:blipFill>
        <p:spPr>
          <a:xfrm>
            <a:off x="0" y="0"/>
            <a:ext cx="9144000" cy="2000431"/>
          </a:xfrm>
          <a:prstGeom prst="rect">
            <a:avLst/>
          </a:prstGeom>
        </p:spPr>
      </p:pic>
      <p:sp>
        <p:nvSpPr>
          <p:cNvPr id="3" name="TextBox 2"/>
          <p:cNvSpPr txBox="1"/>
          <p:nvPr/>
        </p:nvSpPr>
        <p:spPr>
          <a:xfrm>
            <a:off x="317471" y="2256058"/>
            <a:ext cx="8504881" cy="4247317"/>
          </a:xfrm>
          <a:prstGeom prst="rect">
            <a:avLst/>
          </a:prstGeom>
          <a:noFill/>
        </p:spPr>
        <p:txBody>
          <a:bodyPr wrap="square" rtlCol="0">
            <a:spAutoFit/>
          </a:bodyPr>
          <a:lstStyle/>
          <a:p>
            <a:r>
              <a:rPr lang="en-US" sz="3000" dirty="0"/>
              <a:t>2 Peter 1:</a:t>
            </a:r>
            <a:r>
              <a:rPr lang="en-US" sz="3000" dirty="0" smtClean="0"/>
              <a:t>3-4: “ </a:t>
            </a:r>
            <a:r>
              <a:rPr lang="en-US" sz="3000" dirty="0"/>
              <a:t>By his divine power, God has given us everything we need for living a godly life. We have received all of this </a:t>
            </a:r>
            <a:r>
              <a:rPr lang="en-US" sz="3000" b="1" i="1" dirty="0"/>
              <a:t>by coming to know him</a:t>
            </a:r>
            <a:r>
              <a:rPr lang="en-US" sz="3000" dirty="0"/>
              <a:t>, the one </a:t>
            </a:r>
            <a:r>
              <a:rPr lang="en-US" sz="3000" b="1" i="1" dirty="0"/>
              <a:t>who called us to himself</a:t>
            </a:r>
            <a:r>
              <a:rPr lang="en-US" sz="3000" dirty="0"/>
              <a:t> by means of his marvelous glory and excellence. 4 And because of his glory and excellence, he has given us great and precious promises. These are the promises that enable you to share his divine nature and escape the world’s corruption caused by human desires</a:t>
            </a:r>
            <a:r>
              <a:rPr lang="en-US" sz="3000" dirty="0" smtClean="0"/>
              <a:t>.”</a:t>
            </a:r>
            <a:endParaRPr lang="en-US" sz="3000" dirty="0"/>
          </a:p>
        </p:txBody>
      </p:sp>
    </p:spTree>
    <p:extLst>
      <p:ext uri="{BB962C8B-B14F-4D97-AF65-F5344CB8AC3E}">
        <p14:creationId xmlns:p14="http://schemas.microsoft.com/office/powerpoint/2010/main" val="879619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iscipleship-banner.jpg"/>
          <p:cNvPicPr>
            <a:picLocks noChangeAspect="1"/>
          </p:cNvPicPr>
          <p:nvPr/>
        </p:nvPicPr>
        <p:blipFill rotWithShape="1">
          <a:blip r:embed="rId2">
            <a:extLst>
              <a:ext uri="{28A0092B-C50C-407E-A947-70E740481C1C}">
                <a14:useLocalDpi xmlns:a14="http://schemas.microsoft.com/office/drawing/2010/main" val="0"/>
              </a:ext>
            </a:extLst>
          </a:blip>
          <a:srcRect l="21589" t="20915" r="21589" b="22116"/>
          <a:stretch/>
        </p:blipFill>
        <p:spPr>
          <a:xfrm>
            <a:off x="0" y="0"/>
            <a:ext cx="9144000" cy="2000431"/>
          </a:xfrm>
          <a:prstGeom prst="rect">
            <a:avLst/>
          </a:prstGeom>
        </p:spPr>
      </p:pic>
      <p:pic>
        <p:nvPicPr>
          <p:cNvPr id="3" name="Picture 2"/>
          <p:cNvPicPr>
            <a:picLocks noChangeAspect="1"/>
          </p:cNvPicPr>
          <p:nvPr/>
        </p:nvPicPr>
        <p:blipFill>
          <a:blip r:embed="rId3"/>
          <a:stretch>
            <a:fillRect/>
          </a:stretch>
        </p:blipFill>
        <p:spPr>
          <a:xfrm>
            <a:off x="5813676" y="2909688"/>
            <a:ext cx="2984500" cy="2730500"/>
          </a:xfrm>
          <a:prstGeom prst="rect">
            <a:avLst/>
          </a:prstGeom>
        </p:spPr>
      </p:pic>
      <p:sp>
        <p:nvSpPr>
          <p:cNvPr id="4" name="TextBox 3"/>
          <p:cNvSpPr txBox="1"/>
          <p:nvPr/>
        </p:nvSpPr>
        <p:spPr>
          <a:xfrm>
            <a:off x="317471" y="2406462"/>
            <a:ext cx="5146372" cy="4247317"/>
          </a:xfrm>
          <a:prstGeom prst="rect">
            <a:avLst/>
          </a:prstGeom>
          <a:noFill/>
        </p:spPr>
        <p:txBody>
          <a:bodyPr wrap="square" rtlCol="0">
            <a:spAutoFit/>
          </a:bodyPr>
          <a:lstStyle/>
          <a:p>
            <a:r>
              <a:rPr lang="en-US" sz="3000" dirty="0" smtClean="0"/>
              <a:t>Matthew 11:28-30: “Come </a:t>
            </a:r>
            <a:r>
              <a:rPr lang="en-US" sz="3000" dirty="0"/>
              <a:t>to Me, all you who labor and are heavy laden, and I will give you rest. 29 Take My yoke upon you and learn from Me, for I am gentle and lowly in heart, and you will find rest for your souls. 30 For My yoke is easy and My burden is light.”</a:t>
            </a:r>
          </a:p>
        </p:txBody>
      </p:sp>
    </p:spTree>
    <p:extLst>
      <p:ext uri="{BB962C8B-B14F-4D97-AF65-F5344CB8AC3E}">
        <p14:creationId xmlns:p14="http://schemas.microsoft.com/office/powerpoint/2010/main" val="3845071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iscipleship-banner.jpg"/>
          <p:cNvPicPr>
            <a:picLocks noChangeAspect="1"/>
          </p:cNvPicPr>
          <p:nvPr/>
        </p:nvPicPr>
        <p:blipFill rotWithShape="1">
          <a:blip r:embed="rId2">
            <a:extLst>
              <a:ext uri="{28A0092B-C50C-407E-A947-70E740481C1C}">
                <a14:useLocalDpi xmlns:a14="http://schemas.microsoft.com/office/drawing/2010/main" val="0"/>
              </a:ext>
            </a:extLst>
          </a:blip>
          <a:srcRect l="21589" t="20915" r="21589" b="22116"/>
          <a:stretch/>
        </p:blipFill>
        <p:spPr>
          <a:xfrm>
            <a:off x="0" y="0"/>
            <a:ext cx="9144000" cy="2000431"/>
          </a:xfrm>
          <a:prstGeom prst="rect">
            <a:avLst/>
          </a:prstGeom>
        </p:spPr>
      </p:pic>
      <p:sp>
        <p:nvSpPr>
          <p:cNvPr id="9" name="Content Placeholder 8"/>
          <p:cNvSpPr>
            <a:spLocks noGrp="1"/>
          </p:cNvSpPr>
          <p:nvPr>
            <p:ph sz="half" idx="1"/>
          </p:nvPr>
        </p:nvSpPr>
        <p:spPr>
          <a:xfrm>
            <a:off x="457200" y="2000431"/>
            <a:ext cx="4038600" cy="3882033"/>
          </a:xfrm>
        </p:spPr>
        <p:txBody>
          <a:bodyPr>
            <a:normAutofit fontScale="77500" lnSpcReduction="20000"/>
          </a:bodyPr>
          <a:lstStyle/>
          <a:p>
            <a:pPr marL="0" indent="0">
              <a:buNone/>
            </a:pPr>
            <a:r>
              <a:rPr lang="en-US" dirty="0"/>
              <a:t>Sweetly, Lord, have we heard Thee calling,</a:t>
            </a:r>
          </a:p>
          <a:p>
            <a:pPr marL="0" indent="0">
              <a:buNone/>
            </a:pPr>
            <a:r>
              <a:rPr lang="en-US" dirty="0"/>
              <a:t>Come, follow Me!</a:t>
            </a:r>
          </a:p>
          <a:p>
            <a:pPr marL="0" indent="0">
              <a:buNone/>
            </a:pPr>
            <a:r>
              <a:rPr lang="en-US" dirty="0"/>
              <a:t>And we see where Thy footprints falling</a:t>
            </a:r>
          </a:p>
          <a:p>
            <a:pPr marL="0" indent="0">
              <a:buNone/>
            </a:pPr>
            <a:r>
              <a:rPr lang="en-US" dirty="0"/>
              <a:t>Lead us to Thee.</a:t>
            </a:r>
          </a:p>
          <a:p>
            <a:pPr marL="0" indent="0">
              <a:buNone/>
            </a:pPr>
            <a:r>
              <a:rPr lang="en-US" dirty="0"/>
              <a:t>Refrain:</a:t>
            </a:r>
          </a:p>
          <a:p>
            <a:pPr marL="0" indent="0">
              <a:buNone/>
            </a:pPr>
            <a:r>
              <a:rPr lang="en-US" dirty="0"/>
              <a:t>Footprints of Jesus,</a:t>
            </a:r>
          </a:p>
          <a:p>
            <a:pPr marL="0" indent="0">
              <a:buNone/>
            </a:pPr>
            <a:r>
              <a:rPr lang="en-US" dirty="0"/>
              <a:t>That make the pathway glow;</a:t>
            </a:r>
          </a:p>
          <a:p>
            <a:pPr marL="0" indent="0">
              <a:buNone/>
            </a:pPr>
            <a:r>
              <a:rPr lang="en-US" dirty="0"/>
              <a:t>We will follow the steps of Jesus</a:t>
            </a:r>
          </a:p>
          <a:p>
            <a:pPr marL="0" indent="0">
              <a:buNone/>
            </a:pPr>
            <a:r>
              <a:rPr lang="en-US" dirty="0" err="1"/>
              <a:t>Where’er</a:t>
            </a:r>
            <a:r>
              <a:rPr lang="en-US" dirty="0"/>
              <a:t> they go.</a:t>
            </a:r>
          </a:p>
          <a:p>
            <a:endParaRPr lang="en-US" dirty="0"/>
          </a:p>
        </p:txBody>
      </p:sp>
      <p:sp>
        <p:nvSpPr>
          <p:cNvPr id="10" name="Content Placeholder 9"/>
          <p:cNvSpPr>
            <a:spLocks noGrp="1"/>
          </p:cNvSpPr>
          <p:nvPr>
            <p:ph sz="half" idx="2"/>
          </p:nvPr>
        </p:nvSpPr>
        <p:spPr>
          <a:xfrm>
            <a:off x="4648200" y="2122366"/>
            <a:ext cx="4038600" cy="4003797"/>
          </a:xfrm>
        </p:spPr>
        <p:txBody>
          <a:bodyPr>
            <a:normAutofit fontScale="77500" lnSpcReduction="20000"/>
          </a:bodyPr>
          <a:lstStyle/>
          <a:p>
            <a:pPr marL="0" indent="0">
              <a:buNone/>
            </a:pPr>
            <a:r>
              <a:rPr lang="en-US" dirty="0"/>
              <a:t>Though they lead o’er the cold, dark mountains,</a:t>
            </a:r>
          </a:p>
          <a:p>
            <a:pPr marL="0" indent="0">
              <a:buNone/>
            </a:pPr>
            <a:r>
              <a:rPr lang="en-US" dirty="0"/>
              <a:t>Seeking His sheep;</a:t>
            </a:r>
          </a:p>
          <a:p>
            <a:pPr marL="0" indent="0">
              <a:buNone/>
            </a:pPr>
            <a:r>
              <a:rPr lang="en-US" dirty="0"/>
              <a:t>Or along by Siloam’s fountains,</a:t>
            </a:r>
          </a:p>
          <a:p>
            <a:pPr marL="0" indent="0">
              <a:buNone/>
            </a:pPr>
            <a:r>
              <a:rPr lang="en-US" dirty="0"/>
              <a:t>Helping the weak</a:t>
            </a:r>
            <a:r>
              <a:rPr lang="en-US" dirty="0" smtClean="0"/>
              <a:t>.</a:t>
            </a:r>
          </a:p>
          <a:p>
            <a:pPr marL="0" indent="0">
              <a:buNone/>
            </a:pPr>
            <a:endParaRPr lang="en-US" dirty="0"/>
          </a:p>
          <a:p>
            <a:pPr marL="0" indent="0">
              <a:buNone/>
            </a:pPr>
            <a:r>
              <a:rPr lang="en-US" dirty="0"/>
              <a:t>If they lead through the temple holy,</a:t>
            </a:r>
          </a:p>
          <a:p>
            <a:pPr marL="0" indent="0">
              <a:buNone/>
            </a:pPr>
            <a:r>
              <a:rPr lang="en-US" dirty="0"/>
              <a:t>Preaching the Word;</a:t>
            </a:r>
          </a:p>
          <a:p>
            <a:pPr marL="0" indent="0">
              <a:buNone/>
            </a:pPr>
            <a:r>
              <a:rPr lang="en-US" dirty="0"/>
              <a:t>Or in homes of the poor and lowly,</a:t>
            </a:r>
          </a:p>
          <a:p>
            <a:pPr marL="0" indent="0">
              <a:buNone/>
            </a:pPr>
            <a:r>
              <a:rPr lang="en-US" dirty="0"/>
              <a:t>Serving the Lord.</a:t>
            </a:r>
          </a:p>
          <a:p>
            <a:pPr marL="0" indent="0">
              <a:buNone/>
            </a:pPr>
            <a:endParaRPr lang="en-US" dirty="0"/>
          </a:p>
        </p:txBody>
      </p:sp>
    </p:spTree>
    <p:extLst>
      <p:ext uri="{BB962C8B-B14F-4D97-AF65-F5344CB8AC3E}">
        <p14:creationId xmlns:p14="http://schemas.microsoft.com/office/powerpoint/2010/main" val="1650366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iscipleship-banner.jpg"/>
          <p:cNvPicPr>
            <a:picLocks noChangeAspect="1"/>
          </p:cNvPicPr>
          <p:nvPr/>
        </p:nvPicPr>
        <p:blipFill rotWithShape="1">
          <a:blip r:embed="rId2">
            <a:extLst>
              <a:ext uri="{28A0092B-C50C-407E-A947-70E740481C1C}">
                <a14:useLocalDpi xmlns:a14="http://schemas.microsoft.com/office/drawing/2010/main" val="0"/>
              </a:ext>
            </a:extLst>
          </a:blip>
          <a:srcRect l="21589" t="20915" r="21589" b="22116"/>
          <a:stretch/>
        </p:blipFill>
        <p:spPr>
          <a:xfrm>
            <a:off x="0" y="0"/>
            <a:ext cx="9144000" cy="2000431"/>
          </a:xfrm>
          <a:prstGeom prst="rect">
            <a:avLst/>
          </a:prstGeom>
        </p:spPr>
      </p:pic>
      <p:sp>
        <p:nvSpPr>
          <p:cNvPr id="4" name="Content Placeholder 3"/>
          <p:cNvSpPr>
            <a:spLocks noGrp="1"/>
          </p:cNvSpPr>
          <p:nvPr>
            <p:ph sz="half" idx="1"/>
          </p:nvPr>
        </p:nvSpPr>
        <p:spPr>
          <a:xfrm>
            <a:off x="457200" y="2122366"/>
            <a:ext cx="4038600" cy="4595675"/>
          </a:xfrm>
        </p:spPr>
        <p:txBody>
          <a:bodyPr>
            <a:noAutofit/>
          </a:bodyPr>
          <a:lstStyle/>
          <a:p>
            <a:pPr marL="0" indent="0">
              <a:buNone/>
            </a:pPr>
            <a:r>
              <a:rPr lang="en-US" sz="2200" dirty="0"/>
              <a:t>Though, dear Lord, in Thy pathway keeping,</a:t>
            </a:r>
          </a:p>
          <a:p>
            <a:pPr marL="0" indent="0">
              <a:buNone/>
            </a:pPr>
            <a:r>
              <a:rPr lang="en-US" sz="2200" dirty="0"/>
              <a:t>We follow Thee;</a:t>
            </a:r>
          </a:p>
          <a:p>
            <a:pPr marL="0" indent="0">
              <a:buNone/>
            </a:pPr>
            <a:r>
              <a:rPr lang="en-US" sz="2200" dirty="0"/>
              <a:t>Through the gloom of that place of weeping,</a:t>
            </a:r>
          </a:p>
          <a:p>
            <a:pPr marL="0" indent="0">
              <a:buNone/>
            </a:pPr>
            <a:r>
              <a:rPr lang="en-US" sz="2200" dirty="0"/>
              <a:t>Gethsemane!</a:t>
            </a:r>
          </a:p>
          <a:p>
            <a:pPr marL="0" indent="0">
              <a:buNone/>
            </a:pPr>
            <a:r>
              <a:rPr lang="en-US" sz="2200" dirty="0"/>
              <a:t>If Thy way and its sorrows bearing,</a:t>
            </a:r>
          </a:p>
          <a:p>
            <a:pPr marL="0" indent="0">
              <a:buNone/>
            </a:pPr>
            <a:r>
              <a:rPr lang="en-US" sz="2200" dirty="0"/>
              <a:t>We go again,</a:t>
            </a:r>
          </a:p>
          <a:p>
            <a:pPr marL="0" indent="0">
              <a:buNone/>
            </a:pPr>
            <a:r>
              <a:rPr lang="en-US" sz="2200" dirty="0"/>
              <a:t>Up the slope of the hillside, bearing</a:t>
            </a:r>
          </a:p>
          <a:p>
            <a:pPr marL="0" indent="0">
              <a:buNone/>
            </a:pPr>
            <a:r>
              <a:rPr lang="en-US" sz="2200" dirty="0"/>
              <a:t>Our cross of pain.</a:t>
            </a:r>
          </a:p>
        </p:txBody>
      </p:sp>
      <p:sp>
        <p:nvSpPr>
          <p:cNvPr id="5" name="Content Placeholder 4"/>
          <p:cNvSpPr>
            <a:spLocks noGrp="1"/>
          </p:cNvSpPr>
          <p:nvPr>
            <p:ph sz="half" idx="2"/>
          </p:nvPr>
        </p:nvSpPr>
        <p:spPr>
          <a:xfrm>
            <a:off x="4648200" y="2000431"/>
            <a:ext cx="4038600" cy="4383380"/>
          </a:xfrm>
        </p:spPr>
        <p:txBody>
          <a:bodyPr>
            <a:noAutofit/>
          </a:bodyPr>
          <a:lstStyle/>
          <a:p>
            <a:pPr marL="0" indent="0">
              <a:buNone/>
            </a:pPr>
            <a:r>
              <a:rPr lang="en-US" sz="2200" dirty="0"/>
              <a:t>By and by, through the shining portals,</a:t>
            </a:r>
          </a:p>
          <a:p>
            <a:pPr marL="0" indent="0">
              <a:buNone/>
            </a:pPr>
            <a:r>
              <a:rPr lang="en-US" sz="2200" dirty="0"/>
              <a:t>Turning our feet,</a:t>
            </a:r>
          </a:p>
          <a:p>
            <a:pPr marL="0" indent="0">
              <a:buNone/>
            </a:pPr>
            <a:r>
              <a:rPr lang="en-US" sz="2200" dirty="0"/>
              <a:t>We shall walk, with the glad immortals,</a:t>
            </a:r>
          </a:p>
          <a:p>
            <a:pPr marL="0" indent="0">
              <a:buNone/>
            </a:pPr>
            <a:r>
              <a:rPr lang="en-US" sz="2200" dirty="0"/>
              <a:t>Heav’n’s golden street.</a:t>
            </a:r>
          </a:p>
          <a:p>
            <a:pPr marL="0" indent="0">
              <a:buNone/>
            </a:pPr>
            <a:r>
              <a:rPr lang="en-US" sz="2200" dirty="0"/>
              <a:t>Then, at last, when on high He sees us,</a:t>
            </a:r>
          </a:p>
          <a:p>
            <a:pPr marL="0" indent="0">
              <a:buNone/>
            </a:pPr>
            <a:r>
              <a:rPr lang="en-US" sz="2200" dirty="0"/>
              <a:t>Our journey done,</a:t>
            </a:r>
          </a:p>
          <a:p>
            <a:pPr marL="0" indent="0">
              <a:buNone/>
            </a:pPr>
            <a:r>
              <a:rPr lang="en-US" sz="2200" dirty="0"/>
              <a:t>We will rest where the steps of Jesus</a:t>
            </a:r>
          </a:p>
          <a:p>
            <a:pPr marL="0" indent="0">
              <a:buNone/>
            </a:pPr>
            <a:r>
              <a:rPr lang="en-US" sz="2200" dirty="0"/>
              <a:t>End at His throne.</a:t>
            </a:r>
          </a:p>
        </p:txBody>
      </p:sp>
    </p:spTree>
    <p:extLst>
      <p:ext uri="{BB962C8B-B14F-4D97-AF65-F5344CB8AC3E}">
        <p14:creationId xmlns:p14="http://schemas.microsoft.com/office/powerpoint/2010/main" val="1683271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discipleship-banner.jpg"/>
          <p:cNvPicPr>
            <a:picLocks noChangeAspect="1"/>
          </p:cNvPicPr>
          <p:nvPr/>
        </p:nvPicPr>
        <p:blipFill rotWithShape="1">
          <a:blip r:embed="rId2">
            <a:extLst>
              <a:ext uri="{28A0092B-C50C-407E-A947-70E740481C1C}">
                <a14:useLocalDpi xmlns:a14="http://schemas.microsoft.com/office/drawing/2010/main" val="0"/>
              </a:ext>
            </a:extLst>
          </a:blip>
          <a:srcRect l="21589" t="20915" r="21589" b="22116"/>
          <a:stretch/>
        </p:blipFill>
        <p:spPr>
          <a:xfrm>
            <a:off x="0" y="0"/>
            <a:ext cx="9144000" cy="2000431"/>
          </a:xfrm>
          <a:prstGeom prst="rect">
            <a:avLst/>
          </a:prstGeom>
        </p:spPr>
      </p:pic>
      <p:sp>
        <p:nvSpPr>
          <p:cNvPr id="6" name="TextBox 5"/>
          <p:cNvSpPr txBox="1"/>
          <p:nvPr/>
        </p:nvSpPr>
        <p:spPr>
          <a:xfrm>
            <a:off x="367598" y="2172501"/>
            <a:ext cx="8471463" cy="4001096"/>
          </a:xfrm>
          <a:prstGeom prst="rect">
            <a:avLst/>
          </a:prstGeom>
          <a:noFill/>
        </p:spPr>
        <p:txBody>
          <a:bodyPr wrap="square" rtlCol="0">
            <a:spAutoFit/>
          </a:bodyPr>
          <a:lstStyle/>
          <a:p>
            <a:r>
              <a:rPr lang="en-US" sz="4000" dirty="0" smtClean="0"/>
              <a:t>3. MAKE Disciples</a:t>
            </a:r>
          </a:p>
          <a:p>
            <a:r>
              <a:rPr lang="en-US" sz="4000" dirty="0" smtClean="0"/>
              <a:t>How do we do it?</a:t>
            </a:r>
            <a:r>
              <a:rPr lang="en-US" sz="4000" dirty="0"/>
              <a:t> </a:t>
            </a:r>
            <a:endParaRPr lang="en-US" sz="4000" dirty="0" smtClean="0"/>
          </a:p>
          <a:p>
            <a:endParaRPr lang="en-US" dirty="0"/>
          </a:p>
          <a:p>
            <a:endParaRPr lang="en-US" dirty="0" smtClean="0"/>
          </a:p>
          <a:p>
            <a:r>
              <a:rPr lang="en-US" sz="3000" i="1" dirty="0" smtClean="0"/>
              <a:t>“</a:t>
            </a:r>
            <a:r>
              <a:rPr lang="en-US" sz="3000" i="1" dirty="0"/>
              <a:t>Do everything in the church except make disciples, you have failed. Make disciples, and you have succeeded, even if you have done nothing else.” </a:t>
            </a:r>
            <a:endParaRPr lang="en-US" sz="3000" i="1" dirty="0" smtClean="0"/>
          </a:p>
          <a:p>
            <a:r>
              <a:rPr lang="en-US" sz="3000" i="1" dirty="0" smtClean="0"/>
              <a:t>–</a:t>
            </a:r>
            <a:r>
              <a:rPr lang="en-US" sz="3000" i="1" dirty="0"/>
              <a:t>David Young</a:t>
            </a:r>
          </a:p>
          <a:p>
            <a:endParaRPr lang="en-US" dirty="0"/>
          </a:p>
        </p:txBody>
      </p:sp>
    </p:spTree>
    <p:extLst>
      <p:ext uri="{BB962C8B-B14F-4D97-AF65-F5344CB8AC3E}">
        <p14:creationId xmlns:p14="http://schemas.microsoft.com/office/powerpoint/2010/main" val="4183540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discipleship-banner.jpg"/>
          <p:cNvPicPr>
            <a:picLocks noChangeAspect="1"/>
          </p:cNvPicPr>
          <p:nvPr/>
        </p:nvPicPr>
        <p:blipFill rotWithShape="1">
          <a:blip r:embed="rId2">
            <a:extLst>
              <a:ext uri="{28A0092B-C50C-407E-A947-70E740481C1C}">
                <a14:useLocalDpi xmlns:a14="http://schemas.microsoft.com/office/drawing/2010/main" val="0"/>
              </a:ext>
            </a:extLst>
          </a:blip>
          <a:srcRect l="21589" t="20915" r="21589" b="22116"/>
          <a:stretch/>
        </p:blipFill>
        <p:spPr>
          <a:xfrm>
            <a:off x="0" y="0"/>
            <a:ext cx="9144000" cy="2000431"/>
          </a:xfrm>
          <a:prstGeom prst="rect">
            <a:avLst/>
          </a:prstGeom>
        </p:spPr>
      </p:pic>
      <p:sp>
        <p:nvSpPr>
          <p:cNvPr id="6" name="TextBox 5"/>
          <p:cNvSpPr txBox="1"/>
          <p:nvPr/>
        </p:nvSpPr>
        <p:spPr>
          <a:xfrm>
            <a:off x="401016" y="2473309"/>
            <a:ext cx="8454753" cy="3785652"/>
          </a:xfrm>
          <a:prstGeom prst="rect">
            <a:avLst/>
          </a:prstGeom>
          <a:noFill/>
        </p:spPr>
        <p:txBody>
          <a:bodyPr wrap="square" rtlCol="0">
            <a:spAutoFit/>
          </a:bodyPr>
          <a:lstStyle/>
          <a:p>
            <a:r>
              <a:rPr lang="en-US" sz="3000" dirty="0" smtClean="0"/>
              <a:t>Matthew 28:18-20 “Then Jesus came to them and said, “All authority on heaven and earth has been given to me. </a:t>
            </a:r>
            <a:r>
              <a:rPr lang="en-US" sz="3000" b="1" i="1" dirty="0" smtClean="0"/>
              <a:t>GO</a:t>
            </a:r>
            <a:r>
              <a:rPr lang="en-US" sz="3000" dirty="0" smtClean="0"/>
              <a:t> therefore and </a:t>
            </a:r>
            <a:r>
              <a:rPr lang="en-US" sz="3000" i="1" dirty="0" smtClean="0"/>
              <a:t>make disciples </a:t>
            </a:r>
            <a:r>
              <a:rPr lang="en-US" sz="3000" dirty="0" smtClean="0"/>
              <a:t>of all nations, </a:t>
            </a:r>
            <a:r>
              <a:rPr lang="en-US" sz="3000" b="1" i="1" dirty="0" smtClean="0"/>
              <a:t>baptizing</a:t>
            </a:r>
            <a:r>
              <a:rPr lang="en-US" sz="3000" dirty="0" smtClean="0"/>
              <a:t> them in the name of the Father, and of the Son, and of the Holy Spirit, </a:t>
            </a:r>
            <a:r>
              <a:rPr lang="en-US" sz="3000" b="1" i="1" dirty="0" smtClean="0"/>
              <a:t>teaching</a:t>
            </a:r>
            <a:r>
              <a:rPr lang="en-US" sz="3000" dirty="0" smtClean="0"/>
              <a:t> them to </a:t>
            </a:r>
            <a:r>
              <a:rPr lang="en-US" sz="3000" b="1" i="1" dirty="0" smtClean="0"/>
              <a:t>observe</a:t>
            </a:r>
            <a:r>
              <a:rPr lang="en-US" sz="3000" dirty="0" smtClean="0"/>
              <a:t> all of the things that I have commanded you and surely I am with you always even to the end of the age.”</a:t>
            </a:r>
            <a:endParaRPr lang="en-US" sz="3000" dirty="0"/>
          </a:p>
        </p:txBody>
      </p:sp>
    </p:spTree>
    <p:extLst>
      <p:ext uri="{BB962C8B-B14F-4D97-AF65-F5344CB8AC3E}">
        <p14:creationId xmlns:p14="http://schemas.microsoft.com/office/powerpoint/2010/main" val="2698780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discipleship-banner.jpg"/>
          <p:cNvPicPr>
            <a:picLocks noChangeAspect="1"/>
          </p:cNvPicPr>
          <p:nvPr/>
        </p:nvPicPr>
        <p:blipFill rotWithShape="1">
          <a:blip r:embed="rId2">
            <a:extLst>
              <a:ext uri="{28A0092B-C50C-407E-A947-70E740481C1C}">
                <a14:useLocalDpi xmlns:a14="http://schemas.microsoft.com/office/drawing/2010/main" val="0"/>
              </a:ext>
            </a:extLst>
          </a:blip>
          <a:srcRect l="21589" t="20915" r="21589" b="22116"/>
          <a:stretch/>
        </p:blipFill>
        <p:spPr>
          <a:xfrm>
            <a:off x="0" y="0"/>
            <a:ext cx="9144000" cy="2000431"/>
          </a:xfrm>
          <a:prstGeom prst="rect">
            <a:avLst/>
          </a:prstGeom>
        </p:spPr>
      </p:pic>
      <p:sp>
        <p:nvSpPr>
          <p:cNvPr id="6" name="TextBox 5"/>
          <p:cNvSpPr txBox="1"/>
          <p:nvPr/>
        </p:nvSpPr>
        <p:spPr>
          <a:xfrm>
            <a:off x="233926" y="2189212"/>
            <a:ext cx="8688680" cy="3785652"/>
          </a:xfrm>
          <a:prstGeom prst="rect">
            <a:avLst/>
          </a:prstGeom>
          <a:noFill/>
        </p:spPr>
        <p:txBody>
          <a:bodyPr wrap="square" rtlCol="0">
            <a:spAutoFit/>
          </a:bodyPr>
          <a:lstStyle/>
          <a:p>
            <a:r>
              <a:rPr lang="en-US" sz="3000" dirty="0" smtClean="0"/>
              <a:t>Colossians 1:28-29: “Him </a:t>
            </a:r>
            <a:r>
              <a:rPr lang="en-US" sz="3000" dirty="0"/>
              <a:t>we preach, warning every man and teaching every man in all wisdom, that we may present every man perfect in Christ Jesus. 29 To this end I also labor, striving according to His working which works in me mightily</a:t>
            </a:r>
            <a:r>
              <a:rPr lang="en-US" sz="3000" dirty="0" smtClean="0"/>
              <a:t>.”</a:t>
            </a:r>
          </a:p>
          <a:p>
            <a:endParaRPr lang="en-US" sz="3000" i="1" dirty="0"/>
          </a:p>
          <a:p>
            <a:r>
              <a:rPr lang="en-US" sz="3000" i="1" dirty="0" smtClean="0"/>
              <a:t>“The Great Commission is not just another good idea- though it is that- it is the church’s marching order!”</a:t>
            </a:r>
            <a:endParaRPr lang="en-US" sz="3000" i="1" dirty="0"/>
          </a:p>
        </p:txBody>
      </p:sp>
    </p:spTree>
    <p:extLst>
      <p:ext uri="{BB962C8B-B14F-4D97-AF65-F5344CB8AC3E}">
        <p14:creationId xmlns:p14="http://schemas.microsoft.com/office/powerpoint/2010/main" val="1030230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scipleship-banner.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1589" t="20915" r="21589" b="22116"/>
          <a:stretch/>
        </p:blipFill>
        <p:spPr>
          <a:xfrm>
            <a:off x="0" y="0"/>
            <a:ext cx="9144000" cy="2000431"/>
          </a:xfrm>
        </p:spPr>
      </p:pic>
      <p:sp>
        <p:nvSpPr>
          <p:cNvPr id="5" name="Rectangle 4"/>
          <p:cNvSpPr/>
          <p:nvPr/>
        </p:nvSpPr>
        <p:spPr>
          <a:xfrm>
            <a:off x="581682" y="2234317"/>
            <a:ext cx="5222218" cy="3539431"/>
          </a:xfrm>
          <a:prstGeom prst="rect">
            <a:avLst/>
          </a:prstGeom>
        </p:spPr>
        <p:txBody>
          <a:bodyPr wrap="square">
            <a:spAutoFit/>
          </a:bodyPr>
          <a:lstStyle/>
          <a:p>
            <a:r>
              <a:rPr lang="en-US" sz="2800" dirty="0"/>
              <a:t>“A disciple is someone who is committed to following Jesus and becoming like Him. Being a disciple is more than merely going to church or being religious. It is a commitment to being transformed to be just like Jesus.” –David Young</a:t>
            </a:r>
          </a:p>
        </p:txBody>
      </p:sp>
      <p:pic>
        <p:nvPicPr>
          <p:cNvPr id="6" name="Picture 5"/>
          <p:cNvPicPr>
            <a:picLocks noChangeAspect="1"/>
          </p:cNvPicPr>
          <p:nvPr/>
        </p:nvPicPr>
        <p:blipFill>
          <a:blip r:embed="rId3"/>
          <a:stretch>
            <a:fillRect/>
          </a:stretch>
        </p:blipFill>
        <p:spPr>
          <a:xfrm rot="345848">
            <a:off x="5970988" y="2348409"/>
            <a:ext cx="2463800" cy="3810000"/>
          </a:xfrm>
          <a:prstGeom prst="rect">
            <a:avLst/>
          </a:prstGeom>
        </p:spPr>
      </p:pic>
    </p:spTree>
    <p:extLst>
      <p:ext uri="{BB962C8B-B14F-4D97-AF65-F5344CB8AC3E}">
        <p14:creationId xmlns:p14="http://schemas.microsoft.com/office/powerpoint/2010/main" val="2923038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iscipleship-banner.jpg"/>
          <p:cNvPicPr>
            <a:picLocks noChangeAspect="1"/>
          </p:cNvPicPr>
          <p:nvPr/>
        </p:nvPicPr>
        <p:blipFill rotWithShape="1">
          <a:blip r:embed="rId2">
            <a:extLst>
              <a:ext uri="{28A0092B-C50C-407E-A947-70E740481C1C}">
                <a14:useLocalDpi xmlns:a14="http://schemas.microsoft.com/office/drawing/2010/main" val="0"/>
              </a:ext>
            </a:extLst>
          </a:blip>
          <a:srcRect l="21589" t="20915" r="21589" b="22116"/>
          <a:stretch/>
        </p:blipFill>
        <p:spPr>
          <a:xfrm>
            <a:off x="0" y="0"/>
            <a:ext cx="9144000" cy="2000431"/>
          </a:xfrm>
          <a:prstGeom prst="rect">
            <a:avLst/>
          </a:prstGeom>
        </p:spPr>
      </p:pic>
      <p:sp>
        <p:nvSpPr>
          <p:cNvPr id="3" name="TextBox 2"/>
          <p:cNvSpPr txBox="1"/>
          <p:nvPr/>
        </p:nvSpPr>
        <p:spPr>
          <a:xfrm>
            <a:off x="183799" y="2155789"/>
            <a:ext cx="8671971" cy="3539431"/>
          </a:xfrm>
          <a:prstGeom prst="rect">
            <a:avLst/>
          </a:prstGeom>
          <a:noFill/>
        </p:spPr>
        <p:txBody>
          <a:bodyPr wrap="square" rtlCol="0">
            <a:spAutoFit/>
          </a:bodyPr>
          <a:lstStyle/>
          <a:p>
            <a:r>
              <a:rPr lang="en-US" sz="2800" dirty="0" smtClean="0"/>
              <a:t>How do we do it? Like Jesus did!</a:t>
            </a:r>
          </a:p>
          <a:p>
            <a:endParaRPr lang="en-US" sz="2800" dirty="0"/>
          </a:p>
          <a:p>
            <a:r>
              <a:rPr lang="en-US" sz="2800" i="1" dirty="0" smtClean="0"/>
              <a:t>“Jesus entered into the lives of a handful of people, spent several years training and mentoring them, then sent them out to make more disciples. Programs, ministries, worship services, sermons, books, etc., can all help; but Jesus’ method was one-on-one, and there is no substitute for this.”</a:t>
            </a:r>
            <a:endParaRPr lang="en-US" sz="2800" i="1" dirty="0"/>
          </a:p>
        </p:txBody>
      </p:sp>
    </p:spTree>
    <p:extLst>
      <p:ext uri="{BB962C8B-B14F-4D97-AF65-F5344CB8AC3E}">
        <p14:creationId xmlns:p14="http://schemas.microsoft.com/office/powerpoint/2010/main" val="351727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iscipleship-banner.jpg"/>
          <p:cNvPicPr>
            <a:picLocks noChangeAspect="1"/>
          </p:cNvPicPr>
          <p:nvPr/>
        </p:nvPicPr>
        <p:blipFill rotWithShape="1">
          <a:blip r:embed="rId2">
            <a:extLst>
              <a:ext uri="{28A0092B-C50C-407E-A947-70E740481C1C}">
                <a14:useLocalDpi xmlns:a14="http://schemas.microsoft.com/office/drawing/2010/main" val="0"/>
              </a:ext>
            </a:extLst>
          </a:blip>
          <a:srcRect l="21589" t="20915" r="21589" b="22116"/>
          <a:stretch/>
        </p:blipFill>
        <p:spPr>
          <a:xfrm>
            <a:off x="0" y="0"/>
            <a:ext cx="9144000" cy="2000431"/>
          </a:xfrm>
          <a:prstGeom prst="rect">
            <a:avLst/>
          </a:prstGeom>
        </p:spPr>
      </p:pic>
      <p:sp>
        <p:nvSpPr>
          <p:cNvPr id="3" name="TextBox 2"/>
          <p:cNvSpPr txBox="1"/>
          <p:nvPr/>
        </p:nvSpPr>
        <p:spPr>
          <a:xfrm>
            <a:off x="133672" y="2155789"/>
            <a:ext cx="8822352" cy="2862322"/>
          </a:xfrm>
          <a:prstGeom prst="rect">
            <a:avLst/>
          </a:prstGeom>
          <a:noFill/>
        </p:spPr>
        <p:txBody>
          <a:bodyPr wrap="square" rtlCol="0">
            <a:spAutoFit/>
          </a:bodyPr>
          <a:lstStyle/>
          <a:p>
            <a:r>
              <a:rPr lang="en-US" sz="3000" dirty="0" smtClean="0"/>
              <a:t>2 Timothy 3:10-11: “But you have carefully followed my doctrine, manner of life, purpose faith, longsuffering, love, perseverance, persecutions, afflictions, which happened to me at Antioch, at </a:t>
            </a:r>
            <a:r>
              <a:rPr lang="en-US" sz="3000" dirty="0" err="1" smtClean="0"/>
              <a:t>Iconium</a:t>
            </a:r>
            <a:r>
              <a:rPr lang="en-US" sz="3000" dirty="0" smtClean="0"/>
              <a:t>, at </a:t>
            </a:r>
            <a:r>
              <a:rPr lang="en-US" sz="3000" dirty="0" err="1" smtClean="0"/>
              <a:t>Lystra</a:t>
            </a:r>
            <a:r>
              <a:rPr lang="en-US" sz="3000" dirty="0" smtClean="0"/>
              <a:t>- what persecutions I endured. And out of them all the Lord delivered me.”</a:t>
            </a:r>
            <a:endParaRPr lang="en-US" sz="3000" dirty="0"/>
          </a:p>
        </p:txBody>
      </p:sp>
    </p:spTree>
    <p:extLst>
      <p:ext uri="{BB962C8B-B14F-4D97-AF65-F5344CB8AC3E}">
        <p14:creationId xmlns:p14="http://schemas.microsoft.com/office/powerpoint/2010/main" val="116108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iscipleship-banner.jpg"/>
          <p:cNvPicPr>
            <a:picLocks noChangeAspect="1"/>
          </p:cNvPicPr>
          <p:nvPr/>
        </p:nvPicPr>
        <p:blipFill rotWithShape="1">
          <a:blip r:embed="rId2">
            <a:extLst>
              <a:ext uri="{28A0092B-C50C-407E-A947-70E740481C1C}">
                <a14:useLocalDpi xmlns:a14="http://schemas.microsoft.com/office/drawing/2010/main" val="0"/>
              </a:ext>
            </a:extLst>
          </a:blip>
          <a:srcRect l="21589" t="20915" r="21589" b="22116"/>
          <a:stretch/>
        </p:blipFill>
        <p:spPr>
          <a:xfrm>
            <a:off x="0" y="0"/>
            <a:ext cx="9144000" cy="2000431"/>
          </a:xfrm>
          <a:prstGeom prst="rect">
            <a:avLst/>
          </a:prstGeom>
        </p:spPr>
      </p:pic>
      <p:sp>
        <p:nvSpPr>
          <p:cNvPr id="3" name="TextBox 2"/>
          <p:cNvSpPr txBox="1"/>
          <p:nvPr/>
        </p:nvSpPr>
        <p:spPr>
          <a:xfrm>
            <a:off x="267344" y="2000431"/>
            <a:ext cx="8521590" cy="4493537"/>
          </a:xfrm>
          <a:prstGeom prst="rect">
            <a:avLst/>
          </a:prstGeom>
          <a:noFill/>
        </p:spPr>
        <p:txBody>
          <a:bodyPr wrap="square" rtlCol="0">
            <a:spAutoFit/>
          </a:bodyPr>
          <a:lstStyle/>
          <a:p>
            <a:r>
              <a:rPr lang="en-US" sz="2200" dirty="0" smtClean="0"/>
              <a:t>Paul’s exhortations to Timothy in 2 Timothy 2:</a:t>
            </a:r>
          </a:p>
          <a:p>
            <a:r>
              <a:rPr lang="en-US" sz="2200" dirty="0" smtClean="0"/>
              <a:t>-Be strong in the grace in Jesus Christ</a:t>
            </a:r>
          </a:p>
          <a:p>
            <a:r>
              <a:rPr lang="en-US" sz="2200" dirty="0" smtClean="0"/>
              <a:t>-Teach the things you have heard to others so that they make teach others (discipleship)</a:t>
            </a:r>
          </a:p>
          <a:p>
            <a:r>
              <a:rPr lang="en-US" sz="2200" dirty="0" smtClean="0"/>
              <a:t>-Endure Hardship</a:t>
            </a:r>
          </a:p>
          <a:p>
            <a:r>
              <a:rPr lang="en-US" sz="2200" dirty="0" smtClean="0"/>
              <a:t>-Don’t be entangled with affairs of this life</a:t>
            </a:r>
          </a:p>
          <a:p>
            <a:r>
              <a:rPr lang="en-US" sz="2200" dirty="0" smtClean="0"/>
              <a:t>-Takes </a:t>
            </a:r>
            <a:r>
              <a:rPr lang="en-US" sz="2200" dirty="0" err="1" smtClean="0"/>
              <a:t>hardwork</a:t>
            </a:r>
            <a:r>
              <a:rPr lang="en-US" sz="2200" dirty="0" smtClean="0"/>
              <a:t>/discipline! (Endure Hardship)</a:t>
            </a:r>
          </a:p>
          <a:p>
            <a:r>
              <a:rPr lang="en-US" sz="2200" dirty="0" smtClean="0"/>
              <a:t>-Consider what the Lord says to gain understanding</a:t>
            </a:r>
          </a:p>
          <a:p>
            <a:r>
              <a:rPr lang="en-US" sz="2200" dirty="0" smtClean="0"/>
              <a:t>-Remember: Jesus is RISEN!</a:t>
            </a:r>
          </a:p>
          <a:p>
            <a:r>
              <a:rPr lang="en-US" sz="2200" dirty="0" smtClean="0"/>
              <a:t>-The Word of God is not chained!</a:t>
            </a:r>
          </a:p>
          <a:p>
            <a:r>
              <a:rPr lang="en-US" sz="2200" dirty="0" smtClean="0"/>
              <a:t>-Endure Hardship</a:t>
            </a:r>
          </a:p>
          <a:p>
            <a:r>
              <a:rPr lang="en-US" sz="2200" dirty="0" smtClean="0"/>
              <a:t>-If we die, we live</a:t>
            </a:r>
          </a:p>
          <a:p>
            <a:r>
              <a:rPr lang="en-US" sz="2200" dirty="0" smtClean="0"/>
              <a:t>-Even </a:t>
            </a:r>
            <a:r>
              <a:rPr lang="en-US" sz="2200" dirty="0"/>
              <a:t>w</a:t>
            </a:r>
            <a:r>
              <a:rPr lang="en-US" sz="2200" dirty="0" smtClean="0"/>
              <a:t>hen we are faithless, He remains </a:t>
            </a:r>
            <a:r>
              <a:rPr lang="en-US" sz="2200" dirty="0" err="1" smtClean="0"/>
              <a:t>faithFUL</a:t>
            </a:r>
            <a:endParaRPr lang="en-US" sz="2200" dirty="0" smtClean="0"/>
          </a:p>
        </p:txBody>
      </p:sp>
    </p:spTree>
    <p:extLst>
      <p:ext uri="{BB962C8B-B14F-4D97-AF65-F5344CB8AC3E}">
        <p14:creationId xmlns:p14="http://schemas.microsoft.com/office/powerpoint/2010/main" val="137474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Content Placeholder 3" descr="discipleship-banner.jpg"/>
          <p:cNvPicPr>
            <a:picLocks noChangeAspect="1"/>
          </p:cNvPicPr>
          <p:nvPr/>
        </p:nvPicPr>
        <p:blipFill rotWithShape="1">
          <a:blip r:embed="rId3">
            <a:extLst>
              <a:ext uri="{28A0092B-C50C-407E-A947-70E740481C1C}">
                <a14:useLocalDpi xmlns:a14="http://schemas.microsoft.com/office/drawing/2010/main" val="0"/>
              </a:ext>
            </a:extLst>
          </a:blip>
          <a:srcRect l="21589" t="20915" r="21589" b="22116"/>
          <a:stretch/>
        </p:blipFill>
        <p:spPr>
          <a:xfrm>
            <a:off x="0" y="0"/>
            <a:ext cx="9144000" cy="2000431"/>
          </a:xfrm>
          <a:prstGeom prst="rect">
            <a:avLst/>
          </a:prstGeom>
        </p:spPr>
      </p:pic>
      <p:sp>
        <p:nvSpPr>
          <p:cNvPr id="3" name="TextBox 2"/>
          <p:cNvSpPr txBox="1"/>
          <p:nvPr/>
        </p:nvSpPr>
        <p:spPr>
          <a:xfrm>
            <a:off x="591479" y="2417912"/>
            <a:ext cx="7671827" cy="3046988"/>
          </a:xfrm>
          <a:prstGeom prst="rect">
            <a:avLst/>
          </a:prstGeom>
          <a:noFill/>
        </p:spPr>
        <p:txBody>
          <a:bodyPr wrap="square" rtlCol="0">
            <a:spAutoFit/>
          </a:bodyPr>
          <a:lstStyle/>
          <a:p>
            <a:r>
              <a:rPr lang="en-US" sz="4800" dirty="0" smtClean="0"/>
              <a:t>“Christianity without discipleship is always Christianity</a:t>
            </a:r>
            <a:r>
              <a:rPr lang="en-US" sz="4800" i="1" dirty="0" smtClean="0"/>
              <a:t> without </a:t>
            </a:r>
            <a:r>
              <a:rPr lang="en-US" sz="4800" dirty="0" smtClean="0"/>
              <a:t>Christ.”</a:t>
            </a:r>
          </a:p>
          <a:p>
            <a:r>
              <a:rPr lang="en-US" sz="4800" dirty="0" smtClean="0"/>
              <a:t> –Dietrich </a:t>
            </a:r>
            <a:r>
              <a:rPr lang="en-US" sz="4800" dirty="0" err="1"/>
              <a:t>B</a:t>
            </a:r>
            <a:r>
              <a:rPr lang="en-US" sz="4800" dirty="0" err="1" smtClean="0"/>
              <a:t>onhoeffer</a:t>
            </a:r>
            <a:endParaRPr lang="en-US" sz="4800" dirty="0"/>
          </a:p>
        </p:txBody>
      </p:sp>
    </p:spTree>
    <p:extLst>
      <p:ext uri="{BB962C8B-B14F-4D97-AF65-F5344CB8AC3E}">
        <p14:creationId xmlns:p14="http://schemas.microsoft.com/office/powerpoint/2010/main" val="201255746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scipleship-banner.jpg"/>
          <p:cNvPicPr>
            <a:picLocks noChangeAspect="1"/>
          </p:cNvPicPr>
          <p:nvPr/>
        </p:nvPicPr>
        <p:blipFill rotWithShape="1">
          <a:blip r:embed="rId2">
            <a:extLst>
              <a:ext uri="{28A0092B-C50C-407E-A947-70E740481C1C}">
                <a14:useLocalDpi xmlns:a14="http://schemas.microsoft.com/office/drawing/2010/main" val="0"/>
              </a:ext>
            </a:extLst>
          </a:blip>
          <a:srcRect l="21589" t="20915" r="21589" b="22116"/>
          <a:stretch/>
        </p:blipFill>
        <p:spPr>
          <a:xfrm>
            <a:off x="0" y="0"/>
            <a:ext cx="9144000" cy="2000431"/>
          </a:xfrm>
          <a:prstGeom prst="rect">
            <a:avLst/>
          </a:prstGeom>
        </p:spPr>
      </p:pic>
      <p:pic>
        <p:nvPicPr>
          <p:cNvPr id="2" name="Picture 1"/>
          <p:cNvPicPr>
            <a:picLocks noChangeAspect="1"/>
          </p:cNvPicPr>
          <p:nvPr/>
        </p:nvPicPr>
        <p:blipFill>
          <a:blip r:embed="rId3"/>
          <a:stretch>
            <a:fillRect/>
          </a:stretch>
        </p:blipFill>
        <p:spPr>
          <a:xfrm>
            <a:off x="0" y="2584851"/>
            <a:ext cx="9144000" cy="3856515"/>
          </a:xfrm>
          <a:prstGeom prst="rect">
            <a:avLst/>
          </a:prstGeom>
        </p:spPr>
      </p:pic>
    </p:spTree>
    <p:extLst>
      <p:ext uri="{BB962C8B-B14F-4D97-AF65-F5344CB8AC3E}">
        <p14:creationId xmlns:p14="http://schemas.microsoft.com/office/powerpoint/2010/main" val="27029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3600" y="2657704"/>
            <a:ext cx="7416800" cy="3568700"/>
          </a:xfrm>
          <a:prstGeom prst="rect">
            <a:avLst/>
          </a:prstGeom>
        </p:spPr>
      </p:pic>
      <p:pic>
        <p:nvPicPr>
          <p:cNvPr id="3" name="Content Placeholder 3" descr="discipleship-banner.jpg"/>
          <p:cNvPicPr>
            <a:picLocks noChangeAspect="1"/>
          </p:cNvPicPr>
          <p:nvPr/>
        </p:nvPicPr>
        <p:blipFill rotWithShape="1">
          <a:blip r:embed="rId3">
            <a:extLst>
              <a:ext uri="{28A0092B-C50C-407E-A947-70E740481C1C}">
                <a14:useLocalDpi xmlns:a14="http://schemas.microsoft.com/office/drawing/2010/main" val="0"/>
              </a:ext>
            </a:extLst>
          </a:blip>
          <a:srcRect l="21589" t="20915" r="21589" b="22116"/>
          <a:stretch/>
        </p:blipFill>
        <p:spPr>
          <a:xfrm>
            <a:off x="0" y="0"/>
            <a:ext cx="9144000" cy="2000431"/>
          </a:xfrm>
          <a:prstGeom prst="rect">
            <a:avLst/>
          </a:prstGeom>
        </p:spPr>
      </p:pic>
    </p:spTree>
    <p:extLst>
      <p:ext uri="{BB962C8B-B14F-4D97-AF65-F5344CB8AC3E}">
        <p14:creationId xmlns:p14="http://schemas.microsoft.com/office/powerpoint/2010/main" val="354409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iscipleship-banner.jpg"/>
          <p:cNvPicPr>
            <a:picLocks noChangeAspect="1"/>
          </p:cNvPicPr>
          <p:nvPr/>
        </p:nvPicPr>
        <p:blipFill rotWithShape="1">
          <a:blip r:embed="rId2">
            <a:extLst>
              <a:ext uri="{28A0092B-C50C-407E-A947-70E740481C1C}">
                <a14:useLocalDpi xmlns:a14="http://schemas.microsoft.com/office/drawing/2010/main" val="0"/>
              </a:ext>
            </a:extLst>
          </a:blip>
          <a:srcRect l="21589" t="20915" r="21589" b="22116"/>
          <a:stretch/>
        </p:blipFill>
        <p:spPr>
          <a:xfrm>
            <a:off x="0" y="0"/>
            <a:ext cx="9144000" cy="2000431"/>
          </a:xfrm>
          <a:prstGeom prst="rect">
            <a:avLst/>
          </a:prstGeom>
        </p:spPr>
      </p:pic>
      <p:sp>
        <p:nvSpPr>
          <p:cNvPr id="3" name="TextBox 2"/>
          <p:cNvSpPr txBox="1"/>
          <p:nvPr/>
        </p:nvSpPr>
        <p:spPr>
          <a:xfrm>
            <a:off x="985831" y="2473309"/>
            <a:ext cx="6900817" cy="3293209"/>
          </a:xfrm>
          <a:prstGeom prst="rect">
            <a:avLst/>
          </a:prstGeom>
          <a:noFill/>
        </p:spPr>
        <p:txBody>
          <a:bodyPr wrap="square" rtlCol="0">
            <a:spAutoFit/>
          </a:bodyPr>
          <a:lstStyle/>
          <a:p>
            <a:r>
              <a:rPr lang="en-US" sz="2600" dirty="0" smtClean="0"/>
              <a:t>Matthew 28:18-20 “Then Jesus came to them and said, “All authority on heaven and earth has been given to me. Go therefore and </a:t>
            </a:r>
            <a:r>
              <a:rPr lang="en-US" sz="2600" b="1" i="1" dirty="0" smtClean="0"/>
              <a:t>make disciples </a:t>
            </a:r>
            <a:r>
              <a:rPr lang="en-US" sz="2600" dirty="0" smtClean="0"/>
              <a:t>of all nations, baptizing them in the name of the Father, and of the Son, and of the Holy Spirit, teaching them to observe all of the things that I have commanded you and surely I am with you always even to the end of the age.”</a:t>
            </a:r>
            <a:endParaRPr lang="en-US" sz="2600" dirty="0"/>
          </a:p>
        </p:txBody>
      </p:sp>
    </p:spTree>
    <p:extLst>
      <p:ext uri="{BB962C8B-B14F-4D97-AF65-F5344CB8AC3E}">
        <p14:creationId xmlns:p14="http://schemas.microsoft.com/office/powerpoint/2010/main" val="20250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iscipleship-banner.jpg"/>
          <p:cNvPicPr>
            <a:picLocks noChangeAspect="1"/>
          </p:cNvPicPr>
          <p:nvPr/>
        </p:nvPicPr>
        <p:blipFill rotWithShape="1">
          <a:blip r:embed="rId2">
            <a:extLst>
              <a:ext uri="{28A0092B-C50C-407E-A947-70E740481C1C}">
                <a14:useLocalDpi xmlns:a14="http://schemas.microsoft.com/office/drawing/2010/main" val="0"/>
              </a:ext>
            </a:extLst>
          </a:blip>
          <a:srcRect l="21589" t="20915" r="21589" b="22116"/>
          <a:stretch/>
        </p:blipFill>
        <p:spPr>
          <a:xfrm>
            <a:off x="0" y="0"/>
            <a:ext cx="9144000" cy="2000431"/>
          </a:xfrm>
          <a:prstGeom prst="rect">
            <a:avLst/>
          </a:prstGeom>
        </p:spPr>
      </p:pic>
      <p:sp>
        <p:nvSpPr>
          <p:cNvPr id="3" name="TextBox 2"/>
          <p:cNvSpPr txBox="1"/>
          <p:nvPr/>
        </p:nvSpPr>
        <p:spPr>
          <a:xfrm>
            <a:off x="300762" y="2272770"/>
            <a:ext cx="8621844" cy="2862322"/>
          </a:xfrm>
          <a:prstGeom prst="rect">
            <a:avLst/>
          </a:prstGeom>
          <a:noFill/>
        </p:spPr>
        <p:txBody>
          <a:bodyPr wrap="square" rtlCol="0">
            <a:spAutoFit/>
          </a:bodyPr>
          <a:lstStyle/>
          <a:p>
            <a:pPr marL="342900" indent="-342900">
              <a:buAutoNum type="arabicPeriod"/>
            </a:pPr>
            <a:r>
              <a:rPr lang="en-US" sz="3600" dirty="0" smtClean="0"/>
              <a:t> Jesus Lead Himself</a:t>
            </a:r>
          </a:p>
          <a:p>
            <a:pPr marL="342900" indent="-342900">
              <a:buAutoNum type="arabicPeriod"/>
            </a:pPr>
            <a:r>
              <a:rPr lang="en-US" sz="3600" dirty="0" smtClean="0"/>
              <a:t> Jesus </a:t>
            </a:r>
            <a:r>
              <a:rPr lang="en-US" sz="3600" dirty="0" smtClean="0"/>
              <a:t>Confided </a:t>
            </a:r>
            <a:r>
              <a:rPr lang="en-US" sz="3600" dirty="0" smtClean="0"/>
              <a:t>in </a:t>
            </a:r>
            <a:r>
              <a:rPr lang="en-US" sz="3600" dirty="0" smtClean="0"/>
              <a:t>Three</a:t>
            </a:r>
            <a:endParaRPr lang="en-US" sz="3600" dirty="0" smtClean="0"/>
          </a:p>
          <a:p>
            <a:pPr marL="342900" indent="-342900">
              <a:buAutoNum type="arabicPeriod"/>
            </a:pPr>
            <a:r>
              <a:rPr lang="en-US" sz="3600" dirty="0" smtClean="0"/>
              <a:t> Jesus </a:t>
            </a:r>
            <a:r>
              <a:rPr lang="en-US" sz="3600" dirty="0" smtClean="0"/>
              <a:t>Trained </a:t>
            </a:r>
            <a:r>
              <a:rPr lang="en-US" sz="3600" dirty="0"/>
              <a:t>T</a:t>
            </a:r>
            <a:r>
              <a:rPr lang="en-US" sz="3600" dirty="0" smtClean="0"/>
              <a:t>welve</a:t>
            </a:r>
            <a:endParaRPr lang="en-US" sz="3600" dirty="0" smtClean="0"/>
          </a:p>
          <a:p>
            <a:pPr marL="342900" indent="-342900">
              <a:buAutoNum type="arabicPeriod"/>
            </a:pPr>
            <a:r>
              <a:rPr lang="en-US" sz="3600" dirty="0" smtClean="0"/>
              <a:t> Jesus Mobilized </a:t>
            </a:r>
            <a:r>
              <a:rPr lang="en-US" sz="3600" dirty="0" smtClean="0"/>
              <a:t>Seventy</a:t>
            </a:r>
            <a:endParaRPr lang="en-US" sz="3600" dirty="0" smtClean="0"/>
          </a:p>
          <a:p>
            <a:pPr marL="342900" indent="-342900">
              <a:buAutoNum type="arabicPeriod"/>
            </a:pPr>
            <a:r>
              <a:rPr lang="en-US" sz="3600" dirty="0" smtClean="0"/>
              <a:t> Jesus </a:t>
            </a:r>
            <a:r>
              <a:rPr lang="en-US" sz="3600" dirty="0" smtClean="0"/>
              <a:t>Taught </a:t>
            </a:r>
            <a:r>
              <a:rPr lang="en-US" sz="3600" dirty="0" smtClean="0"/>
              <a:t>the </a:t>
            </a:r>
            <a:r>
              <a:rPr lang="en-US" sz="3600" dirty="0" smtClean="0"/>
              <a:t>Multitude</a:t>
            </a:r>
            <a:endParaRPr lang="en-US" sz="3600" dirty="0"/>
          </a:p>
        </p:txBody>
      </p:sp>
    </p:spTree>
    <p:extLst>
      <p:ext uri="{BB962C8B-B14F-4D97-AF65-F5344CB8AC3E}">
        <p14:creationId xmlns:p14="http://schemas.microsoft.com/office/powerpoint/2010/main" val="28982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iscipleship-banner.jpg"/>
          <p:cNvPicPr>
            <a:picLocks noChangeAspect="1"/>
          </p:cNvPicPr>
          <p:nvPr/>
        </p:nvPicPr>
        <p:blipFill rotWithShape="1">
          <a:blip r:embed="rId2">
            <a:extLst>
              <a:ext uri="{28A0092B-C50C-407E-A947-70E740481C1C}">
                <a14:useLocalDpi xmlns:a14="http://schemas.microsoft.com/office/drawing/2010/main" val="0"/>
              </a:ext>
            </a:extLst>
          </a:blip>
          <a:srcRect l="21589" t="20915" r="21589" b="22116"/>
          <a:stretch/>
        </p:blipFill>
        <p:spPr>
          <a:xfrm>
            <a:off x="0" y="0"/>
            <a:ext cx="9144000" cy="2000431"/>
          </a:xfrm>
          <a:prstGeom prst="rect">
            <a:avLst/>
          </a:prstGeom>
        </p:spPr>
      </p:pic>
      <p:sp>
        <p:nvSpPr>
          <p:cNvPr id="3" name="TextBox 2"/>
          <p:cNvSpPr txBox="1"/>
          <p:nvPr/>
        </p:nvSpPr>
        <p:spPr>
          <a:xfrm>
            <a:off x="367598" y="2256058"/>
            <a:ext cx="4110414" cy="2862322"/>
          </a:xfrm>
          <a:prstGeom prst="rect">
            <a:avLst/>
          </a:prstGeom>
          <a:noFill/>
        </p:spPr>
        <p:txBody>
          <a:bodyPr wrap="square" rtlCol="0">
            <a:spAutoFit/>
          </a:bodyPr>
          <a:lstStyle/>
          <a:p>
            <a:r>
              <a:rPr lang="en-US" sz="6000" dirty="0" smtClean="0"/>
              <a:t>How do we make disciples?</a:t>
            </a:r>
            <a:endParaRPr lang="en-US" sz="6000" dirty="0"/>
          </a:p>
        </p:txBody>
      </p:sp>
      <p:pic>
        <p:nvPicPr>
          <p:cNvPr id="4" name="Picture 3"/>
          <p:cNvPicPr>
            <a:picLocks noChangeAspect="1"/>
          </p:cNvPicPr>
          <p:nvPr/>
        </p:nvPicPr>
        <p:blipFill>
          <a:blip r:embed="rId3"/>
          <a:stretch>
            <a:fillRect/>
          </a:stretch>
        </p:blipFill>
        <p:spPr>
          <a:xfrm>
            <a:off x="4814913" y="2603724"/>
            <a:ext cx="4144502" cy="3111624"/>
          </a:xfrm>
          <a:prstGeom prst="rect">
            <a:avLst/>
          </a:prstGeom>
        </p:spPr>
      </p:pic>
    </p:spTree>
    <p:extLst>
      <p:ext uri="{BB962C8B-B14F-4D97-AF65-F5344CB8AC3E}">
        <p14:creationId xmlns:p14="http://schemas.microsoft.com/office/powerpoint/2010/main" val="2799698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iscipleship-banner.jpg"/>
          <p:cNvPicPr>
            <a:picLocks noChangeAspect="1"/>
          </p:cNvPicPr>
          <p:nvPr/>
        </p:nvPicPr>
        <p:blipFill rotWithShape="1">
          <a:blip r:embed="rId2">
            <a:extLst>
              <a:ext uri="{28A0092B-C50C-407E-A947-70E740481C1C}">
                <a14:useLocalDpi xmlns:a14="http://schemas.microsoft.com/office/drawing/2010/main" val="0"/>
              </a:ext>
            </a:extLst>
          </a:blip>
          <a:srcRect l="21589" t="20915" r="21589" b="22116"/>
          <a:stretch/>
        </p:blipFill>
        <p:spPr>
          <a:xfrm>
            <a:off x="0" y="0"/>
            <a:ext cx="9144000" cy="2000431"/>
          </a:xfrm>
          <a:prstGeom prst="rect">
            <a:avLst/>
          </a:prstGeom>
        </p:spPr>
      </p:pic>
      <p:sp>
        <p:nvSpPr>
          <p:cNvPr id="3" name="TextBox 2"/>
          <p:cNvSpPr txBox="1"/>
          <p:nvPr/>
        </p:nvSpPr>
        <p:spPr>
          <a:xfrm>
            <a:off x="417725" y="2523443"/>
            <a:ext cx="8404627" cy="3170099"/>
          </a:xfrm>
          <a:prstGeom prst="rect">
            <a:avLst/>
          </a:prstGeom>
          <a:noFill/>
        </p:spPr>
        <p:txBody>
          <a:bodyPr wrap="square" rtlCol="0">
            <a:spAutoFit/>
          </a:bodyPr>
          <a:lstStyle/>
          <a:p>
            <a:r>
              <a:rPr lang="en-US" sz="4000" dirty="0" smtClean="0"/>
              <a:t>1. KNOW Jesus</a:t>
            </a:r>
          </a:p>
          <a:p>
            <a:r>
              <a:rPr lang="en-US" sz="4000" dirty="0" smtClean="0"/>
              <a:t>Mark 3:14 “Then He appointed the twelve, that they might </a:t>
            </a:r>
            <a:r>
              <a:rPr lang="en-US" sz="4000" b="1" i="1" dirty="0" smtClean="0"/>
              <a:t>be with Him</a:t>
            </a:r>
            <a:r>
              <a:rPr lang="en-US" sz="4000" b="1" dirty="0" smtClean="0"/>
              <a:t> </a:t>
            </a:r>
            <a:r>
              <a:rPr lang="en-US" sz="4000" dirty="0" smtClean="0"/>
              <a:t>and that He might send them out to preach…”</a:t>
            </a:r>
            <a:endParaRPr lang="en-US" sz="4000" dirty="0"/>
          </a:p>
        </p:txBody>
      </p:sp>
    </p:spTree>
    <p:extLst>
      <p:ext uri="{BB962C8B-B14F-4D97-AF65-F5344CB8AC3E}">
        <p14:creationId xmlns:p14="http://schemas.microsoft.com/office/powerpoint/2010/main" val="4006809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189</TotalTime>
  <Words>1078</Words>
  <Application>Microsoft Office PowerPoint</Application>
  <PresentationFormat>On-screen Show (4:3)</PresentationFormat>
  <Paragraphs>80</Paragraphs>
  <Slides>22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Shea Brown</dc:creator>
  <cp:lastModifiedBy>Cindy Nelson</cp:lastModifiedBy>
  <cp:revision>11</cp:revision>
  <cp:lastPrinted>2017-05-07T03:09:26Z</cp:lastPrinted>
  <dcterms:created xsi:type="dcterms:W3CDTF">2017-05-06T16:01:14Z</dcterms:created>
  <dcterms:modified xsi:type="dcterms:W3CDTF">2017-05-08T18:16:17Z</dcterms:modified>
</cp:coreProperties>
</file>