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6" r:id="rId4"/>
    <p:sldId id="257" r:id="rId5"/>
    <p:sldId id="263" r:id="rId6"/>
    <p:sldId id="269" r:id="rId7"/>
    <p:sldId id="268" r:id="rId8"/>
    <p:sldId id="258" r:id="rId9"/>
    <p:sldId id="270" r:id="rId10"/>
    <p:sldId id="271" r:id="rId11"/>
    <p:sldId id="272" r:id="rId12"/>
    <p:sldId id="273" r:id="rId13"/>
    <p:sldId id="261" r:id="rId14"/>
    <p:sldId id="267" r:id="rId15"/>
    <p:sldId id="274" r:id="rId16"/>
    <p:sldId id="275" r:id="rId17"/>
    <p:sldId id="276" r:id="rId18"/>
    <p:sldId id="277" r:id="rId19"/>
    <p:sldId id="278" r:id="rId20"/>
    <p:sldId id="281" r:id="rId21"/>
    <p:sldId id="290" r:id="rId22"/>
    <p:sldId id="291" r:id="rId23"/>
    <p:sldId id="292" r:id="rId24"/>
    <p:sldId id="293" r:id="rId25"/>
    <p:sldId id="326" r:id="rId26"/>
    <p:sldId id="282" r:id="rId27"/>
    <p:sldId id="294" r:id="rId28"/>
    <p:sldId id="295" r:id="rId29"/>
    <p:sldId id="296" r:id="rId30"/>
    <p:sldId id="297" r:id="rId31"/>
    <p:sldId id="327" r:id="rId32"/>
    <p:sldId id="283" r:id="rId33"/>
    <p:sldId id="298" r:id="rId34"/>
    <p:sldId id="299" r:id="rId35"/>
    <p:sldId id="300" r:id="rId36"/>
    <p:sldId id="301" r:id="rId37"/>
    <p:sldId id="328" r:id="rId38"/>
    <p:sldId id="284" r:id="rId39"/>
    <p:sldId id="302" r:id="rId40"/>
    <p:sldId id="303" r:id="rId41"/>
    <p:sldId id="304" r:id="rId42"/>
    <p:sldId id="305" r:id="rId43"/>
    <p:sldId id="329" r:id="rId44"/>
    <p:sldId id="288" r:id="rId45"/>
    <p:sldId id="306" r:id="rId46"/>
    <p:sldId id="307" r:id="rId47"/>
    <p:sldId id="308" r:id="rId48"/>
    <p:sldId id="309" r:id="rId49"/>
    <p:sldId id="330" r:id="rId50"/>
    <p:sldId id="285" r:id="rId51"/>
    <p:sldId id="314" r:id="rId52"/>
    <p:sldId id="315" r:id="rId53"/>
    <p:sldId id="316" r:id="rId54"/>
    <p:sldId id="317" r:id="rId55"/>
    <p:sldId id="331" r:id="rId56"/>
    <p:sldId id="286" r:id="rId57"/>
    <p:sldId id="318" r:id="rId58"/>
    <p:sldId id="320" r:id="rId59"/>
    <p:sldId id="319" r:id="rId60"/>
    <p:sldId id="321" r:id="rId61"/>
    <p:sldId id="332" r:id="rId62"/>
    <p:sldId id="287" r:id="rId63"/>
    <p:sldId id="322" r:id="rId64"/>
    <p:sldId id="323" r:id="rId65"/>
    <p:sldId id="324" r:id="rId66"/>
    <p:sldId id="325" r:id="rId67"/>
    <p:sldId id="333" r:id="rId6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2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3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99B-232B-4A3A-A09A-996449BFCCAD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E94B-E063-4E3C-B2CD-30673F0A8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49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99B-232B-4A3A-A09A-996449BFCCAD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E94B-E063-4E3C-B2CD-30673F0A8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583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99B-232B-4A3A-A09A-996449BFCCAD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E94B-E063-4E3C-B2CD-30673F0A8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41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99B-232B-4A3A-A09A-996449BFCCAD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E94B-E063-4E3C-B2CD-30673F0A8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82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99B-232B-4A3A-A09A-996449BFCCAD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E94B-E063-4E3C-B2CD-30673F0A8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230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99B-232B-4A3A-A09A-996449BFCCAD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E94B-E063-4E3C-B2CD-30673F0A8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45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99B-232B-4A3A-A09A-996449BFCCAD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E94B-E063-4E3C-B2CD-30673F0A8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097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99B-232B-4A3A-A09A-996449BFCCAD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E94B-E063-4E3C-B2CD-30673F0A8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067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99B-232B-4A3A-A09A-996449BFCCAD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E94B-E063-4E3C-B2CD-30673F0A8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294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99B-232B-4A3A-A09A-996449BFCCAD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E94B-E063-4E3C-B2CD-30673F0A8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172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99B-232B-4A3A-A09A-996449BFCCAD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E94B-E063-4E3C-B2CD-30673F0A8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479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B799B-232B-4A3A-A09A-996449BFCCAD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7E94B-E063-4E3C-B2CD-30673F0A8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816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23486" y="6253482"/>
            <a:ext cx="23583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anose="03010101010101010101" pitchFamily="66" charset="0"/>
              </a:rPr>
              <a:t>John 20:31</a:t>
            </a:r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4114797"/>
            <a:ext cx="5376333" cy="21420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11 Things </a:t>
            </a:r>
          </a:p>
          <a:p>
            <a:r>
              <a:rPr lang="en-US" sz="5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About Jesus</a:t>
            </a:r>
          </a:p>
          <a:p>
            <a:r>
              <a:rPr lang="en-US" sz="3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(</a:t>
            </a:r>
            <a:r>
              <a:rPr lang="en-US" sz="300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Part </a:t>
            </a:r>
            <a:r>
              <a:rPr lang="en-US" sz="300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4)</a:t>
            </a:r>
            <a:endParaRPr lang="en-US" sz="30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723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Baptism of Jesus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2208061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986002893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Mark </a:t>
                      </a:r>
                    </a:p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1:1-11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22249" y="2391302"/>
            <a:ext cx="87320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As it is written… v.2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He preached v.7-8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In those days v.9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Immediately v.10</a:t>
            </a:r>
          </a:p>
          <a:p>
            <a:pPr marL="514350" indent="-514350">
              <a:buAutoNum type="arabicPeriod"/>
            </a:pP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619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Baptism of Jesus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5815281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1248318020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Luke </a:t>
                      </a:r>
                    </a:p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3:1-23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22249" y="2391302"/>
            <a:ext cx="873209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Time stamp v.1-2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Forgiveness of sins v.3 (Mk 1:4)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The message of John v.7-14 (Mt 3:7-10)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Image of the Messiah v.15-18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Jesus teaching and his age v.23</a:t>
            </a:r>
          </a:p>
          <a:p>
            <a:pPr marL="514350" indent="-514350">
              <a:buAutoNum type="arabicPeriod"/>
            </a:pP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649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Baptism of Jesus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0595435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2157359404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John </a:t>
                      </a:r>
                    </a:p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1:15-34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22249" y="2391302"/>
            <a:ext cx="87320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The person of the Messiah v.15-18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The conflict of who John was v.19-26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The Lamb of God v.29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God’s signal to John v.33</a:t>
            </a:r>
          </a:p>
          <a:p>
            <a:pPr marL="514350" indent="-514350">
              <a:buAutoNum type="arabicPeriod"/>
            </a:pP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688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539" y="238540"/>
            <a:ext cx="8673548" cy="145215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Lessons from John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539" y="1775791"/>
            <a:ext cx="8673548" cy="4837044"/>
          </a:xfrm>
        </p:spPr>
        <p:txBody>
          <a:bodyPr>
            <a:normAutofit/>
          </a:bodyPr>
          <a:lstStyle/>
          <a:p>
            <a:r>
              <a:rPr lang="en-US" sz="4000" dirty="0"/>
              <a:t>What it means to be the lone voice.</a:t>
            </a:r>
          </a:p>
          <a:p>
            <a:r>
              <a:rPr lang="en-US" sz="4000" dirty="0"/>
              <a:t>Devotion to the message.</a:t>
            </a:r>
          </a:p>
          <a:p>
            <a:r>
              <a:rPr lang="en-US" sz="4000" dirty="0"/>
              <a:t>Humility </a:t>
            </a:r>
          </a:p>
          <a:p>
            <a:r>
              <a:rPr lang="en-US" sz="4000" dirty="0"/>
              <a:t>Luke 7:24-28</a:t>
            </a:r>
          </a:p>
        </p:txBody>
      </p:sp>
    </p:spTree>
    <p:extLst>
      <p:ext uri="{BB962C8B-B14F-4D97-AF65-F5344CB8AC3E}">
        <p14:creationId xmlns:p14="http://schemas.microsoft.com/office/powerpoint/2010/main" val="1340869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Feeding of 5,000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1096079"/>
              </p:ext>
            </p:extLst>
          </p:nvPr>
        </p:nvGraphicFramePr>
        <p:xfrm>
          <a:off x="222249" y="1446422"/>
          <a:ext cx="8732096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1336093447"/>
                    </a:ext>
                  </a:extLst>
                </a:gridCol>
                <a:gridCol w="2183024">
                  <a:extLst>
                    <a:ext uri="{9D8B030D-6E8A-4147-A177-3AD203B41FA5}">
                      <a16:colId xmlns:a16="http://schemas.microsoft.com/office/drawing/2014/main" xmlns="" val="986002893"/>
                    </a:ext>
                  </a:extLst>
                </a:gridCol>
                <a:gridCol w="2183024">
                  <a:extLst>
                    <a:ext uri="{9D8B030D-6E8A-4147-A177-3AD203B41FA5}">
                      <a16:colId xmlns:a16="http://schemas.microsoft.com/office/drawing/2014/main" xmlns="" val="1248318020"/>
                    </a:ext>
                  </a:extLst>
                </a:gridCol>
                <a:gridCol w="2183024">
                  <a:extLst>
                    <a:ext uri="{9D8B030D-6E8A-4147-A177-3AD203B41FA5}">
                      <a16:colId xmlns:a16="http://schemas.microsoft.com/office/drawing/2014/main" xmlns="" val="2157359404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Matthew </a:t>
                      </a:r>
                    </a:p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14:13-21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Mark </a:t>
                      </a:r>
                    </a:p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6:30-44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Luke</a:t>
                      </a:r>
                    </a:p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9:10-17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John</a:t>
                      </a:r>
                    </a:p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6:1-15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They all mention…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The persistence of the multitude.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The disciples' concern of the physical needs.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“Give them what you have.”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The disciples’ lack of faith.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The Prayer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The 12 baskets.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That the people ate until they were full.</a:t>
            </a:r>
          </a:p>
        </p:txBody>
      </p:sp>
    </p:spTree>
    <p:extLst>
      <p:ext uri="{BB962C8B-B14F-4D97-AF65-F5344CB8AC3E}">
        <p14:creationId xmlns:p14="http://schemas.microsoft.com/office/powerpoint/2010/main" val="4241218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Feeding of 5,000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3932880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1336093447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Matthew </a:t>
                      </a:r>
                    </a:p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14:13-21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Jesus’ response to the events.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Jesus healing the sick v.14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Women and children v.21 </a:t>
            </a:r>
          </a:p>
        </p:txBody>
      </p:sp>
    </p:spTree>
    <p:extLst>
      <p:ext uri="{BB962C8B-B14F-4D97-AF65-F5344CB8AC3E}">
        <p14:creationId xmlns:p14="http://schemas.microsoft.com/office/powerpoint/2010/main" val="2156639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Feeding of 5,000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6927001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986002893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Mark </a:t>
                      </a:r>
                    </a:p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6:30-44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The work of the apostles work and rest v.30-32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Compassion on the people v.34 (Mt 14:14)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Doubt v.37 (Jon 6:7)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Green grass v.39</a:t>
            </a:r>
          </a:p>
          <a:p>
            <a:pPr marL="514350" indent="-514350">
              <a:buAutoNum type="arabicPeriod"/>
            </a:pP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032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Feeding of 5,000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0973820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1248318020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Luke</a:t>
                      </a:r>
                    </a:p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9:10-17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Jesus welcomed them v.11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The kingdom v.11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Sit in groups v.14 (Mark 6:40)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Looking up v.16 (Mt 14:19; Mk 6:41)</a:t>
            </a:r>
          </a:p>
        </p:txBody>
      </p:sp>
    </p:spTree>
    <p:extLst>
      <p:ext uri="{BB962C8B-B14F-4D97-AF65-F5344CB8AC3E}">
        <p14:creationId xmlns:p14="http://schemas.microsoft.com/office/powerpoint/2010/main" val="2286973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Feeding of 5,000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6705569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2157359404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John</a:t>
                      </a:r>
                    </a:p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6:1-15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Why the people followed v.2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Passover was near v.4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Jesus asked about where to buy bread v.5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John names the apostles v.7,8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The source of the bread and fish v.9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“As much as they wanted” v.11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Why they gathered up the left overs v.12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The response of the people v.14</a:t>
            </a:r>
          </a:p>
        </p:txBody>
      </p:sp>
    </p:spTree>
    <p:extLst>
      <p:ext uri="{BB962C8B-B14F-4D97-AF65-F5344CB8AC3E}">
        <p14:creationId xmlns:p14="http://schemas.microsoft.com/office/powerpoint/2010/main" val="4185371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539" y="238540"/>
            <a:ext cx="8673548" cy="145215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Lessons from the 5,000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539" y="1775791"/>
            <a:ext cx="8673548" cy="4837044"/>
          </a:xfrm>
        </p:spPr>
        <p:txBody>
          <a:bodyPr>
            <a:normAutofit/>
          </a:bodyPr>
          <a:lstStyle/>
          <a:p>
            <a:r>
              <a:rPr lang="en-US" sz="4000" dirty="0"/>
              <a:t>God can shatter your expectations (1 Cor. 1:27)</a:t>
            </a:r>
          </a:p>
          <a:p>
            <a:r>
              <a:rPr lang="en-US" sz="4000" dirty="0"/>
              <a:t>The disciples did the work because this was a lesson they had to learn.</a:t>
            </a:r>
          </a:p>
          <a:p>
            <a:r>
              <a:rPr lang="en-US" sz="4000" dirty="0"/>
              <a:t>Nothing is too big for God.</a:t>
            </a:r>
          </a:p>
          <a:p>
            <a:r>
              <a:rPr lang="en-US" sz="4000" dirty="0"/>
              <a:t>Makes me to lie down in green pasture…</a:t>
            </a:r>
          </a:p>
        </p:txBody>
      </p:sp>
    </p:spTree>
    <p:extLst>
      <p:ext uri="{BB962C8B-B14F-4D97-AF65-F5344CB8AC3E}">
        <p14:creationId xmlns:p14="http://schemas.microsoft.com/office/powerpoint/2010/main" val="1300837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1156229"/>
            <a:ext cx="9144000" cy="2387600"/>
          </a:xfrm>
        </p:spPr>
        <p:txBody>
          <a:bodyPr anchor="ctr">
            <a:normAutofit/>
          </a:bodyPr>
          <a:lstStyle/>
          <a:p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anose="03010101010101010101" pitchFamily="66" charset="0"/>
              </a:rPr>
              <a:t>“But these are written…”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anose="03010101010101010101" pitchFamily="66" charset="0"/>
              </a:rPr>
              <a:t/>
            </a:r>
            <a:b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anose="03010101010101010101" pitchFamily="66" charset="0"/>
              </a:rPr>
            </a:b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anose="03010101010101010101" pitchFamily="66" charset="0"/>
              </a:rPr>
              <a:t>John 20:31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9015" y="4550304"/>
            <a:ext cx="6305971" cy="1477963"/>
          </a:xfrm>
        </p:spPr>
        <p:txBody>
          <a:bodyPr>
            <a:norm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Events Recorded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In All of the Gospels</a:t>
            </a:r>
          </a:p>
        </p:txBody>
      </p:sp>
    </p:spTree>
    <p:extLst>
      <p:ext uri="{BB962C8B-B14F-4D97-AF65-F5344CB8AC3E}">
        <p14:creationId xmlns:p14="http://schemas.microsoft.com/office/powerpoint/2010/main" val="173448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Triumphal Entry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6658550"/>
              </p:ext>
            </p:extLst>
          </p:nvPr>
        </p:nvGraphicFramePr>
        <p:xfrm>
          <a:off x="222249" y="1446422"/>
          <a:ext cx="8732096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1336093447"/>
                    </a:ext>
                  </a:extLst>
                </a:gridCol>
                <a:gridCol w="2183024">
                  <a:extLst>
                    <a:ext uri="{9D8B030D-6E8A-4147-A177-3AD203B41FA5}">
                      <a16:colId xmlns:a16="http://schemas.microsoft.com/office/drawing/2014/main" xmlns="" val="986002893"/>
                    </a:ext>
                  </a:extLst>
                </a:gridCol>
                <a:gridCol w="2183024">
                  <a:extLst>
                    <a:ext uri="{9D8B030D-6E8A-4147-A177-3AD203B41FA5}">
                      <a16:colId xmlns:a16="http://schemas.microsoft.com/office/drawing/2014/main" xmlns="" val="1248318020"/>
                    </a:ext>
                  </a:extLst>
                </a:gridCol>
                <a:gridCol w="2183024">
                  <a:extLst>
                    <a:ext uri="{9D8B030D-6E8A-4147-A177-3AD203B41FA5}">
                      <a16:colId xmlns:a16="http://schemas.microsoft.com/office/drawing/2014/main" xmlns="" val="2157359404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Matthew 21:1-11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Mark 11:1-10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Luke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19:29-44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John 12:12-19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They all mention…</a:t>
            </a:r>
          </a:p>
          <a:p>
            <a:pPr marL="514350" indent="-514350">
              <a:buAutoNum type="arabicPeriod"/>
            </a:pPr>
            <a:r>
              <a:rPr lang="en-US" sz="2800" b="1" dirty="0"/>
              <a:t>Riding on a young donkey.</a:t>
            </a:r>
          </a:p>
          <a:p>
            <a:pPr marL="514350" indent="-514350">
              <a:buAutoNum type="arabicPeriod"/>
            </a:pPr>
            <a:r>
              <a:rPr lang="en-US" sz="2800" b="1" dirty="0"/>
              <a:t>The branches in the road.</a:t>
            </a:r>
          </a:p>
          <a:p>
            <a:pPr marL="514350" indent="-514350">
              <a:buAutoNum type="arabicPeriod"/>
            </a:pPr>
            <a:r>
              <a:rPr lang="en-US" sz="2800" b="1" dirty="0"/>
              <a:t>The reaction of the multitudes.</a:t>
            </a:r>
          </a:p>
          <a:p>
            <a:pPr marL="514350" indent="-514350">
              <a:buAutoNum type="arabicPeriod"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888481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Triumphal Entry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8210635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1336093447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Matthew 21:1-11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/>
              <a:t>The prophecies v.4,5 (Zech. 9:9)</a:t>
            </a:r>
          </a:p>
          <a:p>
            <a:pPr marL="514350" indent="-514350">
              <a:buAutoNum type="arabicPeriod"/>
            </a:pPr>
            <a:r>
              <a:rPr lang="en-US" sz="2800" b="1" dirty="0"/>
              <a:t>Son of David. v.9</a:t>
            </a:r>
          </a:p>
          <a:p>
            <a:pPr marL="514350" indent="-514350">
              <a:buAutoNum type="arabicPeriod"/>
            </a:pPr>
            <a:r>
              <a:rPr lang="en-US" sz="2800" b="1" dirty="0"/>
              <a:t>The question, “Who is this?” v.10,11</a:t>
            </a:r>
          </a:p>
          <a:p>
            <a:pPr marL="514350" indent="-514350">
              <a:buAutoNum type="arabicPeriod"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560521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Triumphal Entry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594379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986002893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Mark 11:1-10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/>
              <a:t>The details of how they got the young donkey v. 1-7</a:t>
            </a:r>
          </a:p>
          <a:p>
            <a:pPr marL="514350" indent="-514350">
              <a:buAutoNum type="arabicPeriod"/>
            </a:pPr>
            <a:r>
              <a:rPr lang="en-US" sz="2800" b="1" dirty="0"/>
              <a:t>The people crying out Psalm 118:26. v.9</a:t>
            </a:r>
          </a:p>
          <a:p>
            <a:pPr marL="514350" indent="-514350">
              <a:buAutoNum type="arabicPeriod"/>
            </a:pPr>
            <a:r>
              <a:rPr lang="en-US" sz="2800" b="1" dirty="0"/>
              <a:t>The people speaking of the kingdom of David. v.10</a:t>
            </a:r>
          </a:p>
        </p:txBody>
      </p:sp>
    </p:spTree>
    <p:extLst>
      <p:ext uri="{BB962C8B-B14F-4D97-AF65-F5344CB8AC3E}">
        <p14:creationId xmlns:p14="http://schemas.microsoft.com/office/powerpoint/2010/main" val="4238275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Triumphal Entry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8784702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1248318020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Luke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19:29-44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/>
              <a:t>They people were </a:t>
            </a:r>
            <a:r>
              <a:rPr lang="en-US" sz="2800" b="1"/>
              <a:t>praising God </a:t>
            </a:r>
            <a:r>
              <a:rPr lang="en-US" sz="2800" b="1" dirty="0"/>
              <a:t>for all the miracles they had seen. v.37</a:t>
            </a:r>
          </a:p>
          <a:p>
            <a:pPr marL="514350" indent="-514350">
              <a:buAutoNum type="arabicPeriod"/>
            </a:pPr>
            <a:r>
              <a:rPr lang="en-US" sz="2800" b="1" dirty="0"/>
              <a:t>The rebuke of the Pharisees. v.39-40 (Isa 55:12; Ps 148:1-15)</a:t>
            </a:r>
          </a:p>
          <a:p>
            <a:pPr marL="514350" indent="-514350">
              <a:buAutoNum type="arabicPeriod"/>
            </a:pPr>
            <a:r>
              <a:rPr lang="en-US" sz="2800" b="1" dirty="0"/>
              <a:t>Jesus weeping for the city. v.41-44</a:t>
            </a:r>
          </a:p>
        </p:txBody>
      </p:sp>
    </p:spTree>
    <p:extLst>
      <p:ext uri="{BB962C8B-B14F-4D97-AF65-F5344CB8AC3E}">
        <p14:creationId xmlns:p14="http://schemas.microsoft.com/office/powerpoint/2010/main" val="429655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Triumphal Entry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4690269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2157359404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John 12:12-19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/>
              <a:t>The disciples did not understand these events until after Jesus was “glorified”. v.16</a:t>
            </a:r>
          </a:p>
          <a:p>
            <a:pPr marL="514350" indent="-514350">
              <a:buAutoNum type="arabicPeriod"/>
            </a:pPr>
            <a:r>
              <a:rPr lang="en-US" sz="2800" b="1" dirty="0"/>
              <a:t>These people had been there when Lazarus was raised from the dead. v.17-18 (*The day before they had gathered to see Jesus and Lazarus 12:9-11)</a:t>
            </a:r>
          </a:p>
          <a:p>
            <a:pPr marL="514350" indent="-514350">
              <a:buAutoNum type="arabicPeriod"/>
            </a:pPr>
            <a:r>
              <a:rPr lang="en-US" sz="2800" b="1" dirty="0"/>
              <a:t>The frustration of the Pharisees. v.19</a:t>
            </a:r>
          </a:p>
        </p:txBody>
      </p:sp>
    </p:spTree>
    <p:extLst>
      <p:ext uri="{BB962C8B-B14F-4D97-AF65-F5344CB8AC3E}">
        <p14:creationId xmlns:p14="http://schemas.microsoft.com/office/powerpoint/2010/main" val="2792544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539" y="238540"/>
            <a:ext cx="8673548" cy="1452150"/>
          </a:xfrm>
        </p:spPr>
        <p:txBody>
          <a:bodyPr>
            <a:norm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Lessons from the triumphal entry.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539" y="1775791"/>
            <a:ext cx="8673548" cy="4837044"/>
          </a:xfrm>
        </p:spPr>
        <p:txBody>
          <a:bodyPr/>
          <a:lstStyle/>
          <a:p>
            <a:r>
              <a:rPr lang="en-US" sz="4000" dirty="0"/>
              <a:t>Obedience to God’s instruction.</a:t>
            </a:r>
          </a:p>
          <a:p>
            <a:r>
              <a:rPr lang="en-US" sz="4000" dirty="0"/>
              <a:t>“The Lord has need” is that your attitude toward your possessions?</a:t>
            </a:r>
          </a:p>
          <a:p>
            <a:r>
              <a:rPr lang="en-US" sz="4000" dirty="0"/>
              <a:t>Jesus is worthy of praise.</a:t>
            </a:r>
          </a:p>
          <a:p>
            <a:r>
              <a:rPr lang="en-US" sz="4000" dirty="0"/>
              <a:t>He is the messiah the son of David. 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188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Last Supper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9542077"/>
              </p:ext>
            </p:extLst>
          </p:nvPr>
        </p:nvGraphicFramePr>
        <p:xfrm>
          <a:off x="222249" y="1446422"/>
          <a:ext cx="8732096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1336093447"/>
                    </a:ext>
                  </a:extLst>
                </a:gridCol>
                <a:gridCol w="2183024">
                  <a:extLst>
                    <a:ext uri="{9D8B030D-6E8A-4147-A177-3AD203B41FA5}">
                      <a16:colId xmlns:a16="http://schemas.microsoft.com/office/drawing/2014/main" xmlns="" val="986002893"/>
                    </a:ext>
                  </a:extLst>
                </a:gridCol>
                <a:gridCol w="2183024">
                  <a:extLst>
                    <a:ext uri="{9D8B030D-6E8A-4147-A177-3AD203B41FA5}">
                      <a16:colId xmlns:a16="http://schemas.microsoft.com/office/drawing/2014/main" xmlns="" val="1248318020"/>
                    </a:ext>
                  </a:extLst>
                </a:gridCol>
                <a:gridCol w="2183024">
                  <a:extLst>
                    <a:ext uri="{9D8B030D-6E8A-4147-A177-3AD203B41FA5}">
                      <a16:colId xmlns:a16="http://schemas.microsoft.com/office/drawing/2014/main" xmlns="" val="2157359404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Matthew</a:t>
                      </a:r>
                    </a:p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26:17-35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Mark 14:12-31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Luke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22:7-39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John 13:1-38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They all mention…</a:t>
            </a:r>
          </a:p>
          <a:p>
            <a:pPr marL="514350" indent="-514350">
              <a:buAutoNum type="arabicPeriod"/>
            </a:pPr>
            <a:r>
              <a:rPr lang="en-US" sz="2800" b="1" dirty="0"/>
              <a:t>The Passover.</a:t>
            </a:r>
          </a:p>
          <a:p>
            <a:pPr marL="514350" indent="-514350">
              <a:buAutoNum type="arabicPeriod"/>
            </a:pPr>
            <a:r>
              <a:rPr lang="en-US" sz="2800" b="1" dirty="0"/>
              <a:t>The one who would betray Jesus.</a:t>
            </a:r>
          </a:p>
          <a:p>
            <a:pPr marL="514350" indent="-514350">
              <a:buAutoNum type="arabicPeriod"/>
            </a:pPr>
            <a:r>
              <a:rPr lang="en-US" sz="2800" b="1" dirty="0"/>
              <a:t>Peter’s statement of allegiance. </a:t>
            </a:r>
          </a:p>
          <a:p>
            <a:r>
              <a:rPr lang="en-US" sz="2800" b="1" dirty="0"/>
              <a:t>(*John is the only one to not mention the Lord’s Supper.)</a:t>
            </a:r>
          </a:p>
          <a:p>
            <a:pPr marL="514350" indent="-514350">
              <a:buAutoNum type="arabicPeriod"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018133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Last Supper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6657598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1336093447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Matthew</a:t>
                      </a:r>
                    </a:p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26:17-35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/>
              <a:t>Matthew and Mark are almost mirror accounts on this event.</a:t>
            </a:r>
          </a:p>
          <a:p>
            <a:pPr marL="514350" indent="-514350">
              <a:buAutoNum type="arabicPeriod"/>
            </a:pPr>
            <a:r>
              <a:rPr lang="en-US" sz="2800" b="1" dirty="0"/>
              <a:t>Matthew is more concise about these events.</a:t>
            </a:r>
          </a:p>
          <a:p>
            <a:pPr marL="514350" indent="-514350">
              <a:buAutoNum type="arabicPeriod"/>
            </a:pPr>
            <a:r>
              <a:rPr lang="en-US" sz="2800" b="1" dirty="0"/>
              <a:t>“In My Father’s Kingdom” v.29</a:t>
            </a:r>
          </a:p>
          <a:p>
            <a:pPr marL="514350" indent="-514350">
              <a:buAutoNum type="arabicPeriod"/>
            </a:pPr>
            <a:r>
              <a:rPr lang="en-US" sz="2800" b="1" dirty="0"/>
              <a:t>He does mention the sheep being scattered. v.31 (Mk. 14:27; Zech. 13:7)</a:t>
            </a:r>
          </a:p>
          <a:p>
            <a:pPr marL="514350" indent="-514350">
              <a:buAutoNum type="arabicPeriod"/>
            </a:pPr>
            <a:endParaRPr lang="en-US" sz="2800" b="1" dirty="0"/>
          </a:p>
          <a:p>
            <a:pPr marL="514350" indent="-514350">
              <a:buAutoNum type="arabicPeriod"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340607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Last Supper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4425076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986002893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Mark 14:12-31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/>
              <a:t>The man carrying the pitcher of water v.13 (Lk. 22:10)</a:t>
            </a:r>
          </a:p>
          <a:p>
            <a:pPr marL="514350" indent="-514350">
              <a:buAutoNum type="arabicPeriod"/>
            </a:pPr>
            <a:r>
              <a:rPr lang="en-US" sz="2800" b="1" dirty="0"/>
              <a:t>Furnished upper room. v.15 (Lk. 22:12)</a:t>
            </a:r>
          </a:p>
          <a:p>
            <a:pPr marL="514350" indent="-514350">
              <a:buAutoNum type="arabicPeriod"/>
            </a:pPr>
            <a:r>
              <a:rPr lang="en-US" sz="2800" b="1" dirty="0"/>
              <a:t>“Kingdom of God” v.25 (Lk. 22:16)</a:t>
            </a:r>
          </a:p>
          <a:p>
            <a:pPr marL="514350" indent="-514350">
              <a:buAutoNum type="arabicPeriod"/>
            </a:pPr>
            <a:r>
              <a:rPr lang="en-US" sz="2800" b="1" dirty="0"/>
              <a:t>“Peter kept saying insistently” v.31</a:t>
            </a:r>
          </a:p>
          <a:p>
            <a:pPr marL="514350" indent="-514350">
              <a:buAutoNum type="arabicPeriod"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222570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Last Supper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8530894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1248318020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Luke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22:7-39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/>
              <a:t>Jesus tells the disciples to prepare. v.8</a:t>
            </a:r>
          </a:p>
          <a:p>
            <a:pPr marL="514350" indent="-514350">
              <a:buAutoNum type="arabicPeriod"/>
            </a:pPr>
            <a:r>
              <a:rPr lang="en-US" sz="2800" b="1" dirty="0"/>
              <a:t>Jesus desired to eat this with them. v.15</a:t>
            </a:r>
          </a:p>
          <a:p>
            <a:pPr marL="514350" indent="-514350">
              <a:buAutoNum type="arabicPeriod"/>
            </a:pPr>
            <a:r>
              <a:rPr lang="en-US" sz="2800" b="1" dirty="0"/>
              <a:t>“New covenant in My blood.” v.20 </a:t>
            </a:r>
          </a:p>
          <a:p>
            <a:pPr marL="514350" indent="-514350">
              <a:buAutoNum type="arabicPeriod"/>
            </a:pPr>
            <a:r>
              <a:rPr lang="en-US" sz="2800" b="1" dirty="0"/>
              <a:t>Discussion about who is the greatest. v.24-30</a:t>
            </a:r>
          </a:p>
          <a:p>
            <a:pPr marL="514350" indent="-514350">
              <a:buAutoNum type="arabicPeriod"/>
            </a:pPr>
            <a:r>
              <a:rPr lang="en-US" sz="2800" b="1" dirty="0"/>
              <a:t>“Simon, Simon…” v.31,32</a:t>
            </a:r>
          </a:p>
          <a:p>
            <a:pPr marL="514350" indent="-514350">
              <a:buAutoNum type="arabicPeriod"/>
            </a:pPr>
            <a:r>
              <a:rPr lang="en-US" sz="2800" b="1" dirty="0"/>
              <a:t>“Numbered with the transgressors” v.37 (Isa. 53:12)</a:t>
            </a:r>
          </a:p>
          <a:p>
            <a:pPr marL="514350" indent="-514350">
              <a:buAutoNum type="arabicPeriod"/>
            </a:pPr>
            <a:r>
              <a:rPr lang="en-US" sz="2800" b="1" dirty="0"/>
              <a:t>“When I sent you out…” v.35-38 (Mt. 10:1-10)</a:t>
            </a:r>
          </a:p>
          <a:p>
            <a:pPr marL="514350" indent="-514350">
              <a:buAutoNum type="arabicPeriod"/>
            </a:pPr>
            <a:r>
              <a:rPr lang="en-US" sz="2800" b="1" dirty="0"/>
              <a:t>“As was His custom” v.39</a:t>
            </a:r>
          </a:p>
        </p:txBody>
      </p:sp>
    </p:spTree>
    <p:extLst>
      <p:ext uri="{BB962C8B-B14F-4D97-AF65-F5344CB8AC3E}">
        <p14:creationId xmlns:p14="http://schemas.microsoft.com/office/powerpoint/2010/main" val="3244996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169332"/>
            <a:ext cx="9144000" cy="6576907"/>
          </a:xfrm>
        </p:spPr>
        <p:txBody>
          <a:bodyPr anchor="ctr">
            <a:normAutofit/>
          </a:bodyPr>
          <a:lstStyle/>
          <a:p>
            <a:pPr algn="l"/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Therefore many other signs Jesus also performed in the presence of the disciples, which are not written in this book; but these have been written so that you may believe that Jesus is the Christ, the Son of God; and that believing you may have life in His name.</a:t>
            </a:r>
            <a:b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				        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John 20:30-31</a:t>
            </a:r>
          </a:p>
        </p:txBody>
      </p:sp>
    </p:spTree>
    <p:extLst>
      <p:ext uri="{BB962C8B-B14F-4D97-AF65-F5344CB8AC3E}">
        <p14:creationId xmlns:p14="http://schemas.microsoft.com/office/powerpoint/2010/main" val="3828044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Last Supper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717914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2157359404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John 13:1-38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/>
              <a:t>Love v.1, 34-35</a:t>
            </a:r>
          </a:p>
          <a:p>
            <a:pPr marL="514350" indent="-514350">
              <a:buAutoNum type="arabicPeriod"/>
            </a:pPr>
            <a:r>
              <a:rPr lang="en-US" sz="2800" b="1" dirty="0"/>
              <a:t>The devil v.2, 27</a:t>
            </a:r>
          </a:p>
          <a:p>
            <a:pPr marL="514350" indent="-514350">
              <a:buAutoNum type="arabicPeriod"/>
            </a:pPr>
            <a:r>
              <a:rPr lang="en-US" sz="2800" b="1" dirty="0"/>
              <a:t>Jesus “knowing” v.3</a:t>
            </a:r>
          </a:p>
          <a:p>
            <a:pPr marL="514350" indent="-514350">
              <a:buAutoNum type="arabicPeriod"/>
            </a:pPr>
            <a:r>
              <a:rPr lang="en-US" sz="2800" b="1" dirty="0"/>
              <a:t>Washing feet v.4-17</a:t>
            </a:r>
          </a:p>
          <a:p>
            <a:pPr marL="514350" indent="-514350">
              <a:buAutoNum type="arabicPeriod"/>
            </a:pPr>
            <a:r>
              <a:rPr lang="en-US" sz="2800" b="1" dirty="0"/>
              <a:t>“Lifts up his heal against me” v.18 (Ps 41:9)</a:t>
            </a:r>
          </a:p>
          <a:p>
            <a:pPr marL="514350" indent="-514350">
              <a:buAutoNum type="arabicPeriod"/>
            </a:pPr>
            <a:r>
              <a:rPr lang="en-US" sz="2800" b="1" dirty="0"/>
              <a:t>Why Jesus was telling them these things v.19 </a:t>
            </a:r>
          </a:p>
          <a:p>
            <a:pPr marL="514350" indent="-514350">
              <a:buAutoNum type="arabicPeriod"/>
            </a:pPr>
            <a:r>
              <a:rPr lang="en-US" sz="2800" b="1" dirty="0"/>
              <a:t>More detail about Judas v.22-30</a:t>
            </a:r>
          </a:p>
          <a:p>
            <a:pPr marL="514350" indent="-514350">
              <a:buAutoNum type="arabicPeriod"/>
            </a:pPr>
            <a:r>
              <a:rPr lang="en-US" sz="2800" b="1" dirty="0"/>
              <a:t>Son of Man is glorified v.31-32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36324" y="1226364"/>
            <a:ext cx="483561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*Chapters 14 – 17 took place in the upper room or on the way through the city. </a:t>
            </a:r>
          </a:p>
        </p:txBody>
      </p:sp>
    </p:spTree>
    <p:extLst>
      <p:ext uri="{BB962C8B-B14F-4D97-AF65-F5344CB8AC3E}">
        <p14:creationId xmlns:p14="http://schemas.microsoft.com/office/powerpoint/2010/main" val="180388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539" y="238540"/>
            <a:ext cx="8673548" cy="1452150"/>
          </a:xfrm>
        </p:spPr>
        <p:txBody>
          <a:bodyPr>
            <a:norm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Lessons from the last supper.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539" y="1775791"/>
            <a:ext cx="8673548" cy="4837044"/>
          </a:xfrm>
        </p:spPr>
        <p:txBody>
          <a:bodyPr>
            <a:normAutofit/>
          </a:bodyPr>
          <a:lstStyle/>
          <a:p>
            <a:r>
              <a:rPr lang="en-US" sz="4000" dirty="0"/>
              <a:t>Love</a:t>
            </a:r>
          </a:p>
          <a:p>
            <a:r>
              <a:rPr lang="en-US" sz="4000" dirty="0"/>
              <a:t>Service</a:t>
            </a:r>
          </a:p>
          <a:p>
            <a:r>
              <a:rPr lang="en-US" sz="4000" dirty="0"/>
              <a:t>The heart of the Savior</a:t>
            </a:r>
          </a:p>
          <a:p>
            <a:r>
              <a:rPr lang="en-US" sz="4000" dirty="0"/>
              <a:t>The cost of betrayal</a:t>
            </a:r>
          </a:p>
          <a:p>
            <a:r>
              <a:rPr lang="en-US" sz="4000" dirty="0"/>
              <a:t>The nature of the relationship between God the Father and God the Son. </a:t>
            </a:r>
          </a:p>
          <a:p>
            <a:r>
              <a:rPr lang="en-US" sz="4000" dirty="0"/>
              <a:t>The covenant</a:t>
            </a:r>
          </a:p>
        </p:txBody>
      </p:sp>
    </p:spTree>
    <p:extLst>
      <p:ext uri="{BB962C8B-B14F-4D97-AF65-F5344CB8AC3E}">
        <p14:creationId xmlns:p14="http://schemas.microsoft.com/office/powerpoint/2010/main" val="3157567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Gethsemane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0105164"/>
              </p:ext>
            </p:extLst>
          </p:nvPr>
        </p:nvGraphicFramePr>
        <p:xfrm>
          <a:off x="222249" y="1446422"/>
          <a:ext cx="8732096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1336093447"/>
                    </a:ext>
                  </a:extLst>
                </a:gridCol>
                <a:gridCol w="2183024">
                  <a:extLst>
                    <a:ext uri="{9D8B030D-6E8A-4147-A177-3AD203B41FA5}">
                      <a16:colId xmlns:a16="http://schemas.microsoft.com/office/drawing/2014/main" xmlns="" val="986002893"/>
                    </a:ext>
                  </a:extLst>
                </a:gridCol>
                <a:gridCol w="2183024">
                  <a:extLst>
                    <a:ext uri="{9D8B030D-6E8A-4147-A177-3AD203B41FA5}">
                      <a16:colId xmlns:a16="http://schemas.microsoft.com/office/drawing/2014/main" xmlns="" val="1248318020"/>
                    </a:ext>
                  </a:extLst>
                </a:gridCol>
                <a:gridCol w="2183024">
                  <a:extLst>
                    <a:ext uri="{9D8B030D-6E8A-4147-A177-3AD203B41FA5}">
                      <a16:colId xmlns:a16="http://schemas.microsoft.com/office/drawing/2014/main" xmlns="" val="2157359404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Matthew</a:t>
                      </a:r>
                    </a:p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26:36-46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Mark 14:32-42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Luke</a:t>
                      </a:r>
                      <a:r>
                        <a:rPr lang="en-US" sz="2800" baseline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22:40-46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John </a:t>
                      </a:r>
                    </a:p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18:1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all mention…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Going to a certain place. 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all leave out just enough information.</a:t>
            </a:r>
          </a:p>
        </p:txBody>
      </p:sp>
    </p:spTree>
    <p:extLst>
      <p:ext uri="{BB962C8B-B14F-4D97-AF65-F5344CB8AC3E}">
        <p14:creationId xmlns:p14="http://schemas.microsoft.com/office/powerpoint/2010/main" val="4106137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Gethsemane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5395949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1336093447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Matthew</a:t>
                      </a:r>
                    </a:p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26:36-46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Ephasizes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two sons of Zebedee. v.37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“Fell on His face” v.39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Jesus prayed for the second time v.42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Prayed the same words the third time v.44</a:t>
            </a:r>
          </a:p>
        </p:txBody>
      </p:sp>
    </p:spTree>
    <p:extLst>
      <p:ext uri="{BB962C8B-B14F-4D97-AF65-F5344CB8AC3E}">
        <p14:creationId xmlns:p14="http://schemas.microsoft.com/office/powerpoint/2010/main" val="1308459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Gethsemane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2212000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986002893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Mark 14:32-42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Ephasizes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disciples by name v.33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theme of Jesus’ prayer v.35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“Abba! Father”v.36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hour v.37 (Mt.26:40)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reason the disciples did not answer Him the second time v. 40</a:t>
            </a:r>
          </a:p>
          <a:p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rabicPeriod"/>
            </a:pP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29512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Gethsemane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8679567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1248318020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Luke</a:t>
                      </a:r>
                      <a:r>
                        <a:rPr lang="en-US" sz="2800" baseline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22:40-46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Ephasizes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 not mention the name of the place v.40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 not mention the placement of the disciples, only “a stones throw” v.41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help of an angel v.43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Sweat like drops of blood v.44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Sleeping from sorrow v.45</a:t>
            </a:r>
          </a:p>
          <a:p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7580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Gethsemane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2218984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2157359404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John </a:t>
                      </a:r>
                    </a:p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18:1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Ephasizes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location over the </a:t>
            </a:r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Kidron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it was a </a:t>
            </a:r>
            <a:r>
              <a:rPr 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garden place.</a:t>
            </a:r>
          </a:p>
          <a:p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80666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539" y="238540"/>
            <a:ext cx="8673548" cy="1452150"/>
          </a:xfrm>
        </p:spPr>
        <p:txBody>
          <a:bodyPr>
            <a:norm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Lessons from Gethsemane.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539" y="1775791"/>
            <a:ext cx="8673548" cy="4837044"/>
          </a:xfrm>
        </p:spPr>
        <p:txBody>
          <a:bodyPr/>
          <a:lstStyle/>
          <a:p>
            <a:r>
              <a:rPr lang="en-US" sz="4000" dirty="0"/>
              <a:t>The importance of prayer.</a:t>
            </a:r>
          </a:p>
          <a:p>
            <a:r>
              <a:rPr lang="en-US" sz="4000" dirty="0"/>
              <a:t>The need for companionship.</a:t>
            </a:r>
          </a:p>
          <a:p>
            <a:r>
              <a:rPr lang="en-US" sz="4000" dirty="0"/>
              <a:t>Obedience</a:t>
            </a:r>
          </a:p>
          <a:p>
            <a:r>
              <a:rPr lang="en-US" sz="4000" dirty="0"/>
              <a:t>Submission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321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Betrayal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0221578"/>
              </p:ext>
            </p:extLst>
          </p:nvPr>
        </p:nvGraphicFramePr>
        <p:xfrm>
          <a:off x="222249" y="1446422"/>
          <a:ext cx="8732096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1336093447"/>
                    </a:ext>
                  </a:extLst>
                </a:gridCol>
                <a:gridCol w="2183024">
                  <a:extLst>
                    <a:ext uri="{9D8B030D-6E8A-4147-A177-3AD203B41FA5}">
                      <a16:colId xmlns:a16="http://schemas.microsoft.com/office/drawing/2014/main" xmlns="" val="986002893"/>
                    </a:ext>
                  </a:extLst>
                </a:gridCol>
                <a:gridCol w="2183024">
                  <a:extLst>
                    <a:ext uri="{9D8B030D-6E8A-4147-A177-3AD203B41FA5}">
                      <a16:colId xmlns:a16="http://schemas.microsoft.com/office/drawing/2014/main" xmlns="" val="1248318020"/>
                    </a:ext>
                  </a:extLst>
                </a:gridCol>
                <a:gridCol w="2183024">
                  <a:extLst>
                    <a:ext uri="{9D8B030D-6E8A-4147-A177-3AD203B41FA5}">
                      <a16:colId xmlns:a16="http://schemas.microsoft.com/office/drawing/2014/main" xmlns="" val="2157359404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Matthew</a:t>
                      </a:r>
                    </a:p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26:47-56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Mark 14:43-53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Luke</a:t>
                      </a:r>
                      <a:r>
                        <a:rPr lang="en-US" sz="2800" baseline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22:47-53</a:t>
                      </a:r>
                      <a:endParaRPr lang="en-US" sz="24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John </a:t>
                      </a:r>
                    </a:p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18:2-11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all mention…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Judas as the betrayer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multitude of people 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Peter drawing the sword.</a:t>
            </a:r>
          </a:p>
          <a:p>
            <a:pPr marL="514350" indent="-514350">
              <a:buAutoNum type="arabicPeriod"/>
            </a:pP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57066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Betrayal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8153091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1336093447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Matthew</a:t>
                      </a:r>
                    </a:p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26:47-56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“Friend, do what you have come for v. 50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up the sword and die by the sword v.52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 than 12 legion of angels v.53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Fulfill scripture v.54</a:t>
            </a:r>
          </a:p>
        </p:txBody>
      </p:sp>
    </p:spTree>
    <p:extLst>
      <p:ext uri="{BB962C8B-B14F-4D97-AF65-F5344CB8AC3E}">
        <p14:creationId xmlns:p14="http://schemas.microsoft.com/office/powerpoint/2010/main" val="720505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467" y="149014"/>
            <a:ext cx="8879840" cy="1151466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467" y="1300480"/>
            <a:ext cx="8825653" cy="5432213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n-US" b="1" dirty="0"/>
              <a:t>Baptism of Jesus:  </a:t>
            </a:r>
            <a:r>
              <a:rPr lang="en-US" dirty="0"/>
              <a:t>Mt. 3:1-17; Mk. 1:1-11; Lk. 3:1-22; Jn. 1:15-34</a:t>
            </a:r>
            <a:r>
              <a:rPr lang="en-US" dirty="0" smtClean="0"/>
              <a:t>.</a:t>
            </a:r>
            <a:endParaRPr lang="en-US" dirty="0"/>
          </a:p>
          <a:p>
            <a:pPr marL="514350" indent="-514350">
              <a:buAutoNum type="arabicParenR"/>
            </a:pPr>
            <a:r>
              <a:rPr lang="en-US" b="1" dirty="0"/>
              <a:t>Feeding of 5,000:  </a:t>
            </a:r>
            <a:r>
              <a:rPr lang="en-US" dirty="0"/>
              <a:t>Mt. 14:13-21; Mk. 6:30-44; Lk. 9:10-17; Jn. 6:1-15</a:t>
            </a:r>
            <a:r>
              <a:rPr lang="en-US" dirty="0" smtClean="0"/>
              <a:t>.</a:t>
            </a:r>
            <a:endParaRPr lang="en-US" dirty="0"/>
          </a:p>
          <a:p>
            <a:pPr marL="514350" indent="-514350">
              <a:buAutoNum type="arabicParenR"/>
            </a:pPr>
            <a:r>
              <a:rPr lang="en-US" b="1" dirty="0"/>
              <a:t>Triumphal Entry:  </a:t>
            </a:r>
            <a:r>
              <a:rPr lang="en-US" dirty="0"/>
              <a:t>Mt. 21:1-11; Mk. 11:1-10; Lk. 19:29-44; Jn. 12:12-19</a:t>
            </a:r>
            <a:r>
              <a:rPr lang="en-US" dirty="0" smtClean="0"/>
              <a:t>.</a:t>
            </a:r>
            <a:endParaRPr lang="en-US" dirty="0"/>
          </a:p>
          <a:p>
            <a:pPr marL="514350" indent="-514350">
              <a:buAutoNum type="arabicParenR"/>
            </a:pPr>
            <a:r>
              <a:rPr lang="en-US" b="1" dirty="0"/>
              <a:t>Last Supper:  </a:t>
            </a:r>
            <a:r>
              <a:rPr lang="en-US" dirty="0"/>
              <a:t>Mt. 26:17-35; Mk. 14:12-31; Lk. 22:7-39; Jn. 13:1-38</a:t>
            </a:r>
            <a:r>
              <a:rPr lang="en-US" dirty="0" smtClean="0"/>
              <a:t>.</a:t>
            </a:r>
            <a:endParaRPr lang="en-US" dirty="0"/>
          </a:p>
          <a:p>
            <a:pPr marL="514350" indent="-514350">
              <a:buAutoNum type="arabicParenR"/>
            </a:pPr>
            <a:r>
              <a:rPr lang="en-US" b="1" dirty="0"/>
              <a:t>Gethsemane</a:t>
            </a:r>
            <a:r>
              <a:rPr lang="en-US" dirty="0"/>
              <a:t>:  Mt. </a:t>
            </a:r>
            <a:r>
              <a:rPr lang="en-US" dirty="0" smtClean="0"/>
              <a:t>26:36-46</a:t>
            </a:r>
            <a:r>
              <a:rPr lang="en-US" dirty="0"/>
              <a:t>; Mk. 14:32-42; Lk. 22:40-46; Jn. 18:1</a:t>
            </a:r>
            <a:r>
              <a:rPr lang="en-US" dirty="0" smtClean="0"/>
              <a:t>.</a:t>
            </a:r>
            <a:endParaRPr lang="en-US" dirty="0"/>
          </a:p>
          <a:p>
            <a:pPr marL="514350" indent="-514350"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646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Betrayal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8465262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986002893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Mark 14:43-53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came with swords and clubs v.43 (Mt 26:55)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 day I was with you v.49 (Mt 26:55)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disciple </a:t>
            </a:r>
            <a:r>
              <a:rPr 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escaped </a:t>
            </a:r>
            <a:r>
              <a:rPr lang="en-US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naked 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v.52</a:t>
            </a:r>
          </a:p>
        </p:txBody>
      </p:sp>
    </p:spTree>
    <p:extLst>
      <p:ext uri="{BB962C8B-B14F-4D97-AF65-F5344CB8AC3E}">
        <p14:creationId xmlns:p14="http://schemas.microsoft.com/office/powerpoint/2010/main" val="3292226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Betrayal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0944531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1248318020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Luke</a:t>
                      </a:r>
                      <a:r>
                        <a:rPr lang="en-US" sz="2800" baseline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22:47-53</a:t>
                      </a:r>
                      <a:endParaRPr lang="en-US" sz="24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 abbreviated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“Are you betraying the Son of Man with a kiss?” v.48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Shall we strike? v.49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Stop! v.51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healed the ear v.51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hour and the power of darkness are yours v.53</a:t>
            </a:r>
          </a:p>
        </p:txBody>
      </p:sp>
    </p:spTree>
    <p:extLst>
      <p:ext uri="{BB962C8B-B14F-4D97-AF65-F5344CB8AC3E}">
        <p14:creationId xmlns:p14="http://schemas.microsoft.com/office/powerpoint/2010/main" val="3743232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Betrayal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95081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2157359404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John </a:t>
                      </a:r>
                    </a:p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18:2-11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Judas knew where to go v.2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 were involved v.3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Lanterns torches and weapons v.3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Whom do you seek v.4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am He v.5-8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 these go their way v.8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lost not one v.9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Slave of the high priest called </a:t>
            </a:r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Malchus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v.10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Drink the cup v.11</a:t>
            </a:r>
          </a:p>
        </p:txBody>
      </p:sp>
    </p:spTree>
    <p:extLst>
      <p:ext uri="{BB962C8B-B14F-4D97-AF65-F5344CB8AC3E}">
        <p14:creationId xmlns:p14="http://schemas.microsoft.com/office/powerpoint/2010/main" val="1855715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539" y="238540"/>
            <a:ext cx="8673548" cy="1452150"/>
          </a:xfrm>
        </p:spPr>
        <p:txBody>
          <a:bodyPr>
            <a:norm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Lessons from the betrayal.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539" y="1775791"/>
            <a:ext cx="8673548" cy="4837044"/>
          </a:xfrm>
        </p:spPr>
        <p:txBody>
          <a:bodyPr>
            <a:normAutofit/>
          </a:bodyPr>
          <a:lstStyle/>
          <a:p>
            <a:r>
              <a:rPr lang="en-US" sz="4000" dirty="0"/>
              <a:t>The love of money.</a:t>
            </a:r>
          </a:p>
          <a:p>
            <a:r>
              <a:rPr lang="en-US" sz="4000" dirty="0"/>
              <a:t>The meekness of the Savior.</a:t>
            </a:r>
          </a:p>
          <a:p>
            <a:r>
              <a:rPr lang="en-US" sz="4000" dirty="0"/>
              <a:t>The misuse of the sword.</a:t>
            </a:r>
          </a:p>
          <a:p>
            <a:r>
              <a:rPr lang="en-US" sz="4000" dirty="0"/>
              <a:t>He didn’t lose one of the disciples but one of them lost Him.</a:t>
            </a:r>
          </a:p>
        </p:txBody>
      </p:sp>
    </p:spTree>
    <p:extLst>
      <p:ext uri="{BB962C8B-B14F-4D97-AF65-F5344CB8AC3E}">
        <p14:creationId xmlns:p14="http://schemas.microsoft.com/office/powerpoint/2010/main" val="3338040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Peter’s Denial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8834121"/>
              </p:ext>
            </p:extLst>
          </p:nvPr>
        </p:nvGraphicFramePr>
        <p:xfrm>
          <a:off x="222249" y="1446422"/>
          <a:ext cx="8732096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1336093447"/>
                    </a:ext>
                  </a:extLst>
                </a:gridCol>
                <a:gridCol w="2183024">
                  <a:extLst>
                    <a:ext uri="{9D8B030D-6E8A-4147-A177-3AD203B41FA5}">
                      <a16:colId xmlns:a16="http://schemas.microsoft.com/office/drawing/2014/main" xmlns="" val="986002893"/>
                    </a:ext>
                  </a:extLst>
                </a:gridCol>
                <a:gridCol w="2183024">
                  <a:extLst>
                    <a:ext uri="{9D8B030D-6E8A-4147-A177-3AD203B41FA5}">
                      <a16:colId xmlns:a16="http://schemas.microsoft.com/office/drawing/2014/main" xmlns="" val="1248318020"/>
                    </a:ext>
                  </a:extLst>
                </a:gridCol>
                <a:gridCol w="2183024">
                  <a:extLst>
                    <a:ext uri="{9D8B030D-6E8A-4147-A177-3AD203B41FA5}">
                      <a16:colId xmlns:a16="http://schemas.microsoft.com/office/drawing/2014/main" xmlns="" val="2157359404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Matthew</a:t>
                      </a:r>
                    </a:p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26:69-75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Mark 14:66-72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Luke</a:t>
                      </a:r>
                      <a:r>
                        <a:rPr lang="en-US" sz="2800" baseline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22:54-62</a:t>
                      </a:r>
                      <a:endParaRPr lang="en-US" sz="24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John </a:t>
                      </a:r>
                    </a:p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18:25-27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They all mention…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Being in the courtyard.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The questioning by the servant girl.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The denials.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The rooster crowing. 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232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Peter’s Denial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039562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1336093447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Matthew</a:t>
                      </a:r>
                    </a:p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26:69-75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Jesus the Galilean v.69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Bystanders were also questioning him v.73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“The way you talk gives you away” v.73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He wept bitterly v.75 (Luke 22:62)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588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Peter’s Denial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3491554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986002893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Mark 14:66-72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Below in the courtyard v.66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Warming himself by the fire v.67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Neither know nor understand v.68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Servant girl stirring things up v.69</a:t>
            </a:r>
          </a:p>
          <a:p>
            <a:pPr marL="514350" indent="-514350">
              <a:buAutoNum type="arabicPeriod"/>
            </a:pP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3758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Peter’s Denial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0509700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1248318020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Luke</a:t>
                      </a:r>
                      <a:r>
                        <a:rPr lang="en-US" sz="2800" baseline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22:54-62</a:t>
                      </a:r>
                      <a:endParaRPr lang="en-US" sz="24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Following at a distance v.54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Location of the fire v.55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Servant girl was “looking intently” v.56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After an hour passed v.59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Still speaking v.60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The Lord looked at him v.61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056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Peter’s Denial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04173"/>
              </p:ext>
            </p:extLst>
          </p:nvPr>
        </p:nvGraphicFramePr>
        <p:xfrm>
          <a:off x="222249" y="1446422"/>
          <a:ext cx="3163502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63502">
                  <a:extLst>
                    <a:ext uri="{9D8B030D-6E8A-4147-A177-3AD203B41FA5}">
                      <a16:colId xmlns:a16="http://schemas.microsoft.com/office/drawing/2014/main" xmlns="" val="2157359404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John </a:t>
                      </a:r>
                    </a:p>
                    <a:p>
                      <a:pPr algn="ctr"/>
                      <a:r>
                        <a:rPr lang="en-US" sz="28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18:15-18,25-27</a:t>
                      </a:r>
                      <a:endParaRPr lang="en-US" sz="28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Another disciple was with Peter v.15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This disciple helped Peter get into Caiaphas’ house v.17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The slave girl was the gate keeper v.17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Slaves and officers were around the fire v.18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It was cold v.18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One slave was a relative of </a:t>
            </a:r>
            <a:r>
              <a:rPr lang="en-US" sz="2800" b="1" dirty="0" err="1" smtClean="0">
                <a:solidFill>
                  <a:schemeClr val="bg1"/>
                </a:solidFill>
              </a:rPr>
              <a:t>Malchus</a:t>
            </a:r>
            <a:r>
              <a:rPr lang="en-US" sz="2800" b="1" dirty="0" smtClean="0">
                <a:solidFill>
                  <a:schemeClr val="bg1"/>
                </a:solidFill>
              </a:rPr>
              <a:t> v.26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570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539" y="238540"/>
            <a:ext cx="8673548" cy="1452150"/>
          </a:xfrm>
        </p:spPr>
        <p:txBody>
          <a:bodyPr>
            <a:norm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Lessons from Peter’s denial.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539" y="1775791"/>
            <a:ext cx="8673548" cy="4837044"/>
          </a:xfrm>
        </p:spPr>
        <p:txBody>
          <a:bodyPr/>
          <a:lstStyle/>
          <a:p>
            <a:r>
              <a:rPr lang="en-US" sz="4000" dirty="0" smtClean="0"/>
              <a:t>Does the way you talk show you to be a follower of Jesus of Nazareth?</a:t>
            </a:r>
          </a:p>
          <a:p>
            <a:r>
              <a:rPr lang="en-US" sz="4000" dirty="0" smtClean="0"/>
              <a:t>Do we deny Christ with our actions?</a:t>
            </a:r>
          </a:p>
          <a:p>
            <a:r>
              <a:rPr lang="en-US" sz="4000" dirty="0" smtClean="0"/>
              <a:t>Jesus always sees.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576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467" y="149014"/>
            <a:ext cx="8879840" cy="1151466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467" y="1300480"/>
            <a:ext cx="8825653" cy="543221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arenR" startAt="6"/>
            </a:pPr>
            <a:r>
              <a:rPr lang="en-US" b="1" dirty="0"/>
              <a:t>The Betrayal: </a:t>
            </a:r>
            <a:r>
              <a:rPr lang="en-US" dirty="0"/>
              <a:t>Mt. 26:47-56; Mk. 14:43-53; Lk. 22:47-53; Jn. </a:t>
            </a:r>
            <a:r>
              <a:rPr lang="en-US" dirty="0" smtClean="0"/>
              <a:t>18:2-11.</a:t>
            </a:r>
            <a:endParaRPr lang="en-US" dirty="0"/>
          </a:p>
          <a:p>
            <a:pPr marL="514350" indent="-514350">
              <a:buAutoNum type="arabicParenR" startAt="6"/>
            </a:pPr>
            <a:r>
              <a:rPr lang="en-US" b="1" dirty="0"/>
              <a:t>Peter’s Denial</a:t>
            </a:r>
            <a:r>
              <a:rPr lang="en-US" dirty="0"/>
              <a:t>: Mt. 26:69-75; Mk. 14:66-72; Lk. 22:54-62; Jn. </a:t>
            </a:r>
            <a:r>
              <a:rPr lang="en-US" dirty="0" smtClean="0"/>
              <a:t>18:15-18,25-27</a:t>
            </a:r>
            <a:endParaRPr lang="en-US" dirty="0"/>
          </a:p>
          <a:p>
            <a:pPr marL="514350" indent="-514350">
              <a:buAutoNum type="arabicParenR" startAt="6"/>
            </a:pPr>
            <a:r>
              <a:rPr lang="en-US" b="1" dirty="0" smtClean="0"/>
              <a:t>The Trial:</a:t>
            </a:r>
            <a:r>
              <a:rPr lang="en-US" dirty="0" smtClean="0"/>
              <a:t> </a:t>
            </a:r>
            <a:r>
              <a:rPr lang="en-US" dirty="0"/>
              <a:t>Mt. </a:t>
            </a:r>
            <a:r>
              <a:rPr lang="en-US" dirty="0" smtClean="0"/>
              <a:t>26:57-68; 27:11-14</a:t>
            </a:r>
            <a:r>
              <a:rPr lang="en-US" dirty="0"/>
              <a:t>; Mk. </a:t>
            </a:r>
            <a:r>
              <a:rPr lang="en-US" dirty="0" smtClean="0"/>
              <a:t>14:53-65;15:2-5</a:t>
            </a:r>
            <a:r>
              <a:rPr lang="en-US" dirty="0"/>
              <a:t>; Lk. </a:t>
            </a:r>
            <a:r>
              <a:rPr lang="en-US" dirty="0" smtClean="0"/>
              <a:t>22:63-71; 23:1-5</a:t>
            </a:r>
            <a:r>
              <a:rPr lang="en-US" dirty="0"/>
              <a:t>; Jn. </a:t>
            </a:r>
            <a:r>
              <a:rPr lang="en-US" dirty="0" smtClean="0"/>
              <a:t>18:19-24,28-38*</a:t>
            </a:r>
            <a:r>
              <a:rPr lang="en-US" sz="1400" i="1" dirty="0" smtClean="0"/>
              <a:t>This event was not compiled</a:t>
            </a:r>
            <a:r>
              <a:rPr lang="en-US" sz="1400" dirty="0" smtClean="0"/>
              <a:t>.</a:t>
            </a:r>
            <a:endParaRPr lang="en-US" sz="3200" dirty="0"/>
          </a:p>
          <a:p>
            <a:pPr marL="514350" indent="-514350">
              <a:buAutoNum type="arabicParenR" startAt="6"/>
            </a:pPr>
            <a:r>
              <a:rPr lang="en-US" b="1" dirty="0"/>
              <a:t>The Crucifixion:  </a:t>
            </a:r>
            <a:r>
              <a:rPr lang="en-US" dirty="0"/>
              <a:t>Mt. 27:32-56; Mk. 15:21-41; Lk. 23:26-49; Jn. 19:17-37.</a:t>
            </a:r>
          </a:p>
          <a:p>
            <a:pPr marL="514350" indent="-514350">
              <a:buAutoNum type="arabicParenR" startAt="6"/>
            </a:pPr>
            <a:r>
              <a:rPr lang="en-US" b="1" dirty="0"/>
              <a:t>The Burial:  </a:t>
            </a:r>
            <a:r>
              <a:rPr lang="en-US" dirty="0"/>
              <a:t>Mt. 27:57-66; Mk. 15:42-47; Lk. 23:50-56; Jn. 19:38-42.</a:t>
            </a:r>
          </a:p>
          <a:p>
            <a:pPr marL="514350" indent="-514350">
              <a:buAutoNum type="arabicParenR" startAt="6"/>
            </a:pPr>
            <a:r>
              <a:rPr lang="en-US" b="1" dirty="0"/>
              <a:t>The Resurrection:  </a:t>
            </a:r>
            <a:r>
              <a:rPr lang="en-US" dirty="0"/>
              <a:t>Mt. 28:1-7; Mk. 16:1-8; Lk. 24:1-12; Jn. 20:1-10.</a:t>
            </a:r>
          </a:p>
        </p:txBody>
      </p:sp>
    </p:spTree>
    <p:extLst>
      <p:ext uri="{BB962C8B-B14F-4D97-AF65-F5344CB8AC3E}">
        <p14:creationId xmlns:p14="http://schemas.microsoft.com/office/powerpoint/2010/main" val="1586030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Crucifixion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0200561"/>
              </p:ext>
            </p:extLst>
          </p:nvPr>
        </p:nvGraphicFramePr>
        <p:xfrm>
          <a:off x="222249" y="1446422"/>
          <a:ext cx="8732096" cy="88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1336093447"/>
                    </a:ext>
                  </a:extLst>
                </a:gridCol>
                <a:gridCol w="2183024">
                  <a:extLst>
                    <a:ext uri="{9D8B030D-6E8A-4147-A177-3AD203B41FA5}">
                      <a16:colId xmlns:a16="http://schemas.microsoft.com/office/drawing/2014/main" xmlns="" val="986002893"/>
                    </a:ext>
                  </a:extLst>
                </a:gridCol>
                <a:gridCol w="2183024">
                  <a:extLst>
                    <a:ext uri="{9D8B030D-6E8A-4147-A177-3AD203B41FA5}">
                      <a16:colId xmlns:a16="http://schemas.microsoft.com/office/drawing/2014/main" xmlns="" val="1248318020"/>
                    </a:ext>
                  </a:extLst>
                </a:gridCol>
                <a:gridCol w="2183024">
                  <a:extLst>
                    <a:ext uri="{9D8B030D-6E8A-4147-A177-3AD203B41FA5}">
                      <a16:colId xmlns:a16="http://schemas.microsoft.com/office/drawing/2014/main" xmlns="" val="2157359404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Matthew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27:32-56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Mark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15:21-41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Luke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23:26-49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John 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19:17-37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They all mention…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He was led out to the place of the skull.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King of the Jews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Crucified between two thieves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Casting lots for his garments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The comments from the crowd. </a:t>
            </a:r>
          </a:p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881062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Crucifixion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6684821"/>
              </p:ext>
            </p:extLst>
          </p:nvPr>
        </p:nvGraphicFramePr>
        <p:xfrm>
          <a:off x="222249" y="1446422"/>
          <a:ext cx="2183024" cy="88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1336093447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Matthew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27:32-56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The accusation of being the Son of God v.43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The events that accompanied the crucifixion v.51-53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Truly this was the son of God v.54 (Mk 15:39)</a:t>
            </a:r>
          </a:p>
          <a:p>
            <a:endParaRPr lang="en-US" sz="2800" b="1" dirty="0" smtClean="0"/>
          </a:p>
          <a:p>
            <a:pPr marL="514350" indent="-514350">
              <a:buAutoNum type="arabicPeriod"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015099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Crucifixion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8504963"/>
              </p:ext>
            </p:extLst>
          </p:nvPr>
        </p:nvGraphicFramePr>
        <p:xfrm>
          <a:off x="222249" y="1446422"/>
          <a:ext cx="2183024" cy="88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986002893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Mark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15:21-41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Emphasizes</a:t>
            </a:r>
            <a:r>
              <a:rPr lang="en-US" sz="2800" b="1" dirty="0" smtClean="0"/>
              <a:t>…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Simon of Cyrene v.21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It was the 3</a:t>
            </a:r>
            <a:r>
              <a:rPr lang="en-US" sz="2800" b="1" baseline="30000" dirty="0" smtClean="0"/>
              <a:t>rd</a:t>
            </a:r>
            <a:r>
              <a:rPr lang="en-US" sz="2800" b="1" dirty="0" smtClean="0"/>
              <a:t> hour when the crucified Him v.25</a:t>
            </a:r>
          </a:p>
          <a:p>
            <a:pPr marL="514350" indent="-514350">
              <a:buAutoNum type="arabicPeriod"/>
            </a:pPr>
            <a:r>
              <a:rPr lang="fi-FI" sz="2800" b="1" dirty="0" smtClean="0"/>
              <a:t>Eloi </a:t>
            </a:r>
            <a:r>
              <a:rPr lang="fi-FI" sz="2800" b="1" dirty="0"/>
              <a:t>Eloi lama Sabachthani v.34 (Mt 27:46</a:t>
            </a:r>
            <a:r>
              <a:rPr lang="fi-FI" sz="2800" b="1" dirty="0" smtClean="0"/>
              <a:t>)</a:t>
            </a:r>
            <a:endParaRPr lang="en-US" sz="2800" b="1" dirty="0" smtClean="0"/>
          </a:p>
          <a:p>
            <a:pPr marL="514350" indent="-514350">
              <a:buAutoNum type="arabicPeriod"/>
            </a:pPr>
            <a:r>
              <a:rPr lang="en-US" sz="2800" b="1" dirty="0" smtClean="0"/>
              <a:t>The presence of the women and disciples from a distance v.40,41 (Mt 27:55,56)</a:t>
            </a:r>
          </a:p>
          <a:p>
            <a:pPr marL="514350" indent="-514350">
              <a:buAutoNum type="arabicPeriod"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78564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Crucifixion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1335646"/>
              </p:ext>
            </p:extLst>
          </p:nvPr>
        </p:nvGraphicFramePr>
        <p:xfrm>
          <a:off x="222249" y="1446422"/>
          <a:ext cx="2183024" cy="88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1248318020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Luke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23:26-49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The presence of the multitude v.27, 48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Daughters of Jerusalem v.28-31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Father forgive them.. v.34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The dialog with the thieves v.39-43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Father, into your hands… v.46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This man was innocent v.47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Those from Galilee were there v.49</a:t>
            </a:r>
          </a:p>
          <a:p>
            <a:pPr marL="514350" indent="-514350">
              <a:buAutoNum type="arabicPeriod"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582100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Crucifixion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1257923"/>
              </p:ext>
            </p:extLst>
          </p:nvPr>
        </p:nvGraphicFramePr>
        <p:xfrm>
          <a:off x="222249" y="1446422"/>
          <a:ext cx="2183024" cy="88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2157359404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John 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19:17-37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Went out, bearing His own cross v.17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Dispute about the sign v.19-22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Woman behold your son v.25-27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I am thirsty v.28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It is finished v.30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Sabbath Law v.31-33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Pierced side v.34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Scripture might be fulfilled v.36-37 (Ps 34:20;Ex12:46)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837907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539" y="238540"/>
            <a:ext cx="8673548" cy="1452150"/>
          </a:xfrm>
        </p:spPr>
        <p:txBody>
          <a:bodyPr>
            <a:norm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Lessons from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crucifixion.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539" y="1775791"/>
            <a:ext cx="8673548" cy="4837044"/>
          </a:xfrm>
        </p:spPr>
        <p:txBody>
          <a:bodyPr/>
          <a:lstStyle/>
          <a:p>
            <a:r>
              <a:rPr lang="en-US" sz="4000" dirty="0" smtClean="0"/>
              <a:t>The cost of sin.</a:t>
            </a:r>
          </a:p>
          <a:p>
            <a:r>
              <a:rPr lang="en-US" sz="4000" dirty="0" smtClean="0"/>
              <a:t>The love of God.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251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Burial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9076423"/>
              </p:ext>
            </p:extLst>
          </p:nvPr>
        </p:nvGraphicFramePr>
        <p:xfrm>
          <a:off x="222249" y="1446422"/>
          <a:ext cx="8732096" cy="88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1336093447"/>
                    </a:ext>
                  </a:extLst>
                </a:gridCol>
                <a:gridCol w="2183024">
                  <a:extLst>
                    <a:ext uri="{9D8B030D-6E8A-4147-A177-3AD203B41FA5}">
                      <a16:colId xmlns:a16="http://schemas.microsoft.com/office/drawing/2014/main" xmlns="" val="986002893"/>
                    </a:ext>
                  </a:extLst>
                </a:gridCol>
                <a:gridCol w="2183024">
                  <a:extLst>
                    <a:ext uri="{9D8B030D-6E8A-4147-A177-3AD203B41FA5}">
                      <a16:colId xmlns:a16="http://schemas.microsoft.com/office/drawing/2014/main" xmlns="" val="1248318020"/>
                    </a:ext>
                  </a:extLst>
                </a:gridCol>
                <a:gridCol w="2183024">
                  <a:extLst>
                    <a:ext uri="{9D8B030D-6E8A-4147-A177-3AD203B41FA5}">
                      <a16:colId xmlns:a16="http://schemas.microsoft.com/office/drawing/2014/main" xmlns="" val="2157359404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Matthew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27:57-66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Mark 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15:42-47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Luke</a:t>
                      </a:r>
                      <a:r>
                        <a:rPr lang="en-US" sz="2800" baseline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23:50-56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John 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19:38-42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They all mention…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The role of Joseph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Binding the body in linen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The timing of the burial as the day before the Sabbath.</a:t>
            </a:r>
          </a:p>
          <a:p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080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Burial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8269998"/>
              </p:ext>
            </p:extLst>
          </p:nvPr>
        </p:nvGraphicFramePr>
        <p:xfrm>
          <a:off x="222249" y="1446422"/>
          <a:ext cx="2183024" cy="88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1336093447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Matthew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27:57-66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Joseph was a rich man v.57-59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The concern that the body was going to be taken v.62-66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321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Burial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0673373"/>
              </p:ext>
            </p:extLst>
          </p:nvPr>
        </p:nvGraphicFramePr>
        <p:xfrm>
          <a:off x="222249" y="1446422"/>
          <a:ext cx="2183024" cy="88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986002893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Mark 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15:42-47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Joseph was a prominent member of the council, “gathered up courage”  and was waiting on the kingdom v.43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Pilate wondering if He was dead v.44-45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Mary and </a:t>
            </a:r>
            <a:r>
              <a:rPr lang="en-US" sz="2800" b="1" dirty="0">
                <a:solidFill>
                  <a:schemeClr val="bg1"/>
                </a:solidFill>
              </a:rPr>
              <a:t>M</a:t>
            </a:r>
            <a:r>
              <a:rPr lang="en-US" sz="2800" b="1" dirty="0" smtClean="0">
                <a:solidFill>
                  <a:schemeClr val="bg1"/>
                </a:solidFill>
              </a:rPr>
              <a:t>ary were concerned about where Jesus was laid v.47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Only Mark leaves out that it was a new tomb.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581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Burial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4809797"/>
              </p:ext>
            </p:extLst>
          </p:nvPr>
        </p:nvGraphicFramePr>
        <p:xfrm>
          <a:off x="222249" y="1446422"/>
          <a:ext cx="2183024" cy="88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1248318020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Luke</a:t>
                      </a:r>
                      <a:r>
                        <a:rPr lang="en-US" sz="2800" baseline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23:50-56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Joseph was a good and righteous man v.50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He had not consented to the councils plan of action v.51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The women (Mary and Mary) had come from Galilee v.55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They rested according to the commandment v.56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786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169332"/>
            <a:ext cx="9144000" cy="6576907"/>
          </a:xfrm>
        </p:spPr>
        <p:txBody>
          <a:bodyPr anchor="ctr">
            <a:noAutofit/>
          </a:bodyPr>
          <a:lstStyle/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The gospel preached to Cornelius and his house.</a:t>
            </a:r>
            <a:b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Acts 10:36-43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9994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Burial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5821080"/>
              </p:ext>
            </p:extLst>
          </p:nvPr>
        </p:nvGraphicFramePr>
        <p:xfrm>
          <a:off x="222249" y="1446422"/>
          <a:ext cx="2183024" cy="88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2157359404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John 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19:38-42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Joseph was a secret disciple v.38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The other secret disciple was there v.39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Nicodemus brought the spices v.39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“Custom of the Jews” v.40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New tomb in a garden v.41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The tomb was nearby v.42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847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539" y="238540"/>
            <a:ext cx="8673548" cy="1452150"/>
          </a:xfrm>
        </p:spPr>
        <p:txBody>
          <a:bodyPr>
            <a:norm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Lessons from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burial.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539" y="1775791"/>
            <a:ext cx="8673548" cy="4837044"/>
          </a:xfrm>
        </p:spPr>
        <p:txBody>
          <a:bodyPr/>
          <a:lstStyle/>
          <a:p>
            <a:r>
              <a:rPr lang="en-US" sz="4000" dirty="0" smtClean="0"/>
              <a:t>We have eye witness accounts of the burial.</a:t>
            </a:r>
          </a:p>
          <a:p>
            <a:r>
              <a:rPr lang="en-US" sz="4000" dirty="0" smtClean="0"/>
              <a:t>The likeness of baptism.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735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2000" r="-1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Resurrection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8857098"/>
              </p:ext>
            </p:extLst>
          </p:nvPr>
        </p:nvGraphicFramePr>
        <p:xfrm>
          <a:off x="222249" y="1446422"/>
          <a:ext cx="8732096" cy="88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1336093447"/>
                    </a:ext>
                  </a:extLst>
                </a:gridCol>
                <a:gridCol w="2183024">
                  <a:extLst>
                    <a:ext uri="{9D8B030D-6E8A-4147-A177-3AD203B41FA5}">
                      <a16:colId xmlns:a16="http://schemas.microsoft.com/office/drawing/2014/main" xmlns="" val="986002893"/>
                    </a:ext>
                  </a:extLst>
                </a:gridCol>
                <a:gridCol w="2183024">
                  <a:extLst>
                    <a:ext uri="{9D8B030D-6E8A-4147-A177-3AD203B41FA5}">
                      <a16:colId xmlns:a16="http://schemas.microsoft.com/office/drawing/2014/main" xmlns="" val="1248318020"/>
                    </a:ext>
                  </a:extLst>
                </a:gridCol>
                <a:gridCol w="2183024">
                  <a:extLst>
                    <a:ext uri="{9D8B030D-6E8A-4147-A177-3AD203B41FA5}">
                      <a16:colId xmlns:a16="http://schemas.microsoft.com/office/drawing/2014/main" xmlns="" val="2157359404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Matthew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28:1-7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Mark 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16:1-8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Luke</a:t>
                      </a:r>
                      <a:r>
                        <a:rPr lang="en-US" sz="2800" baseline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24:1-12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John 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20:1-10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They all mention…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First day of the week.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Mary Magdalene coming to the grave.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The empty tomb.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310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2000" r="-1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Resurrection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1871115"/>
              </p:ext>
            </p:extLst>
          </p:nvPr>
        </p:nvGraphicFramePr>
        <p:xfrm>
          <a:off x="222249" y="1446422"/>
          <a:ext cx="2183024" cy="88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1336093447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Matthew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28:1-7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The events that happened with the guards v.2-4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“I know that you are looking for Jesus” v.5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“Go quickly and tell His disciples” v.7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705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2000" r="-1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Resurrection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2942272"/>
              </p:ext>
            </p:extLst>
          </p:nvPr>
        </p:nvGraphicFramePr>
        <p:xfrm>
          <a:off x="222249" y="1446422"/>
          <a:ext cx="2183024" cy="88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986002893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Mark 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16:1-8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Who will role away the stone v.3-4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“here is the place where they laid Him” v.6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“and Peter” v.7 (of the 12 he appeared first to Peter 1 </a:t>
            </a:r>
            <a:r>
              <a:rPr lang="en-US" sz="2800" b="1" dirty="0" err="1" smtClean="0">
                <a:solidFill>
                  <a:schemeClr val="bg1"/>
                </a:solidFill>
              </a:rPr>
              <a:t>Cor</a:t>
            </a:r>
            <a:r>
              <a:rPr lang="en-US" sz="2800" b="1" dirty="0" smtClean="0">
                <a:solidFill>
                  <a:schemeClr val="bg1"/>
                </a:solidFill>
              </a:rPr>
              <a:t> 15:5)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Fled the tomb in fear v.8</a:t>
            </a:r>
          </a:p>
          <a:p>
            <a:pPr marL="514350" indent="-514350">
              <a:buAutoNum type="arabicPeriod"/>
            </a:pP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270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2000" r="-1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Resurrection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3762939"/>
              </p:ext>
            </p:extLst>
          </p:nvPr>
        </p:nvGraphicFramePr>
        <p:xfrm>
          <a:off x="222249" y="1446422"/>
          <a:ext cx="2183024" cy="88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1248318020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Luke</a:t>
                      </a:r>
                      <a:r>
                        <a:rPr lang="en-US" sz="2800" baseline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24:1-12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Two “men” v.4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Who do you seek the living… v.6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Reminded of His teaching v.6-8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Names of the women v.10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Apostles thought it was nonsense v.11</a:t>
            </a:r>
          </a:p>
          <a:p>
            <a:pPr marL="514350" indent="-514350">
              <a:buAutoNum type="arabicPeriod"/>
            </a:pP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643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2000" r="-1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Resurrection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3759320"/>
              </p:ext>
            </p:extLst>
          </p:nvPr>
        </p:nvGraphicFramePr>
        <p:xfrm>
          <a:off x="222249" y="1446422"/>
          <a:ext cx="2183024" cy="88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2157359404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John 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20:1-10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2249" y="2391302"/>
            <a:ext cx="87320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*Skips the events with the angels and goes right to Peter.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Peter and other disciple run to the tomb v.3-4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Inspection of the tomb v.5-8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They went home v.10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165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2000" r="-1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539" y="238540"/>
            <a:ext cx="8673548" cy="1452150"/>
          </a:xfrm>
        </p:spPr>
        <p:txBody>
          <a:bodyPr>
            <a:norm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Lessons from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resurrection.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539" y="1775791"/>
            <a:ext cx="8673548" cy="4837044"/>
          </a:xfrm>
        </p:spPr>
        <p:txBody>
          <a:bodyPr>
            <a:normAutofit/>
          </a:bodyPr>
          <a:lstStyle/>
          <a:p>
            <a:r>
              <a:rPr lang="en-US" sz="4000" dirty="0" smtClean="0"/>
              <a:t>Jesus is Lord!</a:t>
            </a:r>
          </a:p>
          <a:p>
            <a:r>
              <a:rPr lang="en-US" sz="4000" dirty="0" smtClean="0"/>
              <a:t>The price was paid.</a:t>
            </a:r>
          </a:p>
          <a:p>
            <a:r>
              <a:rPr lang="en-US" sz="4000" dirty="0" smtClean="0"/>
              <a:t>We have hope.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44567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169332"/>
            <a:ext cx="9144000" cy="6576907"/>
          </a:xfrm>
        </p:spPr>
        <p:txBody>
          <a:bodyPr anchor="ctr">
            <a:normAutofit/>
          </a:bodyPr>
          <a:lstStyle/>
          <a:p>
            <a:pPr algn="l"/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For I am not ashamed of the gospel, for it is the power of God for salvation to everyone who believes, to the Jew first and also to the Greek.</a:t>
            </a:r>
            <a:b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					   Romans 1:16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52531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Baptism of Jesus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7673840"/>
              </p:ext>
            </p:extLst>
          </p:nvPr>
        </p:nvGraphicFramePr>
        <p:xfrm>
          <a:off x="222249" y="1446422"/>
          <a:ext cx="8732096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1336093447"/>
                    </a:ext>
                  </a:extLst>
                </a:gridCol>
                <a:gridCol w="2183024">
                  <a:extLst>
                    <a:ext uri="{9D8B030D-6E8A-4147-A177-3AD203B41FA5}">
                      <a16:colId xmlns:a16="http://schemas.microsoft.com/office/drawing/2014/main" xmlns="" val="986002893"/>
                    </a:ext>
                  </a:extLst>
                </a:gridCol>
                <a:gridCol w="2183024">
                  <a:extLst>
                    <a:ext uri="{9D8B030D-6E8A-4147-A177-3AD203B41FA5}">
                      <a16:colId xmlns:a16="http://schemas.microsoft.com/office/drawing/2014/main" xmlns="" val="1248318020"/>
                    </a:ext>
                  </a:extLst>
                </a:gridCol>
                <a:gridCol w="2183024">
                  <a:extLst>
                    <a:ext uri="{9D8B030D-6E8A-4147-A177-3AD203B41FA5}">
                      <a16:colId xmlns:a16="http://schemas.microsoft.com/office/drawing/2014/main" xmlns="" val="2157359404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Matthew </a:t>
                      </a:r>
                    </a:p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3:1-17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Mark </a:t>
                      </a:r>
                    </a:p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1:1-11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Luke </a:t>
                      </a:r>
                    </a:p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3:1-23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John </a:t>
                      </a:r>
                    </a:p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1:15-34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22249" y="2391302"/>
            <a:ext cx="87320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They all…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Testify to the ministry of John the Baptizer.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Mention the prophecy concerning John. 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Isaiah 40:1-6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Malachi 3:1; 4:5-6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Speak about the baptism of Jesus.</a:t>
            </a:r>
          </a:p>
        </p:txBody>
      </p:sp>
    </p:spTree>
    <p:extLst>
      <p:ext uri="{BB962C8B-B14F-4D97-AF65-F5344CB8AC3E}">
        <p14:creationId xmlns:p14="http://schemas.microsoft.com/office/powerpoint/2010/main" val="130055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49" y="175474"/>
            <a:ext cx="8623723" cy="119951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Baptism of Jesus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7740287"/>
              </p:ext>
            </p:extLst>
          </p:nvPr>
        </p:nvGraphicFramePr>
        <p:xfrm>
          <a:off x="222249" y="1446422"/>
          <a:ext cx="2183024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24">
                  <a:extLst>
                    <a:ext uri="{9D8B030D-6E8A-4147-A177-3AD203B41FA5}">
                      <a16:colId xmlns:a16="http://schemas.microsoft.com/office/drawing/2014/main" xmlns="" val="1336093447"/>
                    </a:ext>
                  </a:extLst>
                </a:gridCol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Matthew </a:t>
                      </a:r>
                    </a:p>
                    <a:p>
                      <a:pPr algn="ctr"/>
                      <a:r>
                        <a:rPr lang="en-US" sz="2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3:1-17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37898379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22249" y="2391302"/>
            <a:ext cx="873209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Emphasizes…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Repentance v.1 (Lk 3:3)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The person of John and his situation v.5,6 (Mk 1:6)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He mentions specifically the Pharisees and Sadducees v.7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Baptism of the Holy Spirit and fire v.11 (Lk 3:16)</a:t>
            </a: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To fulfill all righteousness v.15</a:t>
            </a:r>
          </a:p>
        </p:txBody>
      </p:sp>
    </p:spTree>
    <p:extLst>
      <p:ext uri="{BB962C8B-B14F-4D97-AF65-F5344CB8AC3E}">
        <p14:creationId xmlns:p14="http://schemas.microsoft.com/office/powerpoint/2010/main" val="2177619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1357</TotalTime>
  <Words>2646</Words>
  <Application>Microsoft Office PowerPoint</Application>
  <PresentationFormat>On-screen Show (4:3)</PresentationFormat>
  <Paragraphs>520</Paragraphs>
  <Slides>67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73" baseType="lpstr">
      <vt:lpstr>Arial</vt:lpstr>
      <vt:lpstr>Arial Black</vt:lpstr>
      <vt:lpstr>Calibri</vt:lpstr>
      <vt:lpstr>Calibri Light</vt:lpstr>
      <vt:lpstr>Lucida Calligraphy</vt:lpstr>
      <vt:lpstr>Office Theme</vt:lpstr>
      <vt:lpstr>PowerPoint Presentation</vt:lpstr>
      <vt:lpstr>“But these are written…” John 20:31</vt:lpstr>
      <vt:lpstr>Therefore many other signs Jesus also performed in the presence of the disciples, which are not written in this book; but these have been written so that you may believe that Jesus is the Christ, the Son of God; and that believing you may have life in His name.              John 20:30-31</vt:lpstr>
      <vt:lpstr>The Events</vt:lpstr>
      <vt:lpstr>The Events</vt:lpstr>
      <vt:lpstr>The gospel preached to Cornelius and his house. Acts 10:36-43</vt:lpstr>
      <vt:lpstr>For I am not ashamed of the gospel, for it is the power of God for salvation to everyone who believes, to the Jew first and also to the Greek.          Romans 1:16</vt:lpstr>
      <vt:lpstr>The Baptism of Jesus</vt:lpstr>
      <vt:lpstr>The Baptism of Jesus</vt:lpstr>
      <vt:lpstr>The Baptism of Jesus</vt:lpstr>
      <vt:lpstr>The Baptism of Jesus</vt:lpstr>
      <vt:lpstr>The Baptism of Jesus</vt:lpstr>
      <vt:lpstr>Lessons from John</vt:lpstr>
      <vt:lpstr>The Feeding of 5,000</vt:lpstr>
      <vt:lpstr>The Feeding of 5,000</vt:lpstr>
      <vt:lpstr>The Feeding of 5,000</vt:lpstr>
      <vt:lpstr>The Feeding of 5,000</vt:lpstr>
      <vt:lpstr>The Feeding of 5,000</vt:lpstr>
      <vt:lpstr>Lessons from the 5,000</vt:lpstr>
      <vt:lpstr>Triumphal Entry</vt:lpstr>
      <vt:lpstr>Triumphal Entry</vt:lpstr>
      <vt:lpstr>Triumphal Entry</vt:lpstr>
      <vt:lpstr>Triumphal Entry</vt:lpstr>
      <vt:lpstr>Triumphal Entry</vt:lpstr>
      <vt:lpstr>Lessons from the triumphal entry.</vt:lpstr>
      <vt:lpstr>Last Supper</vt:lpstr>
      <vt:lpstr>Last Supper</vt:lpstr>
      <vt:lpstr>Last Supper</vt:lpstr>
      <vt:lpstr>Last Supper</vt:lpstr>
      <vt:lpstr>Last Supper</vt:lpstr>
      <vt:lpstr>Lessons from the last supper.</vt:lpstr>
      <vt:lpstr>Gethsemane</vt:lpstr>
      <vt:lpstr>Gethsemane</vt:lpstr>
      <vt:lpstr>Gethsemane</vt:lpstr>
      <vt:lpstr>Gethsemane</vt:lpstr>
      <vt:lpstr>Gethsemane</vt:lpstr>
      <vt:lpstr>Lessons from Gethsemane.</vt:lpstr>
      <vt:lpstr>The Betrayal</vt:lpstr>
      <vt:lpstr>The Betrayal</vt:lpstr>
      <vt:lpstr>The Betrayal</vt:lpstr>
      <vt:lpstr>The Betrayal</vt:lpstr>
      <vt:lpstr>The Betrayal</vt:lpstr>
      <vt:lpstr>Lessons from the betrayal.</vt:lpstr>
      <vt:lpstr>Peter’s Denial</vt:lpstr>
      <vt:lpstr>Peter’s Denial</vt:lpstr>
      <vt:lpstr>Peter’s Denial</vt:lpstr>
      <vt:lpstr>Peter’s Denial</vt:lpstr>
      <vt:lpstr>Peter’s Denial</vt:lpstr>
      <vt:lpstr>Lessons from Peter’s denial.</vt:lpstr>
      <vt:lpstr>The Crucifixion</vt:lpstr>
      <vt:lpstr>The Crucifixion</vt:lpstr>
      <vt:lpstr>The Crucifixion</vt:lpstr>
      <vt:lpstr>The Crucifixion</vt:lpstr>
      <vt:lpstr>The Crucifixion</vt:lpstr>
      <vt:lpstr>Lessons from the crucifixion.</vt:lpstr>
      <vt:lpstr>The Burial</vt:lpstr>
      <vt:lpstr>The Burial</vt:lpstr>
      <vt:lpstr>The Burial</vt:lpstr>
      <vt:lpstr>The Burial</vt:lpstr>
      <vt:lpstr>The Burial</vt:lpstr>
      <vt:lpstr>Lessons from the burial.</vt:lpstr>
      <vt:lpstr>The Resurrection</vt:lpstr>
      <vt:lpstr>The Resurrection</vt:lpstr>
      <vt:lpstr>The Resurrection</vt:lpstr>
      <vt:lpstr>The Resurrection</vt:lpstr>
      <vt:lpstr>The Resurrection</vt:lpstr>
      <vt:lpstr>Lessons from the resurrection.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 Blackmer</dc:creator>
  <cp:lastModifiedBy>Cindy Nelson</cp:lastModifiedBy>
  <cp:revision>144</cp:revision>
  <dcterms:created xsi:type="dcterms:W3CDTF">2017-02-12T01:46:27Z</dcterms:created>
  <dcterms:modified xsi:type="dcterms:W3CDTF">2017-02-27T16:20:38Z</dcterms:modified>
</cp:coreProperties>
</file>