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5" r:id="rId4"/>
    <p:sldId id="263" r:id="rId5"/>
    <p:sldId id="262" r:id="rId6"/>
    <p:sldId id="261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/>
  </p:normalViewPr>
  <p:slideViewPr>
    <p:cSldViewPr snapToGrid="0">
      <p:cViewPr varScale="1">
        <p:scale>
          <a:sx n="98" d="100"/>
          <a:sy n="98" d="100"/>
        </p:scale>
        <p:origin x="1296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3366B-9380-4BB5-8AE5-C377DBDBF27B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3A68-8808-4787-9410-148403B9DC2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975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3366B-9380-4BB5-8AE5-C377DBDBF27B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3A68-8808-4787-9410-148403B9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09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3366B-9380-4BB5-8AE5-C377DBDBF27B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3A68-8808-4787-9410-148403B9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1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883" y="274320"/>
            <a:ext cx="8520545" cy="1064029"/>
          </a:xfrm>
        </p:spPr>
        <p:txBody>
          <a:bodyPr/>
          <a:lstStyle>
            <a:lvl1pPr algn="ctr">
              <a:lnSpc>
                <a:spcPct val="75000"/>
              </a:lnSpc>
              <a:defRPr>
                <a:solidFill>
                  <a:schemeClr val="bg1"/>
                </a:solidFill>
                <a:latin typeface="Berlin Sans FB" panose="020E0602020502020306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883" y="1471353"/>
            <a:ext cx="8620299" cy="5278582"/>
          </a:xfrm>
        </p:spPr>
        <p:txBody>
          <a:bodyPr>
            <a:normAutofit/>
          </a:bodyPr>
          <a:lstStyle>
            <a:lvl1pPr marL="515938" indent="-515938">
              <a:buFont typeface="+mj-lt"/>
              <a:buAutoNum type="alphaLcPeriod"/>
              <a:defRPr sz="32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1pPr>
            <a:lvl2pPr>
              <a:defRPr sz="28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2pPr>
            <a:lvl3pPr>
              <a:defRPr sz="24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3pPr>
            <a:lvl4pPr>
              <a:defRPr sz="20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4pPr>
            <a:lvl5pPr>
              <a:defRPr sz="20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0418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3366B-9380-4BB5-8AE5-C377DBDBF27B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3A68-8808-4787-9410-148403B9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9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3366B-9380-4BB5-8AE5-C377DBDBF27B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3A68-8808-4787-9410-148403B9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113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3366B-9380-4BB5-8AE5-C377DBDBF27B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3A68-8808-4787-9410-148403B9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32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3366B-9380-4BB5-8AE5-C377DBDBF27B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3A68-8808-4787-9410-148403B9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9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3366B-9380-4BB5-8AE5-C377DBDBF27B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3A68-8808-4787-9410-148403B9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3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3366B-9380-4BB5-8AE5-C377DBDBF27B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3A68-8808-4787-9410-148403B9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255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3366B-9380-4BB5-8AE5-C377DBDBF27B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3A68-8808-4787-9410-148403B9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496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3366B-9380-4BB5-8AE5-C377DBDBF27B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93A68-8808-4787-9410-148403B9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737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746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 </a:t>
            </a:r>
            <a:r>
              <a:rPr lang="en-US" dirty="0"/>
              <a:t>is my elder brother and joint heir of the glory of God (Rom. 8:16-17)</a:t>
            </a:r>
          </a:p>
          <a:p>
            <a:r>
              <a:rPr lang="en-US" dirty="0" smtClean="0"/>
              <a:t>He </a:t>
            </a:r>
            <a:r>
              <a:rPr lang="en-US" dirty="0"/>
              <a:t>is always with me (Matt. 28:20) and never leaves me or fails me (2 Tim. 4:16-17)</a:t>
            </a:r>
          </a:p>
          <a:p>
            <a:r>
              <a:rPr lang="en-US" dirty="0" smtClean="0"/>
              <a:t>He </a:t>
            </a:r>
            <a:r>
              <a:rPr lang="en-US" dirty="0"/>
              <a:t>understands me (Heb. 2:17-18) and never misunderstands me (Heb. 4:14-16)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To Have a</a:t>
            </a:r>
            <a:br>
              <a:rPr lang="en-US" dirty="0" smtClean="0"/>
            </a:br>
            <a:r>
              <a:rPr lang="en-US" dirty="0" smtClean="0"/>
              <a:t>Relationship with Jesus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90048" y="-100668"/>
            <a:ext cx="1249960" cy="1200329"/>
            <a:chOff x="76900" y="-125835"/>
            <a:chExt cx="1249960" cy="1200329"/>
          </a:xfrm>
        </p:grpSpPr>
        <p:sp>
          <p:nvSpPr>
            <p:cNvPr id="8" name="Oval 7"/>
            <p:cNvSpPr/>
            <p:nvPr/>
          </p:nvSpPr>
          <p:spPr>
            <a:xfrm>
              <a:off x="85289" y="134224"/>
              <a:ext cx="1241571" cy="822121"/>
            </a:xfrm>
            <a:prstGeom prst="ellipse">
              <a:avLst/>
            </a:prstGeom>
            <a:solidFill>
              <a:srgbClr val="002060"/>
            </a:solidFill>
            <a:ln w="28575"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25400" dir="2700000" algn="ctr" rotWithShape="0">
                <a:schemeClr val="tx1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6900" y="-125835"/>
              <a:ext cx="124157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effectLst>
                    <a:outerShdw blurRad="50800" dist="50800" dir="2700000" algn="ctr" rotWithShape="0">
                      <a:schemeClr val="tx1"/>
                    </a:outerShdw>
                  </a:effectLst>
                  <a:latin typeface="Berlin Sans FB Demi" panose="020E0802020502020306" pitchFamily="34" charset="0"/>
                </a:rPr>
                <a:t>2</a:t>
              </a:r>
              <a:endParaRPr lang="en-US" sz="7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Berlin Sans FB Demi" panose="020E0802020502020306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64895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 </a:t>
            </a:r>
            <a:r>
              <a:rPr lang="en-US" dirty="0"/>
              <a:t>has given me life, welcomed me into His arms and forgiven me (Acts 17:24-28; Luke 15:20-27)</a:t>
            </a:r>
          </a:p>
          <a:p>
            <a:r>
              <a:rPr lang="en-US" dirty="0" smtClean="0"/>
              <a:t>Showing </a:t>
            </a:r>
            <a:r>
              <a:rPr lang="en-US" dirty="0"/>
              <a:t>gratitude to my loving Father should be my top priority (Heb. 11:5-6; 1 John </a:t>
            </a:r>
            <a:r>
              <a:rPr lang="en-US" dirty="0" smtClean="0"/>
              <a:t>2:3-6; Matt. 6:33)</a:t>
            </a:r>
            <a:endParaRPr lang="en-US" dirty="0"/>
          </a:p>
          <a:p>
            <a:r>
              <a:rPr lang="en-US" dirty="0" smtClean="0"/>
              <a:t>More </a:t>
            </a:r>
            <a:r>
              <a:rPr lang="en-US" dirty="0"/>
              <a:t>important than what I want is what God wants (John 8:29; 2 Cor. 5:9; 1 John 3:22)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To Please</a:t>
            </a:r>
            <a:br>
              <a:rPr lang="en-US" dirty="0" smtClean="0"/>
            </a:br>
            <a:r>
              <a:rPr lang="en-US" dirty="0" smtClean="0"/>
              <a:t>God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90048" y="-100668"/>
            <a:ext cx="1249960" cy="1200329"/>
            <a:chOff x="76900" y="-125835"/>
            <a:chExt cx="1249960" cy="1200329"/>
          </a:xfrm>
        </p:grpSpPr>
        <p:sp>
          <p:nvSpPr>
            <p:cNvPr id="8" name="Oval 7"/>
            <p:cNvSpPr/>
            <p:nvPr/>
          </p:nvSpPr>
          <p:spPr>
            <a:xfrm>
              <a:off x="85289" y="134224"/>
              <a:ext cx="1241571" cy="822121"/>
            </a:xfrm>
            <a:prstGeom prst="ellipse">
              <a:avLst/>
            </a:prstGeom>
            <a:solidFill>
              <a:srgbClr val="002060"/>
            </a:solidFill>
            <a:ln w="28575"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25400" dir="2700000" algn="ctr" rotWithShape="0">
                <a:schemeClr val="tx1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6900" y="-125835"/>
              <a:ext cx="124157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effectLst>
                    <a:outerShdw blurRad="50800" dist="50800" dir="2700000" algn="ctr" rotWithShape="0">
                      <a:schemeClr val="tx1"/>
                    </a:outerShdw>
                  </a:effectLst>
                  <a:latin typeface="Berlin Sans FB Demi" panose="020E0802020502020306" pitchFamily="34" charset="0"/>
                </a:rPr>
                <a:t>3</a:t>
              </a:r>
              <a:endParaRPr lang="en-US" sz="7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Berlin Sans FB Demi" panose="020E0802020502020306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983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</a:t>
            </a:r>
            <a:r>
              <a:rPr lang="en-US" dirty="0"/>
              <a:t>faithful Christians, who are saved from sin, will have eternal life (Rev. 21:27; </a:t>
            </a:r>
            <a:r>
              <a:rPr lang="en-US" dirty="0" smtClean="0"/>
              <a:t>2:10; 1 </a:t>
            </a:r>
            <a:r>
              <a:rPr lang="en-US" dirty="0"/>
              <a:t>John </a:t>
            </a:r>
            <a:r>
              <a:rPr lang="en-US" dirty="0" smtClean="0"/>
              <a:t>5:11-13)</a:t>
            </a:r>
            <a:endParaRPr lang="en-US" dirty="0"/>
          </a:p>
          <a:p>
            <a:r>
              <a:rPr lang="en-US" dirty="0" smtClean="0"/>
              <a:t>Only </a:t>
            </a:r>
            <a:r>
              <a:rPr lang="en-US" dirty="0"/>
              <a:t>faithful Christians will be ready for the day of judgment (2 Cor. 5:10; Rom. </a:t>
            </a:r>
            <a:r>
              <a:rPr lang="en-US" dirty="0" smtClean="0"/>
              <a:t>14:8-12; 2 Tim. 4:7-8)</a:t>
            </a:r>
            <a:endParaRPr lang="en-US" dirty="0"/>
          </a:p>
          <a:p>
            <a:r>
              <a:rPr lang="en-US" dirty="0" smtClean="0"/>
              <a:t>Only </a:t>
            </a:r>
            <a:r>
              <a:rPr lang="en-US" dirty="0"/>
              <a:t>faithful Christians will see Jesus and be </a:t>
            </a:r>
            <a:r>
              <a:rPr lang="en-US" dirty="0" smtClean="0"/>
              <a:t>able </a:t>
            </a:r>
            <a:r>
              <a:rPr lang="en-US" dirty="0"/>
              <a:t>to say, “Thank You!” (Rev. 22:4; </a:t>
            </a:r>
            <a:r>
              <a:rPr lang="en-US" dirty="0" smtClean="0"/>
              <a:t>5:8-14; John 14:1-6)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To Go</a:t>
            </a:r>
            <a:br>
              <a:rPr lang="en-US" dirty="0" smtClean="0"/>
            </a:br>
            <a:r>
              <a:rPr lang="en-US" dirty="0" smtClean="0"/>
              <a:t>to Heaven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90048" y="-100668"/>
            <a:ext cx="1249960" cy="1200329"/>
            <a:chOff x="76900" y="-125835"/>
            <a:chExt cx="1249960" cy="1200329"/>
          </a:xfrm>
        </p:grpSpPr>
        <p:sp>
          <p:nvSpPr>
            <p:cNvPr id="8" name="Oval 7"/>
            <p:cNvSpPr/>
            <p:nvPr/>
          </p:nvSpPr>
          <p:spPr>
            <a:xfrm>
              <a:off x="85289" y="134224"/>
              <a:ext cx="1241571" cy="822121"/>
            </a:xfrm>
            <a:prstGeom prst="ellipse">
              <a:avLst/>
            </a:prstGeom>
            <a:solidFill>
              <a:srgbClr val="002060"/>
            </a:solidFill>
            <a:ln w="28575"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25400" dir="2700000" algn="ctr" rotWithShape="0">
                <a:schemeClr val="tx1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6900" y="-125835"/>
              <a:ext cx="124157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effectLst>
                    <a:outerShdw blurRad="50800" dist="50800" dir="2700000" algn="ctr" rotWithShape="0">
                      <a:schemeClr val="tx1"/>
                    </a:outerShdw>
                  </a:effectLst>
                  <a:latin typeface="Berlin Sans FB Demi" panose="020E0802020502020306" pitchFamily="34" charset="0"/>
                </a:rPr>
                <a:t>4</a:t>
              </a:r>
              <a:endParaRPr lang="en-US" sz="7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Berlin Sans FB Demi" panose="020E0802020502020306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0446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 </a:t>
            </a:r>
            <a:r>
              <a:rPr lang="en-US" dirty="0"/>
              <a:t>keeps me from God, from Christ and from hope (Eph. 2:12-13; 1 John 2:15-17, 23-24)</a:t>
            </a:r>
          </a:p>
          <a:p>
            <a:r>
              <a:rPr lang="en-US" dirty="0" smtClean="0"/>
              <a:t>Christians </a:t>
            </a:r>
            <a:r>
              <a:rPr lang="en-US" dirty="0"/>
              <a:t>alone experience total forgiveness </a:t>
            </a:r>
            <a:r>
              <a:rPr lang="en-US" dirty="0" smtClean="0"/>
              <a:t>and </a:t>
            </a:r>
            <a:r>
              <a:rPr lang="en-US" dirty="0"/>
              <a:t>no condemnation (Rom. 8:1; Eph. </a:t>
            </a:r>
            <a:r>
              <a:rPr lang="en-US" dirty="0" smtClean="0"/>
              <a:t>1:7; Heb. 8:12)</a:t>
            </a:r>
            <a:endParaRPr lang="en-US" dirty="0"/>
          </a:p>
          <a:p>
            <a:r>
              <a:rPr lang="en-US" dirty="0" smtClean="0"/>
              <a:t>Faithful </a:t>
            </a:r>
            <a:r>
              <a:rPr lang="en-US" dirty="0"/>
              <a:t>Christians experience a continual cleansing from sin (1 John 1:7, 9; 5:11-13)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To Have</a:t>
            </a:r>
            <a:br>
              <a:rPr lang="en-US" dirty="0" smtClean="0"/>
            </a:br>
            <a:r>
              <a:rPr lang="en-US" dirty="0" smtClean="0"/>
              <a:t>Every Sin Removed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90048" y="-100668"/>
            <a:ext cx="1249960" cy="1200329"/>
            <a:chOff x="76900" y="-125835"/>
            <a:chExt cx="1249960" cy="1200329"/>
          </a:xfrm>
        </p:grpSpPr>
        <p:sp>
          <p:nvSpPr>
            <p:cNvPr id="8" name="Oval 7"/>
            <p:cNvSpPr/>
            <p:nvPr/>
          </p:nvSpPr>
          <p:spPr>
            <a:xfrm>
              <a:off x="85289" y="134224"/>
              <a:ext cx="1241571" cy="822121"/>
            </a:xfrm>
            <a:prstGeom prst="ellipse">
              <a:avLst/>
            </a:prstGeom>
            <a:solidFill>
              <a:srgbClr val="002060"/>
            </a:solidFill>
            <a:ln w="28575"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25400" dir="2700000" algn="ctr" rotWithShape="0">
                <a:schemeClr val="tx1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6900" y="-125835"/>
              <a:ext cx="124157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effectLst>
                    <a:outerShdw blurRad="50800" dist="50800" dir="2700000" algn="ctr" rotWithShape="0">
                      <a:schemeClr val="tx1"/>
                    </a:outerShdw>
                  </a:effectLst>
                  <a:latin typeface="Berlin Sans FB Demi" panose="020E0802020502020306" pitchFamily="34" charset="0"/>
                </a:rPr>
                <a:t>6</a:t>
              </a:r>
              <a:endParaRPr lang="en-US" sz="7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Berlin Sans FB Demi" panose="020E0802020502020306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28001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Christians </a:t>
            </a:r>
            <a:r>
              <a:rPr lang="en-US" dirty="0"/>
              <a:t>enjoy God’s immeasurable grace, mercy and forgiveness (1 Tim. 1:12-15; Eph. 2:1-8)</a:t>
            </a:r>
          </a:p>
          <a:p>
            <a:r>
              <a:rPr lang="en-US" dirty="0" smtClean="0"/>
              <a:t>Christians </a:t>
            </a:r>
            <a:r>
              <a:rPr lang="en-US" dirty="0"/>
              <a:t>enjoy God’s joy, peace, comfort and assurance (Phil. 4:4-7; 2 Cor. 1:3-7)</a:t>
            </a:r>
          </a:p>
          <a:p>
            <a:r>
              <a:rPr lang="en-US" dirty="0" smtClean="0"/>
              <a:t>Christians </a:t>
            </a:r>
            <a:r>
              <a:rPr lang="en-US" dirty="0"/>
              <a:t>enjoy confidence in prayer—being heard and answered (1 Pet. 3:12; 1 John 5:14-15)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To Benefit from</a:t>
            </a:r>
            <a:br>
              <a:rPr lang="en-US" dirty="0" smtClean="0"/>
            </a:br>
            <a:r>
              <a:rPr lang="en-US" dirty="0" smtClean="0"/>
              <a:t>Every Spiritual Blessing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90048" y="-100668"/>
            <a:ext cx="1249960" cy="1200329"/>
            <a:chOff x="76900" y="-125835"/>
            <a:chExt cx="1249960" cy="1200329"/>
          </a:xfrm>
        </p:grpSpPr>
        <p:sp>
          <p:nvSpPr>
            <p:cNvPr id="8" name="Oval 7"/>
            <p:cNvSpPr/>
            <p:nvPr/>
          </p:nvSpPr>
          <p:spPr>
            <a:xfrm>
              <a:off x="85289" y="134224"/>
              <a:ext cx="1241571" cy="822121"/>
            </a:xfrm>
            <a:prstGeom prst="ellipse">
              <a:avLst/>
            </a:prstGeom>
            <a:solidFill>
              <a:srgbClr val="002060"/>
            </a:solidFill>
            <a:ln w="28575"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25400" dir="2700000" algn="ctr" rotWithShape="0">
                <a:schemeClr val="tx1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6900" y="-125835"/>
              <a:ext cx="124157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effectLst>
                    <a:outerShdw blurRad="50800" dist="50800" dir="2700000" algn="ctr" rotWithShape="0">
                      <a:schemeClr val="tx1"/>
                    </a:outerShdw>
                  </a:effectLst>
                  <a:latin typeface="Berlin Sans FB Demi" panose="020E0802020502020306" pitchFamily="34" charset="0"/>
                </a:rPr>
                <a:t>7</a:t>
              </a:r>
              <a:endParaRPr lang="en-US" sz="7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Berlin Sans FB Demi" panose="020E0802020502020306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5384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Christians </a:t>
            </a:r>
            <a:r>
              <a:rPr lang="en-US" dirty="0"/>
              <a:t>are the ones who have heard, learned and obeyed the good news (1 Cor. 15:1-4; Rom. 6:17-18; Acts 2:21-47)</a:t>
            </a:r>
          </a:p>
          <a:p>
            <a:r>
              <a:rPr lang="en-US" dirty="0" smtClean="0"/>
              <a:t>Christians </a:t>
            </a:r>
            <a:r>
              <a:rPr lang="en-US" dirty="0"/>
              <a:t>have the great privilege of sharing that good news with others through teaching and restoring (Matt. 28:18-20; Mark 16:15-16; 2 Tim. 2:2; Gal. 6:1; Jas. 5:19-20)</a:t>
            </a:r>
          </a:p>
          <a:p>
            <a:r>
              <a:rPr lang="en-US" dirty="0" smtClean="0"/>
              <a:t>One </a:t>
            </a:r>
            <a:r>
              <a:rPr lang="en-US" dirty="0"/>
              <a:t>of the great joys of heaven will be sharing it with friends and </a:t>
            </a:r>
            <a:r>
              <a:rPr lang="en-US" dirty="0" smtClean="0"/>
              <a:t>loved ones </a:t>
            </a:r>
            <a:r>
              <a:rPr lang="en-US" dirty="0"/>
              <a:t>of like precious faith (2 Pet. 1:1-4; 1 Thess. 2:19-20; 4:17; 2 Cor. 4:14; 1 Cor. 3:14; Rev. 15:2-3)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To Help Others</a:t>
            </a:r>
            <a:br>
              <a:rPr lang="en-US" dirty="0" smtClean="0"/>
            </a:br>
            <a:r>
              <a:rPr lang="en-US" dirty="0" smtClean="0"/>
              <a:t>Go to Heaven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198437" y="-100668"/>
            <a:ext cx="1277572" cy="1200329"/>
            <a:chOff x="198437" y="-100668"/>
            <a:chExt cx="1277572" cy="1200329"/>
          </a:xfrm>
        </p:grpSpPr>
        <p:sp>
          <p:nvSpPr>
            <p:cNvPr id="8" name="Oval 7"/>
            <p:cNvSpPr/>
            <p:nvPr/>
          </p:nvSpPr>
          <p:spPr>
            <a:xfrm>
              <a:off x="198437" y="159391"/>
              <a:ext cx="1241571" cy="822121"/>
            </a:xfrm>
            <a:prstGeom prst="ellipse">
              <a:avLst/>
            </a:prstGeom>
            <a:solidFill>
              <a:srgbClr val="002060"/>
            </a:solidFill>
            <a:ln w="28575"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25400" dir="2700000" algn="ctr" rotWithShape="0">
                <a:schemeClr val="tx1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34438" y="-100668"/>
              <a:ext cx="124157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effectLst>
                    <a:outerShdw blurRad="50800" dist="50800" dir="2700000" algn="ctr" rotWithShape="0">
                      <a:schemeClr val="tx1"/>
                    </a:outerShdw>
                  </a:effectLst>
                  <a:latin typeface="Berlin Sans FB Demi" panose="020E0802020502020306" pitchFamily="34" charset="0"/>
                </a:rPr>
                <a:t>11</a:t>
              </a:r>
              <a:endParaRPr lang="en-US" sz="7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Berlin Sans FB Demi" panose="020E0802020502020306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986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776</TotalTime>
  <Words>452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Berlin Sans FB</vt:lpstr>
      <vt:lpstr>Berlin Sans FB Demi</vt:lpstr>
      <vt:lpstr>Calibri</vt:lpstr>
      <vt:lpstr>Calibri Light</vt:lpstr>
      <vt:lpstr>Office Theme</vt:lpstr>
      <vt:lpstr>PowerPoint Presentation</vt:lpstr>
      <vt:lpstr>To Have a Relationship with Jesus</vt:lpstr>
      <vt:lpstr>To Please God</vt:lpstr>
      <vt:lpstr>To Go to Heaven</vt:lpstr>
      <vt:lpstr>To Have Every Sin Removed</vt:lpstr>
      <vt:lpstr>To Benefit from Every Spiritual Blessing</vt:lpstr>
      <vt:lpstr>To Help Others Go to Heaven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Sproule</dc:creator>
  <cp:lastModifiedBy>David Sproule</cp:lastModifiedBy>
  <cp:revision>33</cp:revision>
  <dcterms:created xsi:type="dcterms:W3CDTF">2016-09-16T09:25:32Z</dcterms:created>
  <dcterms:modified xsi:type="dcterms:W3CDTF">2016-09-19T12:16:34Z</dcterms:modified>
</cp:coreProperties>
</file>